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303" r:id="rId3"/>
    <p:sldId id="292" r:id="rId4"/>
    <p:sldId id="293" r:id="rId5"/>
    <p:sldId id="302" r:id="rId6"/>
    <p:sldId id="301" r:id="rId7"/>
    <p:sldId id="294" r:id="rId8"/>
    <p:sldId id="298" r:id="rId9"/>
    <p:sldId id="296" r:id="rId10"/>
    <p:sldId id="304" r:id="rId11"/>
    <p:sldId id="299" r:id="rId12"/>
    <p:sldId id="300" r:id="rId13"/>
    <p:sldId id="307" r:id="rId14"/>
    <p:sldId id="305" r:id="rId15"/>
    <p:sldId id="306" r:id="rId16"/>
    <p:sldId id="257" r:id="rId17"/>
    <p:sldId id="290" r:id="rId18"/>
    <p:sldId id="259" r:id="rId19"/>
    <p:sldId id="258" r:id="rId20"/>
    <p:sldId id="291" r:id="rId21"/>
    <p:sldId id="308" r:id="rId22"/>
    <p:sldId id="322" r:id="rId23"/>
    <p:sldId id="315" r:id="rId24"/>
    <p:sldId id="318" r:id="rId25"/>
    <p:sldId id="316" r:id="rId26"/>
    <p:sldId id="312" r:id="rId27"/>
    <p:sldId id="319" r:id="rId28"/>
    <p:sldId id="320" r:id="rId29"/>
    <p:sldId id="323" r:id="rId30"/>
    <p:sldId id="321" r:id="rId31"/>
    <p:sldId id="313" r:id="rId32"/>
    <p:sldId id="330" r:id="rId33"/>
    <p:sldId id="309" r:id="rId34"/>
    <p:sldId id="264" r:id="rId35"/>
    <p:sldId id="324" r:id="rId36"/>
    <p:sldId id="325" r:id="rId37"/>
    <p:sldId id="345" r:id="rId38"/>
    <p:sldId id="327" r:id="rId39"/>
    <p:sldId id="332" r:id="rId40"/>
    <p:sldId id="326" r:id="rId41"/>
    <p:sldId id="329" r:id="rId42"/>
    <p:sldId id="331" r:id="rId43"/>
    <p:sldId id="333" r:id="rId44"/>
    <p:sldId id="334" r:id="rId45"/>
    <p:sldId id="335" r:id="rId46"/>
    <p:sldId id="336" r:id="rId47"/>
    <p:sldId id="337" r:id="rId48"/>
    <p:sldId id="339" r:id="rId49"/>
    <p:sldId id="338" r:id="rId50"/>
    <p:sldId id="340" r:id="rId51"/>
    <p:sldId id="341" r:id="rId52"/>
    <p:sldId id="265" r:id="rId53"/>
    <p:sldId id="342" r:id="rId54"/>
    <p:sldId id="343" r:id="rId55"/>
    <p:sldId id="344" r:id="rId56"/>
    <p:sldId id="346" r:id="rId57"/>
    <p:sldId id="266" r:id="rId58"/>
    <p:sldId id="347" r:id="rId59"/>
    <p:sldId id="267" r:id="rId60"/>
    <p:sldId id="268" r:id="rId61"/>
    <p:sldId id="273" r:id="rId62"/>
    <p:sldId id="274" r:id="rId63"/>
    <p:sldId id="275" r:id="rId64"/>
    <p:sldId id="348" r:id="rId65"/>
    <p:sldId id="276" r:id="rId66"/>
    <p:sldId id="277" r:id="rId67"/>
    <p:sldId id="278" r:id="rId68"/>
    <p:sldId id="279" r:id="rId69"/>
    <p:sldId id="280" r:id="rId70"/>
    <p:sldId id="281" r:id="rId71"/>
    <p:sldId id="282" r:id="rId72"/>
    <p:sldId id="289" r:id="rId73"/>
    <p:sldId id="283" r:id="rId74"/>
    <p:sldId id="284" r:id="rId75"/>
    <p:sldId id="285" r:id="rId76"/>
    <p:sldId id="286" r:id="rId77"/>
    <p:sldId id="287" r:id="rId78"/>
    <p:sldId id="28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4" autoAdjust="0"/>
  </p:normalViewPr>
  <p:slideViewPr>
    <p:cSldViewPr>
      <p:cViewPr varScale="1">
        <p:scale>
          <a:sx n="69" d="100"/>
          <a:sy n="69" d="100"/>
        </p:scale>
        <p:origin x="-1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E1E59-F4CA-4C58-BC68-94A350EC8943}" type="datetimeFigureOut">
              <a:rPr lang="en-US" smtClean="0"/>
              <a:pPr/>
              <a:t>5/18/2011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3B817-AE49-46C6-B1F7-F678195D6A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Smaller slides</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 two estimates</a:t>
            </a:r>
            <a:r>
              <a:rPr lang="en-US" baseline="0" dirty="0" smtClean="0"/>
              <a:t> to calculate n-bit toffoli cost</a:t>
            </a:r>
          </a:p>
          <a:p>
            <a:r>
              <a:rPr lang="en-US" baseline="0" dirty="0" smtClean="0"/>
              <a:t>Less text; use a table.</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“question”, “hypothesis” layout. Shorten</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picture of Oracle</a:t>
            </a:r>
            <a:r>
              <a:rPr lang="en-US" baseline="0" dirty="0" smtClean="0"/>
              <a:t> with Mirror</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Send these slides</a:t>
            </a:r>
            <a:r>
              <a:rPr lang="en-US" baseline="0" dirty="0" smtClean="0"/>
              <a:t> to dr. </a:t>
            </a:r>
            <a:r>
              <a:rPr lang="en-US" baseline="0" dirty="0" err="1" smtClean="0"/>
              <a:t>Perkowski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Illustrate this circuit more. Show</a:t>
            </a:r>
            <a:r>
              <a:rPr lang="en-US" baseline="0" dirty="0" smtClean="0"/>
              <a:t> smaller parts of this</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calculated cost of an inequality</a:t>
            </a:r>
            <a:r>
              <a:rPr lang="en-US" baseline="0" dirty="0" smtClean="0"/>
              <a:t> gate is wrong in the paper.</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“Full Adder” </a:t>
            </a:r>
            <a:r>
              <a:rPr lang="en-US" dirty="0" err="1" smtClean="0"/>
              <a:t>pic</a:t>
            </a:r>
            <a:r>
              <a:rPr lang="en-US" dirty="0" smtClean="0"/>
              <a:t> from </a:t>
            </a:r>
            <a:r>
              <a:rPr lang="en-US" dirty="0" err="1" smtClean="0"/>
              <a:t>vizio</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a:t>
            </a:r>
            <a:r>
              <a:rPr lang="en-US" dirty="0" err="1" smtClean="0"/>
              <a:t>pic</a:t>
            </a:r>
            <a:r>
              <a:rPr lang="en-US" dirty="0" smtClean="0"/>
              <a:t> of the adder circuit</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42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picture of this adder.</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43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M must have first three</a:t>
            </a:r>
            <a:r>
              <a:rPr lang="en-US" baseline="0" dirty="0" smtClean="0"/>
              <a:t> bits equal 0.</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992, 19, </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49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best case cost is 93138 basic gates and 949 Qubits</a:t>
            </a:r>
          </a:p>
          <a:p>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51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smaller parts of this circuit</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52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two values can be assigned</a:t>
            </a:r>
            <a:r>
              <a:rPr lang="en-US" baseline="0" dirty="0" smtClean="0"/>
              <a:t> to one letter</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53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 up this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57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the</a:t>
            </a:r>
            <a:r>
              <a:rPr lang="en-US" baseline="0" dirty="0" smtClean="0"/>
              <a:t> max cliques in the graph and how they are processed.</a:t>
            </a:r>
          </a:p>
          <a:p>
            <a:r>
              <a:rPr lang="en-US" baseline="0" dirty="0" smtClean="0"/>
              <a:t>Can use animations to illustrate the cliques, etc.</a:t>
            </a:r>
          </a:p>
          <a:p>
            <a:r>
              <a:rPr lang="en-US" baseline="0" dirty="0" smtClean="0"/>
              <a:t>Draw the “complement” of this graph and explain the functionality of the circuit in more detail</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59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61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results here.</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65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the Graphs!</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67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Decrease the font</a:t>
            </a:r>
            <a:r>
              <a:rPr lang="en-US" baseline="0" dirty="0" smtClean="0"/>
              <a:t> size and create larger spaces; animations</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69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Grover intuitively</a:t>
            </a:r>
          </a:p>
          <a:p>
            <a:r>
              <a:rPr lang="en-US" baseline="0" dirty="0" smtClean="0"/>
              <a:t>Show an actual oracle being superposed into the “oracle” slot, and show repetition of Grover’s Algorithm</a:t>
            </a:r>
          </a:p>
          <a:p>
            <a:r>
              <a:rPr lang="en-US" baseline="0" dirty="0" smtClean="0"/>
              <a:t>Explain more with animation; show repetition.</a:t>
            </a:r>
          </a:p>
          <a:p>
            <a:r>
              <a:rPr lang="en-US" baseline="0" dirty="0" smtClean="0"/>
              <a:t>Talk about mirror circuits; show oracles with mirrors and same inputs/outputs.</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Remove this whole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70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Remove. (?) keep backup slides</a:t>
            </a:r>
            <a:r>
              <a:rPr lang="en-US" baseline="0" dirty="0" smtClean="0"/>
              <a:t> for anticipated questions; like more for Grover and future works.</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71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earlier in</a:t>
            </a:r>
            <a:r>
              <a:rPr lang="en-US" baseline="0" dirty="0" smtClean="0"/>
              <a:t> pictures. Keep these in backup slides.</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73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Replace this with</a:t>
            </a:r>
            <a:r>
              <a:rPr lang="en-US" baseline="0" dirty="0" smtClean="0"/>
              <a:t> an animation?</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Remove</a:t>
            </a:r>
            <a:r>
              <a:rPr lang="en-US" baseline="0" dirty="0" smtClean="0"/>
              <a:t> most of the </a:t>
            </a:r>
            <a:r>
              <a:rPr lang="en-US" baseline="0" dirty="0" err="1" smtClean="0"/>
              <a:t>grover</a:t>
            </a:r>
            <a:r>
              <a:rPr lang="en-US" baseline="0" dirty="0" smtClean="0"/>
              <a:t>/classical algorithm stuff</a:t>
            </a:r>
          </a:p>
          <a:p>
            <a:r>
              <a:rPr lang="en-US" baseline="0" dirty="0" smtClean="0"/>
              <a:t>Examples are good</a:t>
            </a:r>
          </a:p>
          <a:p>
            <a:r>
              <a:rPr lang="en-US" baseline="0" dirty="0" smtClean="0"/>
              <a:t>AI is not a problem</a:t>
            </a:r>
          </a:p>
          <a:p>
            <a:r>
              <a:rPr lang="en-US" baseline="0" dirty="0" smtClean="0"/>
              <a:t>Use colors</a:t>
            </a:r>
          </a:p>
          <a:p>
            <a:r>
              <a:rPr lang="en-US" baseline="0" dirty="0" smtClean="0"/>
              <a:t>Can just use bullet points; shorten.</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Spend more time explaining this</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a:t>
            </a:r>
            <a:r>
              <a:rPr lang="en-US" dirty="0" err="1" smtClean="0"/>
              <a:t>pic</a:t>
            </a:r>
            <a:r>
              <a:rPr lang="en-US" dirty="0" smtClean="0"/>
              <a:t> of a reversible and non reversible circuit.</a:t>
            </a:r>
            <a:endParaRPr lang="en-US" dirty="0"/>
          </a:p>
        </p:txBody>
      </p:sp>
      <p:sp>
        <p:nvSpPr>
          <p:cNvPr id="4" name="Slide Number Placeholder 3"/>
          <p:cNvSpPr>
            <a:spLocks noGrp="1"/>
          </p:cNvSpPr>
          <p:nvPr>
            <p:ph type="sldNum" sz="quarter" idx="10"/>
          </p:nvPr>
        </p:nvSpPr>
        <p:spPr/>
        <p:txBody>
          <a:bodyPr/>
          <a:lstStyle/>
          <a:p>
            <a:fld id="{17B3B817-AE49-46C6-B1F7-F678195D6AA9}"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a:t>
            </a:r>
            <a:endParaRPr lang="en-US" dirty="0"/>
          </a:p>
        </p:txBody>
      </p:sp>
      <p:sp>
        <p:nvSpPr>
          <p:cNvPr id="4" name="Slide Number Placeholder 3"/>
          <p:cNvSpPr>
            <a:spLocks noGrp="1"/>
          </p:cNvSpPr>
          <p:nvPr>
            <p:ph type="sldNum" sz="quarter" idx="10"/>
          </p:nvPr>
        </p:nvSpPr>
        <p:spPr/>
        <p:txBody>
          <a:bodyPr/>
          <a:lstStyle/>
          <a:p>
            <a:fld id="{F4AE264C-7F34-4AED-9ABB-DE8B82B0B44E}"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9CAB07-9FCE-4311-A1AC-685139EF2D5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CAB07-9FCE-4311-A1AC-685139EF2D5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CAB07-9FCE-4311-A1AC-685139EF2D5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CAB07-9FCE-4311-A1AC-685139EF2D5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9CAB07-9FCE-4311-A1AC-685139EF2D5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9CAB07-9FCE-4311-A1AC-685139EF2D52}"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9CAB07-9FCE-4311-A1AC-685139EF2D52}" type="datetimeFigureOut">
              <a:rPr lang="en-US" smtClean="0"/>
              <a:pPr/>
              <a:t>5/18/2011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9CAB07-9FCE-4311-A1AC-685139EF2D52}" type="datetimeFigureOut">
              <a:rPr lang="en-US" smtClean="0"/>
              <a:pPr/>
              <a:t>5/18/2011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CAB07-9FCE-4311-A1AC-685139EF2D52}" type="datetimeFigureOut">
              <a:rPr lang="en-US" smtClean="0"/>
              <a:pPr/>
              <a:t>5/18/2011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CAB07-9FCE-4311-A1AC-685139EF2D52}"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CAB07-9FCE-4311-A1AC-685139EF2D52}"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D8706-9079-4CF1-B750-E317B074B9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CAB07-9FCE-4311-A1AC-685139EF2D52}" type="datetimeFigureOut">
              <a:rPr lang="en-US" smtClean="0"/>
              <a:pPr/>
              <a:t>5/18/2011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D8706-9079-4CF1-B750-E317B074B9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fontScale="90000"/>
          </a:bodyPr>
          <a:lstStyle/>
          <a:p>
            <a:r>
              <a:rPr lang="en-US" dirty="0" smtClean="0"/>
              <a:t>Study of Existing Quantum Search Algorithms and Problem Formulations to Determine the Most Efficient Method to Solve Constraint Satisfaction Problems</a:t>
            </a:r>
            <a:endParaRPr lang="en-US" dirty="0"/>
          </a:p>
        </p:txBody>
      </p:sp>
      <p:sp>
        <p:nvSpPr>
          <p:cNvPr id="3" name="Subtitle 2"/>
          <p:cNvSpPr>
            <a:spLocks noGrp="1"/>
          </p:cNvSpPr>
          <p:nvPr>
            <p:ph type="subTitle" idx="1"/>
          </p:nvPr>
        </p:nvSpPr>
        <p:spPr>
          <a:xfrm>
            <a:off x="1371600" y="4495800"/>
            <a:ext cx="6400800" cy="1752600"/>
          </a:xfrm>
        </p:spPr>
        <p:txBody>
          <a:bodyPr/>
          <a:lstStyle/>
          <a:p>
            <a:r>
              <a:rPr lang="en-US" dirty="0" smtClean="0"/>
              <a:t>By Sidharth Dhawan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Oracle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Oracle</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The most important part of the Grover Circuit is the oracle.</a:t>
            </a:r>
          </a:p>
          <a:p>
            <a:endParaRPr lang="en-US" dirty="0" smtClean="0"/>
          </a:p>
          <a:p>
            <a:r>
              <a:rPr lang="en-US" dirty="0" smtClean="0"/>
              <a:t>An oracle is essentially a classical circuit that can recognize a state (combination of inputs) that is a solution.</a:t>
            </a:r>
          </a:p>
          <a:p>
            <a:endParaRPr lang="en-US" dirty="0" smtClean="0"/>
          </a:p>
          <a:p>
            <a:r>
              <a:rPr lang="en-US" dirty="0" smtClean="0"/>
              <a:t>In the Grover loop, the oracle searches through every solution simultaneously and “tags” the solution state with a phase change</a:t>
            </a:r>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Oracle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Since the oracle operation is iterated √N times, a decrease in cost of one basic gate for the oracle would decrease the cost of the entire Grover loop by many more gates.</a:t>
            </a:r>
          </a:p>
          <a:p>
            <a:endParaRPr lang="en-US" dirty="0" smtClean="0"/>
          </a:p>
          <a:p>
            <a:r>
              <a:rPr lang="en-US" dirty="0" smtClean="0"/>
              <a:t>The number of input qubits is also important, because the Grover Circuit must be iterated 2⁽</a:t>
            </a:r>
            <a:r>
              <a:rPr lang="en-US" baseline="30000" dirty="0" smtClean="0"/>
              <a:t>n/2</a:t>
            </a:r>
            <a:r>
              <a:rPr lang="en-US" dirty="0" smtClean="0"/>
              <a:t>⁾ times.</a:t>
            </a:r>
          </a:p>
          <a:p>
            <a:endParaRPr lang="en-US" dirty="0" smtClean="0"/>
          </a:p>
          <a:p>
            <a:r>
              <a:rPr lang="en-US" dirty="0" smtClean="0"/>
              <a:t>For example, the Grover Circuit for SEND MORE MONEY costs 17 thousand trillion </a:t>
            </a:r>
            <a:r>
              <a:rPr lang="en-US" dirty="0" err="1" smtClean="0"/>
              <a:t>trillion</a:t>
            </a:r>
            <a:r>
              <a:rPr lang="en-US" dirty="0" smtClean="0"/>
              <a:t> more basic gates with the less efficient method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Coloring</a:t>
            </a:r>
            <a:endParaRPr lang="en-US" dirty="0"/>
          </a:p>
        </p:txBody>
      </p:sp>
      <p:sp>
        <p:nvSpPr>
          <p:cNvPr id="3" name="Content Placeholder 2"/>
          <p:cNvSpPr>
            <a:spLocks noGrp="1"/>
          </p:cNvSpPr>
          <p:nvPr>
            <p:ph idx="1"/>
          </p:nvPr>
        </p:nvSpPr>
        <p:spPr>
          <a:xfrm>
            <a:off x="457200" y="1600200"/>
            <a:ext cx="4191000" cy="4525963"/>
          </a:xfrm>
        </p:spPr>
        <p:txBody>
          <a:bodyPr>
            <a:normAutofit fontScale="85000" lnSpcReduction="10000"/>
          </a:bodyPr>
          <a:lstStyle/>
          <a:p>
            <a:r>
              <a:rPr lang="en-US" dirty="0" smtClean="0"/>
              <a:t>Graph coloring is an NP complete problem</a:t>
            </a:r>
          </a:p>
          <a:p>
            <a:pPr>
              <a:buNone/>
            </a:pPr>
            <a:endParaRPr lang="en-US" dirty="0" smtClean="0"/>
          </a:p>
          <a:p>
            <a:r>
              <a:rPr lang="en-US" dirty="0" smtClean="0"/>
              <a:t>It involves finding a “good” coloration for a system of n nodes connected by e edges</a:t>
            </a:r>
          </a:p>
          <a:p>
            <a:endParaRPr lang="en-US" dirty="0" smtClean="0"/>
          </a:p>
          <a:p>
            <a:r>
              <a:rPr lang="en-US" dirty="0" smtClean="0"/>
              <a:t>No two nodes connected by an edge can have the same color</a:t>
            </a:r>
            <a:endParaRPr lang="en-US" dirty="0"/>
          </a:p>
        </p:txBody>
      </p:sp>
      <p:grpSp>
        <p:nvGrpSpPr>
          <p:cNvPr id="4" name="Group 11"/>
          <p:cNvGrpSpPr/>
          <p:nvPr/>
        </p:nvGrpSpPr>
        <p:grpSpPr>
          <a:xfrm>
            <a:off x="6324600" y="1447800"/>
            <a:ext cx="1600200" cy="1981200"/>
            <a:chOff x="609600" y="1981200"/>
            <a:chExt cx="1752600" cy="2895600"/>
          </a:xfrm>
        </p:grpSpPr>
        <p:sp>
          <p:nvSpPr>
            <p:cNvPr id="5" name="Oval 4"/>
            <p:cNvSpPr/>
            <p:nvPr/>
          </p:nvSpPr>
          <p:spPr>
            <a:xfrm>
              <a:off x="1447800" y="19812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Oval 5"/>
            <p:cNvSpPr/>
            <p:nvPr/>
          </p:nvSpPr>
          <p:spPr>
            <a:xfrm>
              <a:off x="1676400" y="42672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7" name="Oval 6"/>
            <p:cNvSpPr/>
            <p:nvPr/>
          </p:nvSpPr>
          <p:spPr>
            <a:xfrm>
              <a:off x="609600" y="32004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cxnSp>
          <p:nvCxnSpPr>
            <p:cNvPr id="8" name="Straight Connector 7"/>
            <p:cNvCxnSpPr>
              <a:stCxn id="5" idx="3"/>
              <a:endCxn id="7" idx="0"/>
            </p:cNvCxnSpPr>
            <p:nvPr/>
          </p:nvCxnSpPr>
          <p:spPr>
            <a:xfrm rot="5400000">
              <a:off x="900930" y="2553097"/>
              <a:ext cx="698874" cy="595733"/>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a:stCxn id="6" idx="1"/>
              <a:endCxn id="7" idx="4"/>
            </p:cNvCxnSpPr>
            <p:nvPr/>
          </p:nvCxnSpPr>
          <p:spPr>
            <a:xfrm rot="16200000" flipV="1">
              <a:off x="1091430" y="3671070"/>
              <a:ext cx="546474" cy="824333"/>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p:cNvCxnSpPr>
              <a:stCxn id="5" idx="4"/>
              <a:endCxn id="6" idx="0"/>
            </p:cNvCxnSpPr>
            <p:nvPr/>
          </p:nvCxnSpPr>
          <p:spPr>
            <a:xfrm rot="16200000" flipH="1">
              <a:off x="1066800" y="3314700"/>
              <a:ext cx="1676400" cy="228600"/>
            </a:xfrm>
            <a:prstGeom prst="line">
              <a:avLst/>
            </a:prstGeom>
          </p:spPr>
          <p:style>
            <a:lnRef idx="2">
              <a:schemeClr val="dk1"/>
            </a:lnRef>
            <a:fillRef idx="1">
              <a:schemeClr val="lt1"/>
            </a:fillRef>
            <a:effectRef idx="0">
              <a:schemeClr val="dk1"/>
            </a:effectRef>
            <a:fontRef idx="minor">
              <a:schemeClr val="dk1"/>
            </a:fontRef>
          </p:style>
        </p:cxnSp>
      </p:grpSp>
      <p:pic>
        <p:nvPicPr>
          <p:cNvPr id="11" name="Picture 2"/>
          <p:cNvPicPr>
            <a:picLocks noChangeAspect="1" noChangeArrowheads="1"/>
          </p:cNvPicPr>
          <p:nvPr/>
        </p:nvPicPr>
        <p:blipFill>
          <a:blip r:embed="rId2" cstate="print"/>
          <a:srcRect/>
          <a:stretch>
            <a:fillRect/>
          </a:stretch>
        </p:blipFill>
        <p:spPr bwMode="auto">
          <a:xfrm>
            <a:off x="4704253" y="4114800"/>
            <a:ext cx="4287347" cy="18764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normAutofit/>
          </a:bodyPr>
          <a:lstStyle/>
          <a:p>
            <a:r>
              <a:rPr lang="en-US" dirty="0" err="1" smtClean="0"/>
              <a:t>Perkowski’s</a:t>
            </a:r>
            <a:r>
              <a:rPr lang="en-US" dirty="0" smtClean="0"/>
              <a:t> Method</a:t>
            </a:r>
            <a:endParaRPr lang="en-US" dirty="0"/>
          </a:p>
        </p:txBody>
      </p:sp>
      <p:sp>
        <p:nvSpPr>
          <p:cNvPr id="154" name="Content Placeholder 153"/>
          <p:cNvSpPr>
            <a:spLocks noGrp="1"/>
          </p:cNvSpPr>
          <p:nvPr>
            <p:ph idx="1"/>
          </p:nvPr>
        </p:nvSpPr>
        <p:spPr>
          <a:xfrm>
            <a:off x="0" y="1219200"/>
            <a:ext cx="4343400" cy="3505200"/>
          </a:xfrm>
        </p:spPr>
        <p:txBody>
          <a:bodyPr>
            <a:noAutofit/>
          </a:bodyPr>
          <a:lstStyle/>
          <a:p>
            <a:r>
              <a:rPr lang="en-US" sz="2400" dirty="0" smtClean="0"/>
              <a:t>Since there are three nodes, each can take on up to three colors</a:t>
            </a:r>
          </a:p>
          <a:p>
            <a:endParaRPr lang="en-US" sz="2400" dirty="0" smtClean="0"/>
          </a:p>
          <a:p>
            <a:r>
              <a:rPr lang="en-US" sz="2400" dirty="0" smtClean="0"/>
              <a:t>Each node is represented with ||log</a:t>
            </a:r>
            <a:r>
              <a:rPr lang="en-US" sz="1400" dirty="0" smtClean="0"/>
              <a:t>2</a:t>
            </a:r>
            <a:r>
              <a:rPr lang="en-US" sz="2400" dirty="0" smtClean="0"/>
              <a:t>(3)|| = 2 qubits so that the total number of possible collective states per node is more than three</a:t>
            </a:r>
            <a:r>
              <a:rPr lang="en-US" sz="2400" dirty="0" smtClean="0"/>
              <a:t>.</a:t>
            </a:r>
            <a:endParaRPr lang="en-US" sz="2400" dirty="0" smtClean="0"/>
          </a:p>
        </p:txBody>
      </p:sp>
      <p:grpSp>
        <p:nvGrpSpPr>
          <p:cNvPr id="3" name="Group 123"/>
          <p:cNvGrpSpPr/>
          <p:nvPr/>
        </p:nvGrpSpPr>
        <p:grpSpPr>
          <a:xfrm>
            <a:off x="4343400" y="1219200"/>
            <a:ext cx="4724400" cy="2819400"/>
            <a:chOff x="381000" y="1143000"/>
            <a:chExt cx="8534400" cy="4800600"/>
          </a:xfrm>
        </p:grpSpPr>
        <p:cxnSp>
          <p:nvCxnSpPr>
            <p:cNvPr id="125" name="Straight Connector 124"/>
            <p:cNvCxnSpPr/>
            <p:nvPr/>
          </p:nvCxnSpPr>
          <p:spPr>
            <a:xfrm>
              <a:off x="1295400" y="12192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26" name="Straight Connector 125"/>
            <p:cNvCxnSpPr/>
            <p:nvPr/>
          </p:nvCxnSpPr>
          <p:spPr>
            <a:xfrm>
              <a:off x="1295400" y="14478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27" name="Straight Connector 126"/>
            <p:cNvCxnSpPr/>
            <p:nvPr/>
          </p:nvCxnSpPr>
          <p:spPr>
            <a:xfrm>
              <a:off x="1295400" y="19050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28" name="Straight Connector 127"/>
            <p:cNvCxnSpPr/>
            <p:nvPr/>
          </p:nvCxnSpPr>
          <p:spPr>
            <a:xfrm>
              <a:off x="1295400" y="21336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29" name="Straight Connector 128"/>
            <p:cNvCxnSpPr/>
            <p:nvPr/>
          </p:nvCxnSpPr>
          <p:spPr>
            <a:xfrm>
              <a:off x="1295400" y="25146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30" name="Straight Connector 129"/>
            <p:cNvCxnSpPr/>
            <p:nvPr/>
          </p:nvCxnSpPr>
          <p:spPr>
            <a:xfrm>
              <a:off x="1295400" y="2743200"/>
              <a:ext cx="6553200" cy="0"/>
            </a:xfrm>
            <a:prstGeom prst="line">
              <a:avLst/>
            </a:prstGeom>
            <a:solidFill>
              <a:sysClr val="window" lastClr="FFFFFF"/>
            </a:solidFill>
            <a:ln w="25400" cap="flat" cmpd="sng" algn="ctr">
              <a:solidFill>
                <a:sysClr val="windowText" lastClr="000000"/>
              </a:solidFill>
              <a:prstDash val="solid"/>
            </a:ln>
            <a:effectLst/>
          </p:spPr>
        </p:cxnSp>
        <p:sp>
          <p:nvSpPr>
            <p:cNvPr id="131" name="Rectangle 130"/>
            <p:cNvSpPr/>
            <p:nvPr/>
          </p:nvSpPr>
          <p:spPr>
            <a:xfrm>
              <a:off x="4038600" y="3200400"/>
              <a:ext cx="1143000" cy="1066800"/>
            </a:xfrm>
            <a:prstGeom prst="rect">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n-US" sz="4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2" name="Rectangle 131"/>
            <p:cNvSpPr/>
            <p:nvPr/>
          </p:nvSpPr>
          <p:spPr>
            <a:xfrm>
              <a:off x="6172200" y="3200400"/>
              <a:ext cx="1143000" cy="1066800"/>
            </a:xfrm>
            <a:prstGeom prst="rect">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n-US" sz="4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3" name="TextBox 16"/>
            <p:cNvSpPr txBox="1"/>
            <p:nvPr/>
          </p:nvSpPr>
          <p:spPr>
            <a:xfrm>
              <a:off x="381000" y="1143000"/>
              <a:ext cx="1142999" cy="445444"/>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Node 1</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4" name="TextBox 17"/>
            <p:cNvSpPr txBox="1"/>
            <p:nvPr/>
          </p:nvSpPr>
          <p:spPr>
            <a:xfrm>
              <a:off x="381000" y="1840468"/>
              <a:ext cx="1142999" cy="445444"/>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Node 2</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5" name="TextBox 18"/>
            <p:cNvSpPr txBox="1"/>
            <p:nvPr/>
          </p:nvSpPr>
          <p:spPr>
            <a:xfrm>
              <a:off x="381000" y="2450068"/>
              <a:ext cx="1142999" cy="445444"/>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Node 3</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36" name="Straight Connector 135"/>
            <p:cNvCxnSpPr/>
            <p:nvPr/>
          </p:nvCxnSpPr>
          <p:spPr>
            <a:xfrm rot="5400000">
              <a:off x="990600" y="2209800"/>
              <a:ext cx="19812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37" name="Straight Connector 136"/>
            <p:cNvCxnSpPr/>
            <p:nvPr/>
          </p:nvCxnSpPr>
          <p:spPr>
            <a:xfrm rot="5400000">
              <a:off x="1257300" y="2324100"/>
              <a:ext cx="17526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38" name="Straight Connector 137"/>
            <p:cNvCxnSpPr/>
            <p:nvPr/>
          </p:nvCxnSpPr>
          <p:spPr>
            <a:xfrm rot="5400000">
              <a:off x="2019300" y="2552700"/>
              <a:ext cx="12954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39" name="Straight Connector 138"/>
            <p:cNvCxnSpPr/>
            <p:nvPr/>
          </p:nvCxnSpPr>
          <p:spPr>
            <a:xfrm rot="5400000">
              <a:off x="2286000" y="2667000"/>
              <a:ext cx="1066800" cy="0"/>
            </a:xfrm>
            <a:prstGeom prst="line">
              <a:avLst/>
            </a:prstGeom>
            <a:solidFill>
              <a:sysClr val="window" lastClr="FFFFFF"/>
            </a:solidFill>
            <a:ln w="25400" cap="flat" cmpd="sng" algn="ctr">
              <a:solidFill>
                <a:sysClr val="windowText" lastClr="000000"/>
              </a:solidFill>
              <a:prstDash val="solid"/>
              <a:headEnd type="oval"/>
            </a:ln>
            <a:effectLst/>
          </p:spPr>
        </p:cxnSp>
        <p:sp>
          <p:nvSpPr>
            <p:cNvPr id="140" name="Rectangle 139"/>
            <p:cNvSpPr/>
            <p:nvPr/>
          </p:nvSpPr>
          <p:spPr>
            <a:xfrm>
              <a:off x="1828800" y="3200400"/>
              <a:ext cx="1143000" cy="1066800"/>
            </a:xfrm>
            <a:prstGeom prst="rect">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n-US" sz="44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41" name="Straight Connector 140"/>
            <p:cNvCxnSpPr/>
            <p:nvPr/>
          </p:nvCxnSpPr>
          <p:spPr>
            <a:xfrm rot="5400000">
              <a:off x="3276600" y="2209800"/>
              <a:ext cx="19812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42" name="Straight Connector 141"/>
            <p:cNvCxnSpPr/>
            <p:nvPr/>
          </p:nvCxnSpPr>
          <p:spPr>
            <a:xfrm rot="5400000">
              <a:off x="3543300" y="2324100"/>
              <a:ext cx="17526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43" name="Straight Connector 142"/>
            <p:cNvCxnSpPr/>
            <p:nvPr/>
          </p:nvCxnSpPr>
          <p:spPr>
            <a:xfrm rot="5400000">
              <a:off x="4457700" y="2857500"/>
              <a:ext cx="6858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44" name="Straight Connector 143"/>
            <p:cNvCxnSpPr/>
            <p:nvPr/>
          </p:nvCxnSpPr>
          <p:spPr>
            <a:xfrm rot="5400000">
              <a:off x="4724400" y="2971800"/>
              <a:ext cx="4572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45" name="Straight Connector 144"/>
            <p:cNvCxnSpPr/>
            <p:nvPr/>
          </p:nvCxnSpPr>
          <p:spPr>
            <a:xfrm rot="5400000">
              <a:off x="5676900" y="2552700"/>
              <a:ext cx="12954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46" name="Straight Connector 145"/>
            <p:cNvCxnSpPr/>
            <p:nvPr/>
          </p:nvCxnSpPr>
          <p:spPr>
            <a:xfrm rot="5400000">
              <a:off x="5943600" y="2667000"/>
              <a:ext cx="10668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47" name="Straight Connector 146"/>
            <p:cNvCxnSpPr/>
            <p:nvPr/>
          </p:nvCxnSpPr>
          <p:spPr>
            <a:xfrm rot="5400000">
              <a:off x="6667500" y="2857500"/>
              <a:ext cx="6858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48" name="Straight Connector 147"/>
            <p:cNvCxnSpPr/>
            <p:nvPr/>
          </p:nvCxnSpPr>
          <p:spPr>
            <a:xfrm rot="5400000">
              <a:off x="6934200" y="2971800"/>
              <a:ext cx="457200" cy="0"/>
            </a:xfrm>
            <a:prstGeom prst="line">
              <a:avLst/>
            </a:prstGeom>
            <a:solidFill>
              <a:sysClr val="window" lastClr="FFFFFF"/>
            </a:solidFill>
            <a:ln w="25400" cap="flat" cmpd="sng" algn="ctr">
              <a:solidFill>
                <a:sysClr val="windowText" lastClr="000000"/>
              </a:solidFill>
              <a:prstDash val="solid"/>
              <a:headEnd type="oval"/>
            </a:ln>
            <a:effectLst/>
          </p:spPr>
        </p:cxnSp>
        <p:sp>
          <p:nvSpPr>
            <p:cNvPr id="149" name="Flowchart: Delay 148"/>
            <p:cNvSpPr/>
            <p:nvPr/>
          </p:nvSpPr>
          <p:spPr>
            <a:xfrm>
              <a:off x="7162800" y="4876800"/>
              <a:ext cx="1524000" cy="1066800"/>
            </a:xfrm>
            <a:prstGeom prst="flowChartDelay">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ysClr val="windowText" lastClr="000000"/>
                </a:solidFill>
                <a:effectLst/>
                <a:uLnTx/>
                <a:uFillTx/>
                <a:latin typeface="Calibri"/>
                <a:ea typeface="+mn-ea"/>
                <a:cs typeface="+mn-cs"/>
              </a:endParaRPr>
            </a:p>
          </p:txBody>
        </p:sp>
        <p:cxnSp>
          <p:nvCxnSpPr>
            <p:cNvPr id="150" name="Shape 40"/>
            <p:cNvCxnSpPr>
              <a:stCxn id="132" idx="2"/>
            </p:cNvCxnSpPr>
            <p:nvPr/>
          </p:nvCxnSpPr>
          <p:spPr>
            <a:xfrm rot="16200000" flipH="1">
              <a:off x="6496050" y="4514850"/>
              <a:ext cx="914400" cy="419100"/>
            </a:xfrm>
            <a:prstGeom prst="bentConnector3">
              <a:avLst>
                <a:gd name="adj1" fmla="val 99122"/>
              </a:avLst>
            </a:prstGeom>
            <a:solidFill>
              <a:sysClr val="window" lastClr="FFFFFF"/>
            </a:solidFill>
            <a:ln w="25400" cap="flat" cmpd="sng" algn="ctr">
              <a:solidFill>
                <a:sysClr val="windowText" lastClr="000000"/>
              </a:solidFill>
              <a:prstDash val="solid"/>
            </a:ln>
            <a:effectLst/>
          </p:spPr>
        </p:cxnSp>
        <p:cxnSp>
          <p:nvCxnSpPr>
            <p:cNvPr id="151" name="Shape 42"/>
            <p:cNvCxnSpPr>
              <a:stCxn id="131" idx="2"/>
              <a:endCxn id="149" idx="1"/>
            </p:cNvCxnSpPr>
            <p:nvPr/>
          </p:nvCxnSpPr>
          <p:spPr>
            <a:xfrm rot="16200000" flipH="1">
              <a:off x="5314950" y="3562350"/>
              <a:ext cx="1143000" cy="2552700"/>
            </a:xfrm>
            <a:prstGeom prst="bentConnector2">
              <a:avLst/>
            </a:prstGeom>
            <a:solidFill>
              <a:sysClr val="window" lastClr="FFFFFF"/>
            </a:solidFill>
            <a:ln w="25400" cap="flat" cmpd="sng" algn="ctr">
              <a:solidFill>
                <a:sysClr val="windowText" lastClr="000000"/>
              </a:solidFill>
              <a:prstDash val="solid"/>
            </a:ln>
            <a:effectLst/>
          </p:spPr>
        </p:cxnSp>
        <p:cxnSp>
          <p:nvCxnSpPr>
            <p:cNvPr id="152" name="Shape 43"/>
            <p:cNvCxnSpPr>
              <a:stCxn id="140" idx="2"/>
            </p:cNvCxnSpPr>
            <p:nvPr/>
          </p:nvCxnSpPr>
          <p:spPr>
            <a:xfrm rot="16200000" flipH="1">
              <a:off x="4057650" y="2609850"/>
              <a:ext cx="1447800" cy="4762500"/>
            </a:xfrm>
            <a:prstGeom prst="bentConnector2">
              <a:avLst/>
            </a:prstGeom>
            <a:solidFill>
              <a:sysClr val="window" lastClr="FFFFFF"/>
            </a:solidFill>
            <a:ln w="25400" cap="flat" cmpd="sng" algn="ctr">
              <a:solidFill>
                <a:sysClr val="windowText" lastClr="000000"/>
              </a:solidFill>
              <a:prstDash val="solid"/>
            </a:ln>
            <a:effectLst/>
          </p:spPr>
        </p:cxnSp>
        <p:cxnSp>
          <p:nvCxnSpPr>
            <p:cNvPr id="153" name="Shape 40"/>
            <p:cNvCxnSpPr>
              <a:stCxn id="149" idx="3"/>
            </p:cNvCxnSpPr>
            <p:nvPr/>
          </p:nvCxnSpPr>
          <p:spPr>
            <a:xfrm>
              <a:off x="8686800" y="5410200"/>
              <a:ext cx="228600" cy="1588"/>
            </a:xfrm>
            <a:prstGeom prst="bentConnector3">
              <a:avLst>
                <a:gd name="adj1" fmla="val 50000"/>
              </a:avLst>
            </a:prstGeom>
            <a:solidFill>
              <a:sysClr val="window" lastClr="FFFFFF"/>
            </a:solidFill>
            <a:ln w="25400" cap="flat" cmpd="sng" algn="ctr">
              <a:solidFill>
                <a:sysClr val="windowText" lastClr="000000"/>
              </a:solidFill>
              <a:prstDash val="solid"/>
            </a:ln>
            <a:effectLst/>
          </p:spPr>
        </p:cxnSp>
      </p:grpSp>
      <p:sp>
        <p:nvSpPr>
          <p:cNvPr id="34" name="Content Placeholder 153"/>
          <p:cNvSpPr txBox="1">
            <a:spLocks/>
          </p:cNvSpPr>
          <p:nvPr/>
        </p:nvSpPr>
        <p:spPr>
          <a:xfrm>
            <a:off x="0" y="5029200"/>
            <a:ext cx="8915400" cy="18288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example, the states|00&gt; and |01&gt; represent different colors.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 have to make sure no two nodes that are connected are assigned the same color using bit-by-bit inequality gates.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p:nvPr/>
        </p:nvGrpSpPr>
        <p:grpSpPr>
          <a:xfrm>
            <a:off x="4267200" y="2971800"/>
            <a:ext cx="4953000" cy="3733800"/>
            <a:chOff x="240890" y="709852"/>
            <a:chExt cx="8826910" cy="5954790"/>
          </a:xfrm>
        </p:grpSpPr>
        <p:grpSp>
          <p:nvGrpSpPr>
            <p:cNvPr id="5" name="Group 46"/>
            <p:cNvGrpSpPr/>
            <p:nvPr/>
          </p:nvGrpSpPr>
          <p:grpSpPr>
            <a:xfrm>
              <a:off x="1524000" y="762000"/>
              <a:ext cx="1066800" cy="838200"/>
              <a:chOff x="762000" y="1219200"/>
              <a:chExt cx="1066800" cy="838200"/>
            </a:xfrm>
          </p:grpSpPr>
          <p:grpSp>
            <p:nvGrpSpPr>
              <p:cNvPr id="6" name="Group 6"/>
              <p:cNvGrpSpPr/>
              <p:nvPr/>
            </p:nvGrpSpPr>
            <p:grpSpPr>
              <a:xfrm>
                <a:off x="1447800" y="1219200"/>
                <a:ext cx="381000" cy="228600"/>
                <a:chOff x="1447800" y="1219200"/>
                <a:chExt cx="381000" cy="228600"/>
              </a:xfrm>
            </p:grpSpPr>
            <p:sp>
              <p:nvSpPr>
                <p:cNvPr id="190"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1" name="Oval 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7" name="Group 7"/>
              <p:cNvGrpSpPr/>
              <p:nvPr/>
            </p:nvGrpSpPr>
            <p:grpSpPr>
              <a:xfrm>
                <a:off x="1447800" y="1524000"/>
                <a:ext cx="381000" cy="228600"/>
                <a:chOff x="1447800" y="1219200"/>
                <a:chExt cx="381000" cy="228600"/>
              </a:xfrm>
            </p:grpSpPr>
            <p:sp>
              <p:nvSpPr>
                <p:cNvPr id="188" name="Flowchart: Delay 8"/>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9" name="Oval 9"/>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8" name="Group 10"/>
              <p:cNvGrpSpPr/>
              <p:nvPr/>
            </p:nvGrpSpPr>
            <p:grpSpPr>
              <a:xfrm>
                <a:off x="1447800" y="1828800"/>
                <a:ext cx="381000" cy="228600"/>
                <a:chOff x="1447800" y="1219200"/>
                <a:chExt cx="381000" cy="228600"/>
              </a:xfrm>
            </p:grpSpPr>
            <p:sp>
              <p:nvSpPr>
                <p:cNvPr id="186" name="Flowchart: Delay 185"/>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7" name="Oval 186"/>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80" name="Straight Connector 14"/>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Curved Connector 181"/>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83" name="Curved Connector 182"/>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84" name="Curved Connector 183"/>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85" name="Curved Connector 184"/>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219199" y="762000"/>
              <a:ext cx="593028" cy="492442"/>
            </a:xfrm>
            <a:prstGeom prst="rect">
              <a:avLst/>
            </a:prstGeom>
            <a:noFill/>
          </p:spPr>
          <p:txBody>
            <a:bodyPr wrap="none" rtlCol="0">
              <a:spAutoFit/>
            </a:bodyPr>
            <a:lstStyle/>
            <a:p>
              <a:r>
                <a:rPr lang="en-US" sz="1000" dirty="0" smtClean="0"/>
                <a:t>V1</a:t>
              </a:r>
              <a:endParaRPr lang="en-US" sz="1000" dirty="0"/>
            </a:p>
          </p:txBody>
        </p:sp>
        <p:sp>
          <p:nvSpPr>
            <p:cNvPr id="19" name="TextBox 18"/>
            <p:cNvSpPr txBox="1"/>
            <p:nvPr/>
          </p:nvSpPr>
          <p:spPr>
            <a:xfrm>
              <a:off x="1219199" y="1143000"/>
              <a:ext cx="593028" cy="492442"/>
            </a:xfrm>
            <a:prstGeom prst="rect">
              <a:avLst/>
            </a:prstGeom>
            <a:noFill/>
          </p:spPr>
          <p:txBody>
            <a:bodyPr wrap="none" rtlCol="0">
              <a:spAutoFit/>
            </a:bodyPr>
            <a:lstStyle/>
            <a:p>
              <a:r>
                <a:rPr lang="en-US" sz="1000" dirty="0" smtClean="0"/>
                <a:t>V2</a:t>
              </a:r>
              <a:endParaRPr lang="en-US" sz="1000" dirty="0"/>
            </a:p>
          </p:txBody>
        </p:sp>
        <p:sp>
          <p:nvSpPr>
            <p:cNvPr id="20" name="TextBox 19"/>
            <p:cNvSpPr txBox="1"/>
            <p:nvPr/>
          </p:nvSpPr>
          <p:spPr>
            <a:xfrm>
              <a:off x="1219199" y="1447800"/>
              <a:ext cx="593028" cy="492442"/>
            </a:xfrm>
            <a:prstGeom prst="rect">
              <a:avLst/>
            </a:prstGeom>
            <a:noFill/>
          </p:spPr>
          <p:txBody>
            <a:bodyPr wrap="none" rtlCol="0">
              <a:spAutoFit/>
            </a:bodyPr>
            <a:lstStyle/>
            <a:p>
              <a:r>
                <a:rPr lang="en-US" sz="1000" dirty="0" smtClean="0"/>
                <a:t>V3</a:t>
              </a:r>
              <a:endParaRPr lang="en-US" sz="1000" dirty="0"/>
            </a:p>
          </p:txBody>
        </p:sp>
        <p:grpSp>
          <p:nvGrpSpPr>
            <p:cNvPr id="9" name="Group 50"/>
            <p:cNvGrpSpPr/>
            <p:nvPr/>
          </p:nvGrpSpPr>
          <p:grpSpPr>
            <a:xfrm>
              <a:off x="1524000" y="1752600"/>
              <a:ext cx="1066800" cy="838200"/>
              <a:chOff x="762000" y="1219200"/>
              <a:chExt cx="1066800" cy="838200"/>
            </a:xfrm>
          </p:grpSpPr>
          <p:grpSp>
            <p:nvGrpSpPr>
              <p:cNvPr id="10" name="Group 6"/>
              <p:cNvGrpSpPr/>
              <p:nvPr/>
            </p:nvGrpSpPr>
            <p:grpSpPr>
              <a:xfrm>
                <a:off x="1447800" y="1219200"/>
                <a:ext cx="381000" cy="228600"/>
                <a:chOff x="1447800" y="1219200"/>
                <a:chExt cx="381000" cy="228600"/>
              </a:xfrm>
            </p:grpSpPr>
            <p:sp>
              <p:nvSpPr>
                <p:cNvPr id="175"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6" name="Oval 17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1" name="Group 7"/>
              <p:cNvGrpSpPr/>
              <p:nvPr/>
            </p:nvGrpSpPr>
            <p:grpSpPr>
              <a:xfrm>
                <a:off x="1447800" y="1524000"/>
                <a:ext cx="381000" cy="228600"/>
                <a:chOff x="1447800" y="1219200"/>
                <a:chExt cx="381000" cy="228600"/>
              </a:xfrm>
            </p:grpSpPr>
            <p:sp>
              <p:nvSpPr>
                <p:cNvPr id="173" name="Flowchart: Delay 172"/>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4" name="Oval 173"/>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2" name="Group 10"/>
              <p:cNvGrpSpPr/>
              <p:nvPr/>
            </p:nvGrpSpPr>
            <p:grpSpPr>
              <a:xfrm>
                <a:off x="1447800" y="1828800"/>
                <a:ext cx="381000" cy="228600"/>
                <a:chOff x="1447800" y="1219200"/>
                <a:chExt cx="381000" cy="228600"/>
              </a:xfrm>
            </p:grpSpPr>
            <p:sp>
              <p:nvSpPr>
                <p:cNvPr id="171" name="Flowchart: Delay 170"/>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2" name="Oval 171"/>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65" name="Straight Connector 164"/>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Curved Connector 166"/>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68" name="Curved Connector 167"/>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69" name="Curved Connector 168"/>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70" name="Curved Connector 169"/>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219199" y="1752600"/>
              <a:ext cx="593028" cy="492442"/>
            </a:xfrm>
            <a:prstGeom prst="rect">
              <a:avLst/>
            </a:prstGeom>
            <a:noFill/>
          </p:spPr>
          <p:txBody>
            <a:bodyPr wrap="none" rtlCol="0">
              <a:spAutoFit/>
            </a:bodyPr>
            <a:lstStyle/>
            <a:p>
              <a:r>
                <a:rPr lang="en-US" sz="1000" dirty="0" smtClean="0"/>
                <a:t>V4</a:t>
              </a:r>
              <a:endParaRPr lang="en-US" sz="1000" dirty="0"/>
            </a:p>
          </p:txBody>
        </p:sp>
        <p:sp>
          <p:nvSpPr>
            <p:cNvPr id="23" name="TextBox 22"/>
            <p:cNvSpPr txBox="1"/>
            <p:nvPr/>
          </p:nvSpPr>
          <p:spPr>
            <a:xfrm>
              <a:off x="1219199" y="2133600"/>
              <a:ext cx="593028" cy="492442"/>
            </a:xfrm>
            <a:prstGeom prst="rect">
              <a:avLst/>
            </a:prstGeom>
            <a:noFill/>
          </p:spPr>
          <p:txBody>
            <a:bodyPr wrap="none" rtlCol="0">
              <a:spAutoFit/>
            </a:bodyPr>
            <a:lstStyle/>
            <a:p>
              <a:r>
                <a:rPr lang="en-US" sz="1000" dirty="0" smtClean="0"/>
                <a:t>V5</a:t>
              </a:r>
              <a:endParaRPr lang="en-US" sz="1000" dirty="0"/>
            </a:p>
          </p:txBody>
        </p:sp>
        <p:sp>
          <p:nvSpPr>
            <p:cNvPr id="24" name="TextBox 23"/>
            <p:cNvSpPr txBox="1"/>
            <p:nvPr/>
          </p:nvSpPr>
          <p:spPr>
            <a:xfrm>
              <a:off x="1219199" y="2438400"/>
              <a:ext cx="593028" cy="492442"/>
            </a:xfrm>
            <a:prstGeom prst="rect">
              <a:avLst/>
            </a:prstGeom>
            <a:noFill/>
          </p:spPr>
          <p:txBody>
            <a:bodyPr wrap="none" rtlCol="0">
              <a:spAutoFit/>
            </a:bodyPr>
            <a:lstStyle/>
            <a:p>
              <a:r>
                <a:rPr lang="en-US" sz="1000" dirty="0" smtClean="0"/>
                <a:t>V6</a:t>
              </a:r>
              <a:endParaRPr lang="en-US" sz="1000" dirty="0"/>
            </a:p>
          </p:txBody>
        </p:sp>
        <p:grpSp>
          <p:nvGrpSpPr>
            <p:cNvPr id="14" name="Group 69"/>
            <p:cNvGrpSpPr/>
            <p:nvPr/>
          </p:nvGrpSpPr>
          <p:grpSpPr>
            <a:xfrm>
              <a:off x="1524000" y="2743200"/>
              <a:ext cx="1066800" cy="838200"/>
              <a:chOff x="762000" y="1219200"/>
              <a:chExt cx="1066800" cy="838200"/>
            </a:xfrm>
          </p:grpSpPr>
          <p:grpSp>
            <p:nvGrpSpPr>
              <p:cNvPr id="15" name="Group 6"/>
              <p:cNvGrpSpPr/>
              <p:nvPr/>
            </p:nvGrpSpPr>
            <p:grpSpPr>
              <a:xfrm>
                <a:off x="1447800" y="1219200"/>
                <a:ext cx="381000" cy="228600"/>
                <a:chOff x="1447800" y="1219200"/>
                <a:chExt cx="381000" cy="228600"/>
              </a:xfrm>
            </p:grpSpPr>
            <p:sp>
              <p:nvSpPr>
                <p:cNvPr id="160"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1" name="Oval 160"/>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6" name="Group 7"/>
              <p:cNvGrpSpPr/>
              <p:nvPr/>
            </p:nvGrpSpPr>
            <p:grpSpPr>
              <a:xfrm>
                <a:off x="1447800" y="1524000"/>
                <a:ext cx="381000" cy="228600"/>
                <a:chOff x="1447800" y="1219200"/>
                <a:chExt cx="381000" cy="228600"/>
              </a:xfrm>
            </p:grpSpPr>
            <p:sp>
              <p:nvSpPr>
                <p:cNvPr id="158" name="Flowchart: Delay 81"/>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9" name="Oval 158"/>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7" name="Group 10"/>
              <p:cNvGrpSpPr/>
              <p:nvPr/>
            </p:nvGrpSpPr>
            <p:grpSpPr>
              <a:xfrm>
                <a:off x="1447800" y="1828800"/>
                <a:ext cx="381000" cy="228600"/>
                <a:chOff x="1447800" y="1219200"/>
                <a:chExt cx="381000" cy="228600"/>
              </a:xfrm>
            </p:grpSpPr>
            <p:sp>
              <p:nvSpPr>
                <p:cNvPr id="156" name="Flowchart: Delay 155"/>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7" name="Oval 156"/>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50" name="Straight Connector 149"/>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74"/>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Curved Connector 151"/>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53" name="Curved Connector 152"/>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54" name="Curved Connector 153"/>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55" name="Curved Connector 154"/>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219199" y="2743200"/>
              <a:ext cx="593028" cy="492442"/>
            </a:xfrm>
            <a:prstGeom prst="rect">
              <a:avLst/>
            </a:prstGeom>
            <a:noFill/>
          </p:spPr>
          <p:txBody>
            <a:bodyPr wrap="none" rtlCol="0">
              <a:spAutoFit/>
            </a:bodyPr>
            <a:lstStyle/>
            <a:p>
              <a:r>
                <a:rPr lang="en-US" sz="1000" dirty="0" smtClean="0"/>
                <a:t>V7</a:t>
              </a:r>
              <a:endParaRPr lang="en-US" sz="1000" dirty="0"/>
            </a:p>
          </p:txBody>
        </p:sp>
        <p:sp>
          <p:nvSpPr>
            <p:cNvPr id="27" name="TextBox 26"/>
            <p:cNvSpPr txBox="1"/>
            <p:nvPr/>
          </p:nvSpPr>
          <p:spPr>
            <a:xfrm>
              <a:off x="1219199" y="3124200"/>
              <a:ext cx="593028" cy="492442"/>
            </a:xfrm>
            <a:prstGeom prst="rect">
              <a:avLst/>
            </a:prstGeom>
            <a:noFill/>
          </p:spPr>
          <p:txBody>
            <a:bodyPr wrap="none" rtlCol="0">
              <a:spAutoFit/>
            </a:bodyPr>
            <a:lstStyle/>
            <a:p>
              <a:r>
                <a:rPr lang="en-US" sz="1000" dirty="0" smtClean="0"/>
                <a:t>V8</a:t>
              </a:r>
              <a:endParaRPr lang="en-US" sz="1000" dirty="0"/>
            </a:p>
          </p:txBody>
        </p:sp>
        <p:sp>
          <p:nvSpPr>
            <p:cNvPr id="28" name="TextBox 27"/>
            <p:cNvSpPr txBox="1"/>
            <p:nvPr/>
          </p:nvSpPr>
          <p:spPr>
            <a:xfrm>
              <a:off x="1219199" y="3429000"/>
              <a:ext cx="593028" cy="492442"/>
            </a:xfrm>
            <a:prstGeom prst="rect">
              <a:avLst/>
            </a:prstGeom>
            <a:noFill/>
          </p:spPr>
          <p:txBody>
            <a:bodyPr wrap="none" rtlCol="0">
              <a:spAutoFit/>
            </a:bodyPr>
            <a:lstStyle/>
            <a:p>
              <a:r>
                <a:rPr lang="en-US" sz="1000" dirty="0" smtClean="0"/>
                <a:t>V9</a:t>
              </a:r>
              <a:endParaRPr lang="en-US" sz="1000" dirty="0"/>
            </a:p>
          </p:txBody>
        </p:sp>
        <p:grpSp>
          <p:nvGrpSpPr>
            <p:cNvPr id="21" name="Group 107"/>
            <p:cNvGrpSpPr/>
            <p:nvPr/>
          </p:nvGrpSpPr>
          <p:grpSpPr>
            <a:xfrm>
              <a:off x="1524000" y="3810000"/>
              <a:ext cx="1066800" cy="838200"/>
              <a:chOff x="762000" y="1219200"/>
              <a:chExt cx="1066800" cy="838200"/>
            </a:xfrm>
          </p:grpSpPr>
          <p:grpSp>
            <p:nvGrpSpPr>
              <p:cNvPr id="25" name="Group 6"/>
              <p:cNvGrpSpPr/>
              <p:nvPr/>
            </p:nvGrpSpPr>
            <p:grpSpPr>
              <a:xfrm>
                <a:off x="1447800" y="1219200"/>
                <a:ext cx="381000" cy="228600"/>
                <a:chOff x="1447800" y="1219200"/>
                <a:chExt cx="381000" cy="228600"/>
              </a:xfrm>
            </p:grpSpPr>
            <p:sp>
              <p:nvSpPr>
                <p:cNvPr id="145"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6" name="Oval 14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9" name="Group 7"/>
              <p:cNvGrpSpPr/>
              <p:nvPr/>
            </p:nvGrpSpPr>
            <p:grpSpPr>
              <a:xfrm>
                <a:off x="1447800" y="1524000"/>
                <a:ext cx="381000" cy="228600"/>
                <a:chOff x="1447800" y="1219200"/>
                <a:chExt cx="381000" cy="228600"/>
              </a:xfrm>
            </p:grpSpPr>
            <p:sp>
              <p:nvSpPr>
                <p:cNvPr id="143" name="Flowchart: Delay 119"/>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4" name="Oval 143"/>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3" name="Group 10"/>
              <p:cNvGrpSpPr/>
              <p:nvPr/>
            </p:nvGrpSpPr>
            <p:grpSpPr>
              <a:xfrm>
                <a:off x="1447800" y="1828800"/>
                <a:ext cx="381000" cy="228600"/>
                <a:chOff x="1447800" y="1219200"/>
                <a:chExt cx="381000" cy="228600"/>
              </a:xfrm>
            </p:grpSpPr>
            <p:sp>
              <p:nvSpPr>
                <p:cNvPr id="141" name="Flowchart: Delay 117"/>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2" name="Oval 118"/>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35" name="Straight Connector 134"/>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urved Connector 136"/>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38" name="Curved Connector 137"/>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39" name="Curved Connector 138"/>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40" name="Curved Connector 139"/>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219199" y="3810000"/>
              <a:ext cx="593028" cy="492442"/>
            </a:xfrm>
            <a:prstGeom prst="rect">
              <a:avLst/>
            </a:prstGeom>
            <a:noFill/>
          </p:spPr>
          <p:txBody>
            <a:bodyPr wrap="none" rtlCol="0">
              <a:spAutoFit/>
            </a:bodyPr>
            <a:lstStyle/>
            <a:p>
              <a:r>
                <a:rPr lang="en-US" sz="1000" dirty="0" smtClean="0"/>
                <a:t>V1</a:t>
              </a:r>
              <a:endParaRPr lang="en-US" sz="1000" dirty="0"/>
            </a:p>
          </p:txBody>
        </p:sp>
        <p:sp>
          <p:nvSpPr>
            <p:cNvPr id="31" name="TextBox 30"/>
            <p:cNvSpPr txBox="1"/>
            <p:nvPr/>
          </p:nvSpPr>
          <p:spPr>
            <a:xfrm>
              <a:off x="1219199" y="4191000"/>
              <a:ext cx="593028" cy="492442"/>
            </a:xfrm>
            <a:prstGeom prst="rect">
              <a:avLst/>
            </a:prstGeom>
            <a:noFill/>
          </p:spPr>
          <p:txBody>
            <a:bodyPr wrap="none" rtlCol="0">
              <a:spAutoFit/>
            </a:bodyPr>
            <a:lstStyle/>
            <a:p>
              <a:r>
                <a:rPr lang="en-US" sz="1000" dirty="0" smtClean="0"/>
                <a:t>V4</a:t>
              </a:r>
              <a:endParaRPr lang="en-US" sz="1000" dirty="0"/>
            </a:p>
          </p:txBody>
        </p:sp>
        <p:sp>
          <p:nvSpPr>
            <p:cNvPr id="32" name="TextBox 31"/>
            <p:cNvSpPr txBox="1"/>
            <p:nvPr/>
          </p:nvSpPr>
          <p:spPr>
            <a:xfrm>
              <a:off x="1219199" y="4495800"/>
              <a:ext cx="593028" cy="492442"/>
            </a:xfrm>
            <a:prstGeom prst="rect">
              <a:avLst/>
            </a:prstGeom>
            <a:noFill/>
          </p:spPr>
          <p:txBody>
            <a:bodyPr wrap="none" rtlCol="0">
              <a:spAutoFit/>
            </a:bodyPr>
            <a:lstStyle/>
            <a:p>
              <a:r>
                <a:rPr lang="en-US" sz="1000" dirty="0" smtClean="0"/>
                <a:t>V7</a:t>
              </a:r>
              <a:endParaRPr lang="en-US" sz="1000" dirty="0"/>
            </a:p>
          </p:txBody>
        </p:sp>
        <p:grpSp>
          <p:nvGrpSpPr>
            <p:cNvPr id="37" name="Group 126"/>
            <p:cNvGrpSpPr/>
            <p:nvPr/>
          </p:nvGrpSpPr>
          <p:grpSpPr>
            <a:xfrm>
              <a:off x="1524000" y="4800600"/>
              <a:ext cx="1066800" cy="838200"/>
              <a:chOff x="762000" y="1219200"/>
              <a:chExt cx="1066800" cy="838200"/>
            </a:xfrm>
          </p:grpSpPr>
          <p:grpSp>
            <p:nvGrpSpPr>
              <p:cNvPr id="41" name="Group 6"/>
              <p:cNvGrpSpPr/>
              <p:nvPr/>
            </p:nvGrpSpPr>
            <p:grpSpPr>
              <a:xfrm>
                <a:off x="1447800" y="1219200"/>
                <a:ext cx="381000" cy="228600"/>
                <a:chOff x="1447800" y="1219200"/>
                <a:chExt cx="381000" cy="228600"/>
              </a:xfrm>
            </p:grpSpPr>
            <p:sp>
              <p:nvSpPr>
                <p:cNvPr id="130"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1" name="Oval 130"/>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42" name="Group 7"/>
              <p:cNvGrpSpPr/>
              <p:nvPr/>
            </p:nvGrpSpPr>
            <p:grpSpPr>
              <a:xfrm>
                <a:off x="1447800" y="1524000"/>
                <a:ext cx="381000" cy="228600"/>
                <a:chOff x="1447800" y="1219200"/>
                <a:chExt cx="381000" cy="228600"/>
              </a:xfrm>
            </p:grpSpPr>
            <p:sp>
              <p:nvSpPr>
                <p:cNvPr id="128" name="Flowchart: Delay 127"/>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9" name="Oval 128"/>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43" name="Group 10"/>
              <p:cNvGrpSpPr/>
              <p:nvPr/>
            </p:nvGrpSpPr>
            <p:grpSpPr>
              <a:xfrm>
                <a:off x="1447800" y="1828800"/>
                <a:ext cx="381000" cy="228600"/>
                <a:chOff x="1447800" y="1219200"/>
                <a:chExt cx="381000" cy="228600"/>
              </a:xfrm>
            </p:grpSpPr>
            <p:sp>
              <p:nvSpPr>
                <p:cNvPr id="126" name="Flowchart: Delay 125"/>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7" name="Oval 126"/>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20" name="Straight Connector 119"/>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Curved Connector 121"/>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23" name="Curved Connector 122"/>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24" name="Curved Connector 123"/>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25" name="Curved Connector 124"/>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219199" y="4800600"/>
              <a:ext cx="593028" cy="492442"/>
            </a:xfrm>
            <a:prstGeom prst="rect">
              <a:avLst/>
            </a:prstGeom>
            <a:noFill/>
          </p:spPr>
          <p:txBody>
            <a:bodyPr wrap="none" rtlCol="0">
              <a:spAutoFit/>
            </a:bodyPr>
            <a:lstStyle/>
            <a:p>
              <a:r>
                <a:rPr lang="en-US" sz="1000" dirty="0" smtClean="0"/>
                <a:t>V2</a:t>
              </a:r>
              <a:endParaRPr lang="en-US" sz="1000" dirty="0"/>
            </a:p>
          </p:txBody>
        </p:sp>
        <p:sp>
          <p:nvSpPr>
            <p:cNvPr id="35" name="TextBox 34"/>
            <p:cNvSpPr txBox="1"/>
            <p:nvPr/>
          </p:nvSpPr>
          <p:spPr>
            <a:xfrm>
              <a:off x="1219199" y="5181600"/>
              <a:ext cx="593028" cy="492442"/>
            </a:xfrm>
            <a:prstGeom prst="rect">
              <a:avLst/>
            </a:prstGeom>
            <a:noFill/>
          </p:spPr>
          <p:txBody>
            <a:bodyPr wrap="none" rtlCol="0">
              <a:spAutoFit/>
            </a:bodyPr>
            <a:lstStyle/>
            <a:p>
              <a:r>
                <a:rPr lang="en-US" sz="1000" dirty="0" smtClean="0"/>
                <a:t>V5</a:t>
              </a:r>
              <a:endParaRPr lang="en-US" sz="1000" dirty="0"/>
            </a:p>
          </p:txBody>
        </p:sp>
        <p:sp>
          <p:nvSpPr>
            <p:cNvPr id="36" name="TextBox 35"/>
            <p:cNvSpPr txBox="1"/>
            <p:nvPr/>
          </p:nvSpPr>
          <p:spPr>
            <a:xfrm>
              <a:off x="1219199" y="5486400"/>
              <a:ext cx="593028" cy="492442"/>
            </a:xfrm>
            <a:prstGeom prst="rect">
              <a:avLst/>
            </a:prstGeom>
            <a:noFill/>
          </p:spPr>
          <p:txBody>
            <a:bodyPr wrap="none" rtlCol="0">
              <a:spAutoFit/>
            </a:bodyPr>
            <a:lstStyle/>
            <a:p>
              <a:r>
                <a:rPr lang="en-US" sz="1000" dirty="0" smtClean="0"/>
                <a:t>V8</a:t>
              </a:r>
              <a:endParaRPr lang="en-US" sz="1000" dirty="0"/>
            </a:p>
          </p:txBody>
        </p:sp>
        <p:grpSp>
          <p:nvGrpSpPr>
            <p:cNvPr id="62" name="Group 145"/>
            <p:cNvGrpSpPr/>
            <p:nvPr/>
          </p:nvGrpSpPr>
          <p:grpSpPr>
            <a:xfrm>
              <a:off x="1524000" y="5791200"/>
              <a:ext cx="1066800" cy="838200"/>
              <a:chOff x="762000" y="1219200"/>
              <a:chExt cx="1066800" cy="838200"/>
            </a:xfrm>
          </p:grpSpPr>
          <p:grpSp>
            <p:nvGrpSpPr>
              <p:cNvPr id="63" name="Group 6"/>
              <p:cNvGrpSpPr/>
              <p:nvPr/>
            </p:nvGrpSpPr>
            <p:grpSpPr>
              <a:xfrm>
                <a:off x="1447800" y="1219200"/>
                <a:ext cx="381000" cy="228600"/>
                <a:chOff x="1447800" y="1219200"/>
                <a:chExt cx="381000" cy="228600"/>
              </a:xfrm>
            </p:grpSpPr>
            <p:sp>
              <p:nvSpPr>
                <p:cNvPr id="115"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6" name="Oval 11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65" name="Group 7"/>
              <p:cNvGrpSpPr/>
              <p:nvPr/>
            </p:nvGrpSpPr>
            <p:grpSpPr>
              <a:xfrm>
                <a:off x="1447800" y="1524000"/>
                <a:ext cx="381000" cy="228600"/>
                <a:chOff x="1447800" y="1219200"/>
                <a:chExt cx="381000" cy="228600"/>
              </a:xfrm>
            </p:grpSpPr>
            <p:sp>
              <p:nvSpPr>
                <p:cNvPr id="113" name="Flowchart: Delay 112"/>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4" name="Oval 113"/>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66" name="Group 10"/>
              <p:cNvGrpSpPr/>
              <p:nvPr/>
            </p:nvGrpSpPr>
            <p:grpSpPr>
              <a:xfrm>
                <a:off x="1447800" y="1828800"/>
                <a:ext cx="381000" cy="228600"/>
                <a:chOff x="1447800" y="1219200"/>
                <a:chExt cx="381000" cy="228600"/>
              </a:xfrm>
            </p:grpSpPr>
            <p:sp>
              <p:nvSpPr>
                <p:cNvPr id="111" name="Flowchart: Delay 110"/>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2" name="Oval 111"/>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05" name="Straight Connector 104"/>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urved Connector 106"/>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08" name="Curved Connector 107"/>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09" name="Curved Connector 108"/>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10" name="Curved Connector 109"/>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219199" y="5791200"/>
              <a:ext cx="593028" cy="492442"/>
            </a:xfrm>
            <a:prstGeom prst="rect">
              <a:avLst/>
            </a:prstGeom>
            <a:noFill/>
          </p:spPr>
          <p:txBody>
            <a:bodyPr wrap="none" rtlCol="0">
              <a:spAutoFit/>
            </a:bodyPr>
            <a:lstStyle/>
            <a:p>
              <a:r>
                <a:rPr lang="en-US" sz="1000" dirty="0" smtClean="0"/>
                <a:t>V3</a:t>
              </a:r>
              <a:endParaRPr lang="en-US" sz="1000" dirty="0"/>
            </a:p>
          </p:txBody>
        </p:sp>
        <p:sp>
          <p:nvSpPr>
            <p:cNvPr id="39" name="TextBox 38"/>
            <p:cNvSpPr txBox="1"/>
            <p:nvPr/>
          </p:nvSpPr>
          <p:spPr>
            <a:xfrm>
              <a:off x="1219199" y="6172200"/>
              <a:ext cx="593028" cy="492442"/>
            </a:xfrm>
            <a:prstGeom prst="rect">
              <a:avLst/>
            </a:prstGeom>
            <a:noFill/>
          </p:spPr>
          <p:txBody>
            <a:bodyPr wrap="none" rtlCol="0">
              <a:spAutoFit/>
            </a:bodyPr>
            <a:lstStyle/>
            <a:p>
              <a:r>
                <a:rPr lang="en-US" sz="1000" dirty="0" smtClean="0"/>
                <a:t>V6</a:t>
              </a:r>
              <a:endParaRPr lang="en-US" sz="1000" dirty="0"/>
            </a:p>
          </p:txBody>
        </p:sp>
        <p:sp>
          <p:nvSpPr>
            <p:cNvPr id="40" name="Flowchart: Delay 39"/>
            <p:cNvSpPr/>
            <p:nvPr/>
          </p:nvSpPr>
          <p:spPr>
            <a:xfrm>
              <a:off x="6781800" y="1447558"/>
              <a:ext cx="1905000" cy="205739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44" name="Curved Connector 43"/>
            <p:cNvCxnSpPr/>
            <p:nvPr/>
          </p:nvCxnSpPr>
          <p:spPr>
            <a:xfrm>
              <a:off x="2590800" y="876300"/>
              <a:ext cx="4267200" cy="8001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a:off x="2590800" y="1181100"/>
              <a:ext cx="4267200" cy="4953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6" name="Curved Connector 199"/>
            <p:cNvCxnSpPr/>
            <p:nvPr/>
          </p:nvCxnSpPr>
          <p:spPr>
            <a:xfrm rot="16200000" flipH="1">
              <a:off x="4571999" y="-533400"/>
              <a:ext cx="293641" cy="4278359"/>
            </a:xfrm>
            <a:prstGeom prst="curvedConnector4">
              <a:avLst>
                <a:gd name="adj1" fmla="val -13593"/>
                <a:gd name="adj2" fmla="val 50130"/>
              </a:avLst>
            </a:prstGeom>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flipV="1">
              <a:off x="2590800" y="1828800"/>
              <a:ext cx="4267200" cy="381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8" name="Curved Connector 213"/>
            <p:cNvCxnSpPr/>
            <p:nvPr/>
          </p:nvCxnSpPr>
          <p:spPr>
            <a:xfrm rot="5400000" flipH="1" flipV="1">
              <a:off x="4598941" y="-114299"/>
              <a:ext cx="2397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49" name="Curved Connector 213"/>
            <p:cNvCxnSpPr/>
            <p:nvPr/>
          </p:nvCxnSpPr>
          <p:spPr>
            <a:xfrm rot="5400000" flipH="1" flipV="1">
              <a:off x="4484641" y="76201"/>
              <a:ext cx="4683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0" name="Curved Connector 213"/>
            <p:cNvCxnSpPr/>
            <p:nvPr/>
          </p:nvCxnSpPr>
          <p:spPr>
            <a:xfrm rot="5400000" flipH="1" flipV="1">
              <a:off x="4332241" y="304801"/>
              <a:ext cx="7731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1" name="Curved Connector 213"/>
            <p:cNvCxnSpPr/>
            <p:nvPr/>
          </p:nvCxnSpPr>
          <p:spPr>
            <a:xfrm rot="5400000" flipH="1" flipV="1">
              <a:off x="4217941" y="495301"/>
              <a:ext cx="10017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2" name="Curved Connector 213"/>
            <p:cNvCxnSpPr/>
            <p:nvPr/>
          </p:nvCxnSpPr>
          <p:spPr>
            <a:xfrm rot="5400000" flipH="1" flipV="1">
              <a:off x="4141741" y="647701"/>
              <a:ext cx="1230359" cy="43545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3" name="Curved Connector 213"/>
            <p:cNvCxnSpPr/>
            <p:nvPr/>
          </p:nvCxnSpPr>
          <p:spPr>
            <a:xfrm flipV="1">
              <a:off x="2590800" y="2286000"/>
              <a:ext cx="4267200" cy="1638300"/>
            </a:xfrm>
            <a:prstGeom prst="curvedConnector3">
              <a:avLst>
                <a:gd name="adj1" fmla="val 13946"/>
              </a:avLst>
            </a:prstGeom>
          </p:spPr>
          <p:style>
            <a:lnRef idx="1">
              <a:schemeClr val="accent1"/>
            </a:lnRef>
            <a:fillRef idx="0">
              <a:schemeClr val="accent1"/>
            </a:fillRef>
            <a:effectRef idx="0">
              <a:schemeClr val="accent1"/>
            </a:effectRef>
            <a:fontRef idx="minor">
              <a:schemeClr val="tx1"/>
            </a:fontRef>
          </p:style>
        </p:cxnSp>
        <p:cxnSp>
          <p:nvCxnSpPr>
            <p:cNvPr id="54" name="Curved Connector 213"/>
            <p:cNvCxnSpPr/>
            <p:nvPr/>
          </p:nvCxnSpPr>
          <p:spPr>
            <a:xfrm flipV="1">
              <a:off x="2590800" y="2362200"/>
              <a:ext cx="4267200" cy="1866900"/>
            </a:xfrm>
            <a:prstGeom prst="curvedConnector3">
              <a:avLst>
                <a:gd name="adj1" fmla="val 16327"/>
              </a:avLst>
            </a:prstGeom>
          </p:spPr>
          <p:style>
            <a:lnRef idx="1">
              <a:schemeClr val="accent1"/>
            </a:lnRef>
            <a:fillRef idx="0">
              <a:schemeClr val="accent1"/>
            </a:fillRef>
            <a:effectRef idx="0">
              <a:schemeClr val="accent1"/>
            </a:effectRef>
            <a:fontRef idx="minor">
              <a:schemeClr val="tx1"/>
            </a:fontRef>
          </p:style>
        </p:cxnSp>
        <p:cxnSp>
          <p:nvCxnSpPr>
            <p:cNvPr id="55" name="Curved Connector 213"/>
            <p:cNvCxnSpPr/>
            <p:nvPr/>
          </p:nvCxnSpPr>
          <p:spPr>
            <a:xfrm flipV="1">
              <a:off x="2590800" y="2438400"/>
              <a:ext cx="4267200" cy="2095500"/>
            </a:xfrm>
            <a:prstGeom prst="curvedConnector3">
              <a:avLst>
                <a:gd name="adj1" fmla="val 20068"/>
              </a:avLst>
            </a:prstGeom>
          </p:spPr>
          <p:style>
            <a:lnRef idx="1">
              <a:schemeClr val="accent1"/>
            </a:lnRef>
            <a:fillRef idx="0">
              <a:schemeClr val="accent1"/>
            </a:fillRef>
            <a:effectRef idx="0">
              <a:schemeClr val="accent1"/>
            </a:effectRef>
            <a:fontRef idx="minor">
              <a:schemeClr val="tx1"/>
            </a:fontRef>
          </p:style>
        </p:cxnSp>
        <p:cxnSp>
          <p:nvCxnSpPr>
            <p:cNvPr id="56" name="Curved Connector 213"/>
            <p:cNvCxnSpPr>
              <a:endCxn id="40" idx="1"/>
            </p:cNvCxnSpPr>
            <p:nvPr/>
          </p:nvCxnSpPr>
          <p:spPr>
            <a:xfrm flipV="1">
              <a:off x="2590799" y="2476258"/>
              <a:ext cx="4191000" cy="2362201"/>
            </a:xfrm>
            <a:prstGeom prst="curvedConnector3">
              <a:avLst>
                <a:gd name="adj1" fmla="val 22294"/>
              </a:avLst>
            </a:prstGeom>
          </p:spPr>
          <p:style>
            <a:lnRef idx="1">
              <a:schemeClr val="accent1"/>
            </a:lnRef>
            <a:fillRef idx="0">
              <a:schemeClr val="accent1"/>
            </a:fillRef>
            <a:effectRef idx="0">
              <a:schemeClr val="accent1"/>
            </a:effectRef>
            <a:fontRef idx="minor">
              <a:schemeClr val="tx1"/>
            </a:fontRef>
          </p:style>
        </p:cxnSp>
        <p:cxnSp>
          <p:nvCxnSpPr>
            <p:cNvPr id="57" name="Curved Connector 213"/>
            <p:cNvCxnSpPr/>
            <p:nvPr/>
          </p:nvCxnSpPr>
          <p:spPr>
            <a:xfrm flipV="1">
              <a:off x="2590800" y="2667000"/>
              <a:ext cx="4267200" cy="2552700"/>
            </a:xfrm>
            <a:prstGeom prst="curvedConnector3">
              <a:avLst>
                <a:gd name="adj1" fmla="val 24830"/>
              </a:avLst>
            </a:prstGeom>
          </p:spPr>
          <p:style>
            <a:lnRef idx="1">
              <a:schemeClr val="accent1"/>
            </a:lnRef>
            <a:fillRef idx="0">
              <a:schemeClr val="accent1"/>
            </a:fillRef>
            <a:effectRef idx="0">
              <a:schemeClr val="accent1"/>
            </a:effectRef>
            <a:fontRef idx="minor">
              <a:schemeClr val="tx1"/>
            </a:fontRef>
          </p:style>
        </p:cxnSp>
        <p:cxnSp>
          <p:nvCxnSpPr>
            <p:cNvPr id="58" name="Curved Connector 213"/>
            <p:cNvCxnSpPr/>
            <p:nvPr/>
          </p:nvCxnSpPr>
          <p:spPr>
            <a:xfrm flipV="1">
              <a:off x="2590800" y="2819400"/>
              <a:ext cx="4267200" cy="2705100"/>
            </a:xfrm>
            <a:prstGeom prst="curvedConnector3">
              <a:avLst>
                <a:gd name="adj1" fmla="val 26871"/>
              </a:avLst>
            </a:prstGeom>
          </p:spPr>
          <p:style>
            <a:lnRef idx="1">
              <a:schemeClr val="accent1"/>
            </a:lnRef>
            <a:fillRef idx="0">
              <a:schemeClr val="accent1"/>
            </a:fillRef>
            <a:effectRef idx="0">
              <a:schemeClr val="accent1"/>
            </a:effectRef>
            <a:fontRef idx="minor">
              <a:schemeClr val="tx1"/>
            </a:fontRef>
          </p:style>
        </p:cxnSp>
        <p:cxnSp>
          <p:nvCxnSpPr>
            <p:cNvPr id="59" name="Curved Connector 213"/>
            <p:cNvCxnSpPr/>
            <p:nvPr/>
          </p:nvCxnSpPr>
          <p:spPr>
            <a:xfrm flipV="1">
              <a:off x="2514600" y="2895600"/>
              <a:ext cx="4343400" cy="3009900"/>
            </a:xfrm>
            <a:prstGeom prst="curvedConnector3">
              <a:avLst>
                <a:gd name="adj1" fmla="val 29616"/>
              </a:avLst>
            </a:prstGeom>
          </p:spPr>
          <p:style>
            <a:lnRef idx="1">
              <a:schemeClr val="accent1"/>
            </a:lnRef>
            <a:fillRef idx="0">
              <a:schemeClr val="accent1"/>
            </a:fillRef>
            <a:effectRef idx="0">
              <a:schemeClr val="accent1"/>
            </a:effectRef>
            <a:fontRef idx="minor">
              <a:schemeClr val="tx1"/>
            </a:fontRef>
          </p:style>
        </p:cxnSp>
        <p:cxnSp>
          <p:nvCxnSpPr>
            <p:cNvPr id="60" name="Curved Connector 213"/>
            <p:cNvCxnSpPr/>
            <p:nvPr/>
          </p:nvCxnSpPr>
          <p:spPr>
            <a:xfrm flipV="1">
              <a:off x="2590800" y="2971800"/>
              <a:ext cx="4191000" cy="3238500"/>
            </a:xfrm>
            <a:prstGeom prst="curvedConnector3">
              <a:avLst>
                <a:gd name="adj1" fmla="val 32338"/>
              </a:avLst>
            </a:prstGeom>
          </p:spPr>
          <p:style>
            <a:lnRef idx="1">
              <a:schemeClr val="accent1"/>
            </a:lnRef>
            <a:fillRef idx="0">
              <a:schemeClr val="accent1"/>
            </a:fillRef>
            <a:effectRef idx="0">
              <a:schemeClr val="accent1"/>
            </a:effectRef>
            <a:fontRef idx="minor">
              <a:schemeClr val="tx1"/>
            </a:fontRef>
          </p:style>
        </p:cxnSp>
        <p:cxnSp>
          <p:nvCxnSpPr>
            <p:cNvPr id="61" name="Curved Connector 213"/>
            <p:cNvCxnSpPr/>
            <p:nvPr/>
          </p:nvCxnSpPr>
          <p:spPr>
            <a:xfrm flipV="1">
              <a:off x="2590800" y="3048000"/>
              <a:ext cx="4191000" cy="3467100"/>
            </a:xfrm>
            <a:prstGeom prst="curvedConnector3">
              <a:avLst>
                <a:gd name="adj1" fmla="val 36493"/>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686800" y="25146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419601" y="5867401"/>
              <a:ext cx="329215" cy="294512"/>
            </a:xfrm>
            <a:prstGeom prst="rect">
              <a:avLst/>
            </a:prstGeom>
            <a:noFill/>
          </p:spPr>
          <p:txBody>
            <a:bodyPr wrap="none" rtlCol="0">
              <a:spAutoFit/>
            </a:bodyPr>
            <a:lstStyle/>
            <a:p>
              <a:endParaRPr lang="en-US" sz="600" dirty="0"/>
            </a:p>
          </p:txBody>
        </p:sp>
        <p:sp>
          <p:nvSpPr>
            <p:cNvPr id="74" name="Left Brace 73"/>
            <p:cNvSpPr/>
            <p:nvPr/>
          </p:nvSpPr>
          <p:spPr>
            <a:xfrm>
              <a:off x="838200" y="762000"/>
              <a:ext cx="381000" cy="2819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75" name="Left Brace 74"/>
            <p:cNvSpPr/>
            <p:nvPr/>
          </p:nvSpPr>
          <p:spPr>
            <a:xfrm>
              <a:off x="838200" y="3810000"/>
              <a:ext cx="381000" cy="2819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76" name="TextBox 75"/>
            <p:cNvSpPr txBox="1"/>
            <p:nvPr/>
          </p:nvSpPr>
          <p:spPr>
            <a:xfrm>
              <a:off x="240890" y="709852"/>
              <a:ext cx="735686" cy="2650342"/>
            </a:xfrm>
            <a:prstGeom prst="rect">
              <a:avLst/>
            </a:prstGeom>
            <a:noFill/>
          </p:spPr>
          <p:txBody>
            <a:bodyPr vert="vert270" wrap="none" rtlCol="0">
              <a:spAutoFit/>
            </a:bodyPr>
            <a:lstStyle/>
            <a:p>
              <a:r>
                <a:rPr lang="en-US" sz="1400" dirty="0" smtClean="0"/>
                <a:t>One color / node</a:t>
              </a:r>
              <a:endParaRPr lang="en-US" sz="1400" dirty="0"/>
            </a:p>
          </p:txBody>
        </p:sp>
        <p:sp>
          <p:nvSpPr>
            <p:cNvPr id="77" name="TextBox 76"/>
            <p:cNvSpPr txBox="1"/>
            <p:nvPr/>
          </p:nvSpPr>
          <p:spPr>
            <a:xfrm>
              <a:off x="240890" y="3910252"/>
              <a:ext cx="792276" cy="2579554"/>
            </a:xfrm>
            <a:prstGeom prst="rect">
              <a:avLst/>
            </a:prstGeom>
            <a:noFill/>
          </p:spPr>
          <p:txBody>
            <a:bodyPr vert="vert270" wrap="none" rtlCol="0">
              <a:spAutoFit/>
            </a:bodyPr>
            <a:lstStyle/>
            <a:p>
              <a:r>
                <a:rPr lang="en-US" sz="1600" dirty="0" smtClean="0"/>
                <a:t>Good Coloring</a:t>
              </a:r>
              <a:endParaRPr lang="en-US" sz="1600" dirty="0"/>
            </a:p>
          </p:txBody>
        </p:sp>
      </p:grpSp>
      <p:sp>
        <p:nvSpPr>
          <p:cNvPr id="2" name="Title 1"/>
          <p:cNvSpPr>
            <a:spLocks noGrp="1"/>
          </p:cNvSpPr>
          <p:nvPr>
            <p:ph type="title"/>
          </p:nvPr>
        </p:nvSpPr>
        <p:spPr>
          <a:xfrm>
            <a:off x="228600" y="0"/>
            <a:ext cx="8839200" cy="1143000"/>
          </a:xfrm>
        </p:spPr>
        <p:txBody>
          <a:bodyPr>
            <a:normAutofit/>
          </a:bodyPr>
          <a:lstStyle/>
          <a:p>
            <a:r>
              <a:rPr lang="en-US" dirty="0" smtClean="0"/>
              <a:t>Hogg’s Method</a:t>
            </a:r>
            <a:endParaRPr lang="en-US" dirty="0"/>
          </a:p>
        </p:txBody>
      </p:sp>
      <p:sp>
        <p:nvSpPr>
          <p:cNvPr id="192" name="Content Placeholder 191"/>
          <p:cNvSpPr>
            <a:spLocks noGrp="1"/>
          </p:cNvSpPr>
          <p:nvPr>
            <p:ph idx="1"/>
          </p:nvPr>
        </p:nvSpPr>
        <p:spPr>
          <a:xfrm>
            <a:off x="0" y="1066800"/>
            <a:ext cx="4267200" cy="5791200"/>
          </a:xfrm>
        </p:spPr>
        <p:txBody>
          <a:bodyPr>
            <a:normAutofit fontScale="77500" lnSpcReduction="20000"/>
          </a:bodyPr>
          <a:lstStyle/>
          <a:p>
            <a:pPr marL="514350" indent="-514350"/>
            <a:r>
              <a:rPr lang="en-US" dirty="0" smtClean="0"/>
              <a:t>In this method, each assignment of a color to a node is represented by a qubit, v1-v9.</a:t>
            </a:r>
          </a:p>
          <a:p>
            <a:pPr marL="514350" indent="-514350"/>
            <a:endParaRPr lang="en-US" dirty="0" smtClean="0"/>
          </a:p>
          <a:p>
            <a:pPr marL="514350" indent="-514350"/>
            <a:r>
              <a:rPr lang="en-US" dirty="0" smtClean="0"/>
              <a:t>No two elements of a row can coexist, because only one color can be assigned to a node. I use NAND gates to ensure this</a:t>
            </a:r>
          </a:p>
          <a:p>
            <a:pPr marL="514350" indent="-514350"/>
            <a:endParaRPr lang="en-US" dirty="0" smtClean="0"/>
          </a:p>
          <a:p>
            <a:pPr marL="514350" indent="-514350"/>
            <a:r>
              <a:rPr lang="en-US" dirty="0" smtClean="0"/>
              <a:t>If, for example, nodes one and two are connected, we must do: v1 NAND v4, v2 NAND v5, and v3 NAND v6.</a:t>
            </a:r>
          </a:p>
          <a:p>
            <a:pPr marL="514350" indent="-514350"/>
            <a:endParaRPr lang="en-US" dirty="0"/>
          </a:p>
        </p:txBody>
      </p:sp>
      <p:pic>
        <p:nvPicPr>
          <p:cNvPr id="13" name="Picture 12" descr="GCTable.png"/>
          <p:cNvPicPr>
            <a:picLocks noChangeAspect="1"/>
          </p:cNvPicPr>
          <p:nvPr/>
        </p:nvPicPr>
        <p:blipFill>
          <a:blip r:embed="rId3" cstate="print"/>
          <a:stretch>
            <a:fillRect/>
          </a:stretch>
        </p:blipFill>
        <p:spPr>
          <a:xfrm>
            <a:off x="5410200" y="1066800"/>
            <a:ext cx="3733800" cy="190315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Reversible Logic and Quantum Cost</a:t>
            </a:r>
            <a:endParaRPr lang="en-US" dirty="0"/>
          </a:p>
        </p:txBody>
      </p:sp>
      <p:sp>
        <p:nvSpPr>
          <p:cNvPr id="3" name="Content Placeholder 2"/>
          <p:cNvSpPr>
            <a:spLocks noGrp="1"/>
          </p:cNvSpPr>
          <p:nvPr>
            <p:ph idx="1"/>
          </p:nvPr>
        </p:nvSpPr>
        <p:spPr>
          <a:xfrm>
            <a:off x="0" y="1447800"/>
            <a:ext cx="5029200" cy="4343400"/>
          </a:xfrm>
        </p:spPr>
        <p:txBody>
          <a:bodyPr>
            <a:normAutofit fontScale="85000" lnSpcReduction="20000"/>
          </a:bodyPr>
          <a:lstStyle/>
          <a:p>
            <a:r>
              <a:rPr lang="en-US" dirty="0" smtClean="0"/>
              <a:t>An alternative classical logic implementation is called AND – EXOR logic. </a:t>
            </a:r>
          </a:p>
          <a:p>
            <a:endParaRPr lang="en-US" dirty="0" smtClean="0"/>
          </a:p>
          <a:p>
            <a:r>
              <a:rPr lang="en-US" dirty="0" smtClean="0"/>
              <a:t>It is reversible because you can determine inputs from the outputs. </a:t>
            </a:r>
          </a:p>
          <a:p>
            <a:endParaRPr lang="en-US" dirty="0" smtClean="0"/>
          </a:p>
          <a:p>
            <a:r>
              <a:rPr lang="en-US" dirty="0" smtClean="0"/>
              <a:t>This kind of logic is easier to simulate with most quantum technologies. </a:t>
            </a: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4953000" y="2743200"/>
          <a:ext cx="3501655" cy="1219200"/>
        </p:xfrm>
        <a:graphic>
          <a:graphicData uri="http://schemas.openxmlformats.org/presentationml/2006/ole">
            <p:oleObj spid="_x0000_s1026" name="VISIO" r:id="rId4" imgW="2340720" imgH="818640" progId="Visio.Drawing.11">
              <p:embed/>
            </p:oleObj>
          </a:graphicData>
        </a:graphic>
      </p:graphicFrame>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5" name="Object 3"/>
          <p:cNvGraphicFramePr>
            <a:graphicFrameLocks noChangeAspect="1"/>
          </p:cNvGraphicFramePr>
          <p:nvPr/>
        </p:nvGraphicFramePr>
        <p:xfrm>
          <a:off x="5410200" y="4724400"/>
          <a:ext cx="2654041" cy="1524000"/>
        </p:xfrm>
        <a:graphic>
          <a:graphicData uri="http://schemas.openxmlformats.org/presentationml/2006/ole">
            <p:oleObj spid="_x0000_s1027" name="VISIO" r:id="rId5" imgW="2428920" imgH="1389960" progId="Visio.Drawing.11">
              <p:embed/>
            </p:oleObj>
          </a:graphicData>
        </a:graphic>
      </p:graphicFrame>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7" name="Object 5"/>
          <p:cNvGraphicFramePr>
            <a:graphicFrameLocks noChangeAspect="1"/>
          </p:cNvGraphicFramePr>
          <p:nvPr/>
        </p:nvGraphicFramePr>
        <p:xfrm>
          <a:off x="4953000" y="1524000"/>
          <a:ext cx="3352800" cy="533400"/>
        </p:xfrm>
        <a:graphic>
          <a:graphicData uri="http://schemas.openxmlformats.org/presentationml/2006/ole">
            <p:oleObj spid="_x0000_s1028" name="VISIO" r:id="rId6" imgW="2085840" imgH="287640" progId="Visio.Drawing.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Reversible and Non Reversible Circuits</a:t>
            </a:r>
            <a:endParaRPr lang="en-US" dirty="0"/>
          </a:p>
        </p:txBody>
      </p:sp>
      <p:pic>
        <p:nvPicPr>
          <p:cNvPr id="3" name="Picture 4"/>
          <p:cNvPicPr>
            <a:picLocks noChangeAspect="1" noChangeArrowheads="1"/>
          </p:cNvPicPr>
          <p:nvPr/>
        </p:nvPicPr>
        <p:blipFill>
          <a:blip r:embed="rId3" cstate="print"/>
          <a:srcRect/>
          <a:stretch>
            <a:fillRect/>
          </a:stretch>
        </p:blipFill>
        <p:spPr bwMode="auto">
          <a:xfrm>
            <a:off x="5295900" y="2095500"/>
            <a:ext cx="3162300" cy="3771900"/>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5295900" y="2095500"/>
            <a:ext cx="3162300" cy="3771900"/>
          </a:xfrm>
          <a:prstGeom prst="rect">
            <a:avLst/>
          </a:prstGeom>
          <a:noFill/>
          <a:ln w="9525">
            <a:noFill/>
            <a:miter lim="800000"/>
            <a:headEnd/>
            <a:tailEnd/>
          </a:ln>
        </p:spPr>
      </p:pic>
      <p:pic>
        <p:nvPicPr>
          <p:cNvPr id="11"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00675" y="3886200"/>
            <a:ext cx="390525" cy="180975"/>
          </a:xfrm>
          <a:prstGeom prst="rect">
            <a:avLst/>
          </a:prstGeom>
          <a:noFill/>
        </p:spPr>
      </p:pic>
      <p:grpSp>
        <p:nvGrpSpPr>
          <p:cNvPr id="12" name="Group 11"/>
          <p:cNvGrpSpPr/>
          <p:nvPr/>
        </p:nvGrpSpPr>
        <p:grpSpPr>
          <a:xfrm>
            <a:off x="228600" y="3124200"/>
            <a:ext cx="5257800" cy="2133600"/>
            <a:chOff x="152400" y="381000"/>
            <a:chExt cx="4572000" cy="1685925"/>
          </a:xfrm>
        </p:grpSpPr>
        <p:pic>
          <p:nvPicPr>
            <p:cNvPr id="13" name="Picture 2"/>
            <p:cNvPicPr>
              <a:picLocks noChangeAspect="1" noChangeArrowheads="1"/>
            </p:cNvPicPr>
            <p:nvPr/>
          </p:nvPicPr>
          <p:blipFill>
            <a:blip r:embed="rId5" cstate="print"/>
            <a:srcRect/>
            <a:stretch>
              <a:fillRect/>
            </a:stretch>
          </p:blipFill>
          <p:spPr bwMode="auto">
            <a:xfrm>
              <a:off x="152400" y="381000"/>
              <a:ext cx="3162300" cy="1609725"/>
            </a:xfrm>
            <a:prstGeom prst="rect">
              <a:avLst/>
            </a:prstGeom>
            <a:noFill/>
            <a:ln w="9525">
              <a:noFill/>
              <a:miter lim="800000"/>
              <a:headEnd/>
              <a:tailEnd/>
            </a:ln>
          </p:spPr>
        </p:pic>
        <p:pic>
          <p:nvPicPr>
            <p:cNvPr id="14"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85875" y="1533525"/>
              <a:ext cx="390525" cy="180975"/>
            </a:xfrm>
            <a:prstGeom prst="rect">
              <a:avLst/>
            </a:prstGeom>
            <a:noFill/>
          </p:spPr>
        </p:pic>
        <p:pic>
          <p:nvPicPr>
            <p:cNvPr id="15"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28800" y="1885950"/>
              <a:ext cx="590550" cy="180975"/>
            </a:xfrm>
            <a:prstGeom prst="rect">
              <a:avLst/>
            </a:prstGeom>
            <a:noFill/>
          </p:spPr>
        </p:pic>
        <p:pic>
          <p:nvPicPr>
            <p:cNvPr id="16"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0400" y="1381125"/>
              <a:ext cx="1209675" cy="180975"/>
            </a:xfrm>
            <a:prstGeom prst="rect">
              <a:avLst/>
            </a:prstGeom>
            <a:noFill/>
          </p:spPr>
        </p:pic>
        <p:pic>
          <p:nvPicPr>
            <p:cNvPr id="17"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124200" y="1733550"/>
              <a:ext cx="1600200" cy="180975"/>
            </a:xfrm>
            <a:prstGeom prst="rect">
              <a:avLst/>
            </a:prstGeom>
            <a:noFill/>
          </p:spPr>
        </p:pic>
      </p:grpSp>
      <p:pic>
        <p:nvPicPr>
          <p:cNvPr id="18"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762750" y="5838825"/>
            <a:ext cx="1543050" cy="180975"/>
          </a:xfrm>
          <a:prstGeom prst="rect">
            <a:avLst/>
          </a:prstGeom>
          <a:noFill/>
        </p:spPr>
      </p:pic>
      <p:pic>
        <p:nvPicPr>
          <p:cNvPr id="19"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05650" y="4695825"/>
            <a:ext cx="590550" cy="180975"/>
          </a:xfrm>
          <a:prstGeom prst="rect">
            <a:avLst/>
          </a:prstGeom>
          <a:noFill/>
        </p:spPr>
      </p:pic>
      <p:sp>
        <p:nvSpPr>
          <p:cNvPr id="20" name="TextBox 19"/>
          <p:cNvSpPr txBox="1"/>
          <p:nvPr/>
        </p:nvSpPr>
        <p:spPr>
          <a:xfrm>
            <a:off x="8016194" y="4648200"/>
            <a:ext cx="365806" cy="307777"/>
          </a:xfrm>
          <a:prstGeom prst="rect">
            <a:avLst/>
          </a:prstGeom>
          <a:noFill/>
        </p:spPr>
        <p:txBody>
          <a:bodyPr wrap="none" rtlCol="0">
            <a:spAutoFit/>
          </a:bodyPr>
          <a:lstStyle/>
          <a:p>
            <a:r>
              <a:rPr lang="en-US" sz="1400" dirty="0" err="1" smtClean="0"/>
              <a:t>ab</a:t>
            </a:r>
            <a:endParaRPr lang="en-US" sz="1400" dirty="0"/>
          </a:p>
        </p:txBody>
      </p:sp>
      <p:pic>
        <p:nvPicPr>
          <p:cNvPr id="21"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48325" y="5181600"/>
            <a:ext cx="1209675" cy="1809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Cost</a:t>
            </a:r>
            <a:endParaRPr lang="en-US" dirty="0"/>
          </a:p>
        </p:txBody>
      </p:sp>
      <p:graphicFrame>
        <p:nvGraphicFramePr>
          <p:cNvPr id="4" name="Table 3"/>
          <p:cNvGraphicFramePr>
            <a:graphicFrameLocks noGrp="1"/>
          </p:cNvGraphicFramePr>
          <p:nvPr/>
        </p:nvGraphicFramePr>
        <p:xfrm>
          <a:off x="1219200" y="1524000"/>
          <a:ext cx="6934200" cy="3954486"/>
        </p:xfrm>
        <a:graphic>
          <a:graphicData uri="http://schemas.openxmlformats.org/drawingml/2006/table">
            <a:tbl>
              <a:tblPr/>
              <a:tblGrid>
                <a:gridCol w="2940643"/>
                <a:gridCol w="3993557"/>
              </a:tblGrid>
              <a:tr h="569343">
                <a:tc>
                  <a:txBody>
                    <a:bodyPr/>
                    <a:lstStyle/>
                    <a:p>
                      <a:pPr marL="0" marR="0" algn="ctr">
                        <a:lnSpc>
                          <a:spcPct val="115000"/>
                        </a:lnSpc>
                        <a:spcBef>
                          <a:spcPts val="0"/>
                        </a:spcBef>
                        <a:spcAft>
                          <a:spcPts val="1000"/>
                        </a:spcAft>
                      </a:pPr>
                      <a:r>
                        <a:rPr lang="en-US" sz="2400" b="1" dirty="0">
                          <a:latin typeface="Cambria"/>
                          <a:ea typeface="Times New Roman"/>
                          <a:cs typeface="Times New Roman"/>
                        </a:rPr>
                        <a:t>Gates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mbria"/>
                          <a:ea typeface="Times New Roman"/>
                          <a:cs typeface="Times New Roman"/>
                        </a:rPr>
                        <a:t>Cost </a:t>
                      </a:r>
                      <a:r>
                        <a:rPr lang="en-US" sz="2400" b="1" dirty="0" smtClean="0">
                          <a:latin typeface="Cambria"/>
                          <a:ea typeface="Times New Roman"/>
                          <a:cs typeface="Times New Roman"/>
                        </a:rPr>
                        <a:t>in</a:t>
                      </a:r>
                      <a:r>
                        <a:rPr lang="en-US" sz="2400" b="1" baseline="0" dirty="0" smtClean="0">
                          <a:latin typeface="Cambria"/>
                          <a:ea typeface="Times New Roman"/>
                          <a:cs typeface="Times New Roman"/>
                        </a:rPr>
                        <a:t> Basic Gates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08866">
                <a:tc>
                  <a:txBody>
                    <a:bodyPr/>
                    <a:lstStyle/>
                    <a:p>
                      <a:pPr marL="0" marR="0" algn="ctr">
                        <a:lnSpc>
                          <a:spcPct val="115000"/>
                        </a:lnSpc>
                        <a:spcBef>
                          <a:spcPts val="0"/>
                        </a:spcBef>
                        <a:spcAft>
                          <a:spcPts val="1000"/>
                        </a:spcAft>
                      </a:pPr>
                      <a:r>
                        <a:rPr lang="en-US" sz="2400" b="1">
                          <a:latin typeface="Cambria"/>
                          <a:ea typeface="Times New Roman"/>
                          <a:cs typeface="Times New Roman"/>
                        </a:rPr>
                        <a:t>Quantum NOT</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1000"/>
                        </a:spcAft>
                      </a:pPr>
                      <a:r>
                        <a:rPr lang="en-US" sz="2400">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69343">
                <a:tc>
                  <a:txBody>
                    <a:bodyPr/>
                    <a:lstStyle/>
                    <a:p>
                      <a:pPr marL="0" marR="0" algn="ctr">
                        <a:lnSpc>
                          <a:spcPct val="115000"/>
                        </a:lnSpc>
                        <a:spcBef>
                          <a:spcPts val="0"/>
                        </a:spcBef>
                        <a:spcAft>
                          <a:spcPts val="1000"/>
                        </a:spcAft>
                      </a:pPr>
                      <a:r>
                        <a:rPr lang="en-US" sz="2400" b="1">
                          <a:latin typeface="Cambria"/>
                          <a:ea typeface="Times New Roman"/>
                          <a:cs typeface="Times New Roman"/>
                        </a:rPr>
                        <a:t>Hadamard Gate</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343">
                <a:tc>
                  <a:txBody>
                    <a:bodyPr/>
                    <a:lstStyle/>
                    <a:p>
                      <a:pPr marL="0" marR="0" algn="ctr">
                        <a:lnSpc>
                          <a:spcPct val="115000"/>
                        </a:lnSpc>
                        <a:spcBef>
                          <a:spcPts val="0"/>
                        </a:spcBef>
                        <a:spcAft>
                          <a:spcPts val="1000"/>
                        </a:spcAft>
                      </a:pPr>
                      <a:r>
                        <a:rPr lang="en-US" sz="2400" b="1">
                          <a:latin typeface="Cambria"/>
                          <a:ea typeface="Times New Roman"/>
                          <a:cs typeface="Times New Roman"/>
                        </a:rPr>
                        <a:t>CNOT Gate</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1000"/>
                        </a:spcAft>
                      </a:pPr>
                      <a:r>
                        <a:rPr lang="en-US" sz="2400" dirty="0">
                          <a:latin typeface="Calibri"/>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69343">
                <a:tc>
                  <a:txBody>
                    <a:bodyPr/>
                    <a:lstStyle/>
                    <a:p>
                      <a:pPr marL="0" marR="0" algn="ctr">
                        <a:lnSpc>
                          <a:spcPct val="115000"/>
                        </a:lnSpc>
                        <a:spcBef>
                          <a:spcPts val="0"/>
                        </a:spcBef>
                        <a:spcAft>
                          <a:spcPts val="1000"/>
                        </a:spcAft>
                      </a:pPr>
                      <a:r>
                        <a:rPr lang="en-US" sz="2400" b="1">
                          <a:latin typeface="Cambria"/>
                          <a:ea typeface="Times New Roman"/>
                          <a:cs typeface="Times New Roman"/>
                        </a:rPr>
                        <a:t>3 input Toffoli Gate</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smtClean="0">
                          <a:latin typeface="Calibri"/>
                          <a:ea typeface="Calibri"/>
                          <a:cs typeface="Times New Roman"/>
                        </a:rPr>
                        <a:t>5</a:t>
                      </a:r>
                      <a:endParaRPr lang="en-US"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361">
                <a:tc>
                  <a:txBody>
                    <a:bodyPr/>
                    <a:lstStyle/>
                    <a:p>
                      <a:pPr marL="0" marR="0" algn="ctr">
                        <a:lnSpc>
                          <a:spcPct val="115000"/>
                        </a:lnSpc>
                        <a:spcBef>
                          <a:spcPts val="0"/>
                        </a:spcBef>
                        <a:spcAft>
                          <a:spcPts val="1000"/>
                        </a:spcAft>
                      </a:pPr>
                      <a:r>
                        <a:rPr lang="en-US" sz="2400" b="1">
                          <a:latin typeface="Cambria"/>
                          <a:ea typeface="Times New Roman"/>
                          <a:cs typeface="Times New Roman"/>
                        </a:rPr>
                        <a:t>N input Toffoli Gate</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1000"/>
                        </a:spcAft>
                      </a:pPr>
                      <a:r>
                        <a:rPr lang="en-US" sz="2400" dirty="0" smtClean="0">
                          <a:latin typeface="Calibri"/>
                          <a:ea typeface="Calibri"/>
                          <a:cs typeface="Times New Roman"/>
                        </a:rPr>
                        <a:t>Best Case:  32n-96</a:t>
                      </a:r>
                    </a:p>
                    <a:p>
                      <a:pPr marL="0" marR="0" algn="ctr">
                        <a:lnSpc>
                          <a:spcPct val="115000"/>
                        </a:lnSpc>
                        <a:spcBef>
                          <a:spcPts val="0"/>
                        </a:spcBef>
                        <a:spcAft>
                          <a:spcPts val="1000"/>
                        </a:spcAft>
                      </a:pPr>
                      <a:r>
                        <a:rPr lang="en-US" sz="2400" dirty="0" smtClean="0">
                          <a:latin typeface="Calibri"/>
                          <a:ea typeface="Calibri"/>
                          <a:cs typeface="Times New Roman"/>
                        </a:rPr>
                        <a:t>Worst Case: (2</a:t>
                      </a:r>
                      <a:r>
                        <a:rPr lang="en-US" sz="2400" baseline="30000" dirty="0" smtClean="0">
                          <a:latin typeface="Calibri"/>
                          <a:ea typeface="Calibri"/>
                          <a:cs typeface="Times New Roman"/>
                        </a:rPr>
                        <a:t>n+1</a:t>
                      </a:r>
                      <a:r>
                        <a:rPr lang="en-US" sz="2400" dirty="0">
                          <a:latin typeface="Calibri"/>
                          <a:ea typeface="Calibri"/>
                          <a:cs typeface="Times New Roman"/>
                        </a:rPr>
                        <a:t>) -</a:t>
                      </a:r>
                      <a:r>
                        <a:rPr lang="en-US" sz="2400" dirty="0" smtClean="0">
                          <a:latin typeface="Calibri"/>
                          <a:ea typeface="Calibri"/>
                          <a:cs typeface="Times New Roman"/>
                        </a:rPr>
                        <a:t>3</a:t>
                      </a:r>
                      <a:endParaRPr lang="en-US"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N-Bit Toffoli Cost</a:t>
            </a:r>
            <a:endParaRPr lang="en-US" dirty="0"/>
          </a:p>
        </p:txBody>
      </p:sp>
      <p:sp>
        <p:nvSpPr>
          <p:cNvPr id="3" name="Content Placeholder 2"/>
          <p:cNvSpPr>
            <a:spLocks noGrp="1"/>
          </p:cNvSpPr>
          <p:nvPr>
            <p:ph idx="1"/>
          </p:nvPr>
        </p:nvSpPr>
        <p:spPr>
          <a:xfrm>
            <a:off x="228600" y="1219200"/>
            <a:ext cx="8763000" cy="5410200"/>
          </a:xfrm>
        </p:spPr>
        <p:txBody>
          <a:bodyPr>
            <a:normAutofit fontScale="92500" lnSpcReduction="10000"/>
          </a:bodyPr>
          <a:lstStyle/>
          <a:p>
            <a:r>
              <a:rPr lang="en-US" dirty="0" smtClean="0"/>
              <a:t>I have used two estimates to calculate the cost of a toffoli gate.</a:t>
            </a:r>
          </a:p>
          <a:p>
            <a:pPr lvl="1"/>
            <a:r>
              <a:rPr lang="en-US" dirty="0" smtClean="0"/>
              <a:t>32m – 96, plus one garbage bit, for m &gt; 5 </a:t>
            </a:r>
          </a:p>
          <a:p>
            <a:pPr lvl="1"/>
            <a:r>
              <a:rPr lang="en-US" dirty="0" smtClean="0"/>
              <a:t>2⁽</a:t>
            </a:r>
            <a:r>
              <a:rPr lang="en-US" baseline="30000" dirty="0" smtClean="0"/>
              <a:t>m+1</a:t>
            </a:r>
            <a:r>
              <a:rPr lang="en-US" dirty="0" smtClean="0"/>
              <a:t>⁾ – 3 , where m is the number of controlling </a:t>
            </a:r>
            <a:r>
              <a:rPr lang="en-US" dirty="0" smtClean="0"/>
              <a:t>bits</a:t>
            </a:r>
          </a:p>
          <a:p>
            <a:pPr lvl="1"/>
            <a:endParaRPr lang="en-US" dirty="0" smtClean="0"/>
          </a:p>
          <a:p>
            <a:r>
              <a:rPr lang="en-US" dirty="0" smtClean="0"/>
              <a:t>The difference between these costs should be underscored. </a:t>
            </a:r>
            <a:endParaRPr lang="en-US" dirty="0" smtClean="0"/>
          </a:p>
          <a:p>
            <a:pPr lvl="1"/>
            <a:endParaRPr lang="en-US" dirty="0"/>
          </a:p>
          <a:p>
            <a:r>
              <a:rPr lang="en-US" dirty="0" smtClean="0"/>
              <a:t>For example, one technique for building the SEND MORE MONEY oracle costs about 100,000 basic gates with the best case method and over a googol with the worst case method.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Grover Algorithm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Goal</a:t>
            </a:r>
            <a:endParaRPr lang="en-US" dirty="0"/>
          </a:p>
        </p:txBody>
      </p:sp>
      <p:sp>
        <p:nvSpPr>
          <p:cNvPr id="3" name="Content Placeholder 2"/>
          <p:cNvSpPr>
            <a:spLocks noGrp="1"/>
          </p:cNvSpPr>
          <p:nvPr>
            <p:ph idx="1"/>
          </p:nvPr>
        </p:nvSpPr>
        <p:spPr>
          <a:xfrm>
            <a:off x="228600" y="1066800"/>
            <a:ext cx="8610600" cy="5410200"/>
          </a:xfrm>
        </p:spPr>
        <p:txBody>
          <a:bodyPr>
            <a:noAutofit/>
          </a:bodyPr>
          <a:lstStyle/>
          <a:p>
            <a:pPr marL="342900" lvl="1" indent="-342900">
              <a:buNone/>
            </a:pPr>
            <a:r>
              <a:rPr lang="en-US" sz="3200" dirty="0" smtClean="0"/>
              <a:t>	</a:t>
            </a:r>
            <a:r>
              <a:rPr lang="en-US" sz="3200" dirty="0" smtClean="0"/>
              <a:t>In this paper, the costs </a:t>
            </a:r>
            <a:r>
              <a:rPr lang="en-US" sz="3200" dirty="0" smtClean="0"/>
              <a:t>of these two data-encoding methods for building Grover Oracles are compared by testing both for four problems:</a:t>
            </a:r>
          </a:p>
          <a:p>
            <a:pPr marL="742950" lvl="2" indent="-342900">
              <a:buNone/>
            </a:pPr>
            <a:r>
              <a:rPr lang="en-US" sz="2800" dirty="0" smtClean="0"/>
              <a:t> </a:t>
            </a:r>
          </a:p>
          <a:p>
            <a:pPr marL="742950" lvl="2" indent="-342900"/>
            <a:r>
              <a:rPr lang="en-US" sz="2800" dirty="0" err="1" smtClean="0"/>
              <a:t>Satisfiability</a:t>
            </a:r>
            <a:r>
              <a:rPr lang="en-US" sz="2800" dirty="0" smtClean="0"/>
              <a:t> (SAT), </a:t>
            </a:r>
          </a:p>
          <a:p>
            <a:pPr marL="742950" lvl="2" indent="-342900"/>
            <a:r>
              <a:rPr lang="en-US" sz="2800" dirty="0" smtClean="0"/>
              <a:t>Maximum Clique, </a:t>
            </a:r>
          </a:p>
          <a:p>
            <a:pPr marL="742950" lvl="2" indent="-342900"/>
            <a:r>
              <a:rPr lang="en-US" sz="2800" dirty="0" smtClean="0"/>
              <a:t>SEND MORE MONEY </a:t>
            </a:r>
          </a:p>
          <a:p>
            <a:pPr marL="742950" lvl="2" indent="-342900"/>
            <a:r>
              <a:rPr lang="en-US" sz="2800" dirty="0" smtClean="0"/>
              <a:t>Graph Coloring</a:t>
            </a:r>
            <a:endParaRPr lang="en-US" sz="3200" dirty="0" smtClean="0"/>
          </a:p>
          <a:p>
            <a:pPr>
              <a:buNone/>
            </a:pPr>
            <a:r>
              <a:rPr lang="en-US" dirty="0" smtClean="0"/>
              <a:t>	</a:t>
            </a:r>
          </a:p>
          <a:p>
            <a:pPr marL="742950" lvl="2" indent="-342900"/>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Derivation for Graph </a:t>
            </a:r>
            <a:r>
              <a:rPr lang="en-US" dirty="0" smtClean="0"/>
              <a:t>Coloring</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Coloring</a:t>
            </a:r>
            <a:endParaRPr lang="en-US" dirty="0"/>
          </a:p>
        </p:txBody>
      </p:sp>
      <p:sp>
        <p:nvSpPr>
          <p:cNvPr id="3" name="Content Placeholder 2"/>
          <p:cNvSpPr>
            <a:spLocks noGrp="1"/>
          </p:cNvSpPr>
          <p:nvPr>
            <p:ph idx="1"/>
          </p:nvPr>
        </p:nvSpPr>
        <p:spPr>
          <a:xfrm>
            <a:off x="457200" y="1600200"/>
            <a:ext cx="4191000" cy="4525963"/>
          </a:xfrm>
        </p:spPr>
        <p:txBody>
          <a:bodyPr>
            <a:normAutofit fontScale="85000" lnSpcReduction="10000"/>
          </a:bodyPr>
          <a:lstStyle/>
          <a:p>
            <a:r>
              <a:rPr lang="en-US" dirty="0" smtClean="0"/>
              <a:t>Graph coloring is an NP complete problem</a:t>
            </a:r>
          </a:p>
          <a:p>
            <a:pPr>
              <a:buNone/>
            </a:pPr>
            <a:endParaRPr lang="en-US" dirty="0" smtClean="0"/>
          </a:p>
          <a:p>
            <a:r>
              <a:rPr lang="en-US" dirty="0" smtClean="0"/>
              <a:t>It involves finding a “good” coloration for a system of n nodes connected by e edges</a:t>
            </a:r>
          </a:p>
          <a:p>
            <a:endParaRPr lang="en-US" dirty="0" smtClean="0"/>
          </a:p>
          <a:p>
            <a:r>
              <a:rPr lang="en-US" dirty="0" smtClean="0"/>
              <a:t>No two nodes connected by an edge can have the same color</a:t>
            </a:r>
            <a:endParaRPr lang="en-US" dirty="0"/>
          </a:p>
        </p:txBody>
      </p:sp>
      <p:grpSp>
        <p:nvGrpSpPr>
          <p:cNvPr id="4" name="Group 11"/>
          <p:cNvGrpSpPr/>
          <p:nvPr/>
        </p:nvGrpSpPr>
        <p:grpSpPr>
          <a:xfrm>
            <a:off x="6324600" y="1447800"/>
            <a:ext cx="1600200" cy="1981200"/>
            <a:chOff x="609600" y="1981200"/>
            <a:chExt cx="1752600" cy="2895600"/>
          </a:xfrm>
        </p:grpSpPr>
        <p:sp>
          <p:nvSpPr>
            <p:cNvPr id="5" name="Oval 4"/>
            <p:cNvSpPr/>
            <p:nvPr/>
          </p:nvSpPr>
          <p:spPr>
            <a:xfrm>
              <a:off x="1447800" y="19812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Oval 5"/>
            <p:cNvSpPr/>
            <p:nvPr/>
          </p:nvSpPr>
          <p:spPr>
            <a:xfrm>
              <a:off x="1676400" y="42672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7" name="Oval 6"/>
            <p:cNvSpPr/>
            <p:nvPr/>
          </p:nvSpPr>
          <p:spPr>
            <a:xfrm>
              <a:off x="609600" y="32004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cxnSp>
          <p:nvCxnSpPr>
            <p:cNvPr id="8" name="Straight Connector 7"/>
            <p:cNvCxnSpPr>
              <a:stCxn id="5" idx="3"/>
              <a:endCxn id="7" idx="0"/>
            </p:cNvCxnSpPr>
            <p:nvPr/>
          </p:nvCxnSpPr>
          <p:spPr>
            <a:xfrm rot="5400000">
              <a:off x="900930" y="2553097"/>
              <a:ext cx="698874" cy="595733"/>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a:stCxn id="6" idx="1"/>
              <a:endCxn id="7" idx="4"/>
            </p:cNvCxnSpPr>
            <p:nvPr/>
          </p:nvCxnSpPr>
          <p:spPr>
            <a:xfrm rot="16200000" flipV="1">
              <a:off x="1091430" y="3671070"/>
              <a:ext cx="546474" cy="824333"/>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p:cNvCxnSpPr>
              <a:stCxn id="5" idx="4"/>
              <a:endCxn id="6" idx="0"/>
            </p:cNvCxnSpPr>
            <p:nvPr/>
          </p:nvCxnSpPr>
          <p:spPr>
            <a:xfrm rot="16200000" flipH="1">
              <a:off x="1066800" y="3314700"/>
              <a:ext cx="1676400" cy="228600"/>
            </a:xfrm>
            <a:prstGeom prst="line">
              <a:avLst/>
            </a:prstGeom>
          </p:spPr>
          <p:style>
            <a:lnRef idx="2">
              <a:schemeClr val="dk1"/>
            </a:lnRef>
            <a:fillRef idx="1">
              <a:schemeClr val="lt1"/>
            </a:fillRef>
            <a:effectRef idx="0">
              <a:schemeClr val="dk1"/>
            </a:effectRef>
            <a:fontRef idx="minor">
              <a:schemeClr val="dk1"/>
            </a:fontRef>
          </p:style>
        </p:cxnSp>
      </p:grpSp>
      <p:pic>
        <p:nvPicPr>
          <p:cNvPr id="11" name="Picture 2"/>
          <p:cNvPicPr>
            <a:picLocks noChangeAspect="1" noChangeArrowheads="1"/>
          </p:cNvPicPr>
          <p:nvPr/>
        </p:nvPicPr>
        <p:blipFill>
          <a:blip r:embed="rId2" cstate="print"/>
          <a:srcRect/>
          <a:stretch>
            <a:fillRect/>
          </a:stretch>
        </p:blipFill>
        <p:spPr bwMode="auto">
          <a:xfrm>
            <a:off x="4704253" y="4114800"/>
            <a:ext cx="4287347" cy="18764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normAutofit/>
          </a:bodyPr>
          <a:lstStyle/>
          <a:p>
            <a:r>
              <a:rPr lang="en-US" dirty="0" smtClean="0"/>
              <a:t>Cost Derivation for Graph Coloring</a:t>
            </a:r>
            <a:endParaRPr lang="en-US" dirty="0"/>
          </a:p>
        </p:txBody>
      </p:sp>
      <p:grpSp>
        <p:nvGrpSpPr>
          <p:cNvPr id="3" name="Group 11"/>
          <p:cNvGrpSpPr/>
          <p:nvPr/>
        </p:nvGrpSpPr>
        <p:grpSpPr>
          <a:xfrm>
            <a:off x="457200" y="1219200"/>
            <a:ext cx="1905000" cy="2667000"/>
            <a:chOff x="609600" y="1981200"/>
            <a:chExt cx="1752600" cy="2895600"/>
          </a:xfrm>
        </p:grpSpPr>
        <p:sp>
          <p:nvSpPr>
            <p:cNvPr id="5" name="Oval 4"/>
            <p:cNvSpPr/>
            <p:nvPr/>
          </p:nvSpPr>
          <p:spPr>
            <a:xfrm>
              <a:off x="1447800" y="19812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Oval 5"/>
            <p:cNvSpPr/>
            <p:nvPr/>
          </p:nvSpPr>
          <p:spPr>
            <a:xfrm>
              <a:off x="1676400" y="42672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7" name="Oval 6"/>
            <p:cNvSpPr/>
            <p:nvPr/>
          </p:nvSpPr>
          <p:spPr>
            <a:xfrm>
              <a:off x="609600" y="3200400"/>
              <a:ext cx="6858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cxnSp>
          <p:nvCxnSpPr>
            <p:cNvPr id="8" name="Straight Connector 7"/>
            <p:cNvCxnSpPr>
              <a:stCxn id="5" idx="3"/>
              <a:endCxn id="7" idx="0"/>
            </p:cNvCxnSpPr>
            <p:nvPr/>
          </p:nvCxnSpPr>
          <p:spPr>
            <a:xfrm rot="5400000">
              <a:off x="900930" y="2553097"/>
              <a:ext cx="698874" cy="595733"/>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a:stCxn id="6" idx="1"/>
              <a:endCxn id="7" idx="4"/>
            </p:cNvCxnSpPr>
            <p:nvPr/>
          </p:nvCxnSpPr>
          <p:spPr>
            <a:xfrm rot="16200000" flipV="1">
              <a:off x="1091430" y="3671070"/>
              <a:ext cx="546474" cy="824333"/>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p:cNvCxnSpPr>
              <a:stCxn id="5" idx="4"/>
              <a:endCxn id="6" idx="0"/>
            </p:cNvCxnSpPr>
            <p:nvPr/>
          </p:nvCxnSpPr>
          <p:spPr>
            <a:xfrm rot="16200000" flipH="1">
              <a:off x="1066800" y="3314700"/>
              <a:ext cx="1676400" cy="228600"/>
            </a:xfrm>
            <a:prstGeom prst="line">
              <a:avLst/>
            </a:prstGeom>
          </p:spPr>
          <p:style>
            <a:lnRef idx="2">
              <a:schemeClr val="dk1"/>
            </a:lnRef>
            <a:fillRef idx="1">
              <a:schemeClr val="lt1"/>
            </a:fillRef>
            <a:effectRef idx="0">
              <a:schemeClr val="dk1"/>
            </a:effectRef>
            <a:fontRef idx="minor">
              <a:schemeClr val="dk1"/>
            </a:fontRef>
          </p:style>
        </p:cxnSp>
      </p:grpSp>
      <p:grpSp>
        <p:nvGrpSpPr>
          <p:cNvPr id="4" name="Group 14"/>
          <p:cNvGrpSpPr/>
          <p:nvPr/>
        </p:nvGrpSpPr>
        <p:grpSpPr>
          <a:xfrm>
            <a:off x="4114800" y="3505200"/>
            <a:ext cx="4876800" cy="3124200"/>
            <a:chOff x="240890" y="709852"/>
            <a:chExt cx="8826910" cy="5954790"/>
          </a:xfrm>
        </p:grpSpPr>
        <p:grpSp>
          <p:nvGrpSpPr>
            <p:cNvPr id="11" name="Group 46"/>
            <p:cNvGrpSpPr/>
            <p:nvPr/>
          </p:nvGrpSpPr>
          <p:grpSpPr>
            <a:xfrm>
              <a:off x="1524000" y="762000"/>
              <a:ext cx="1066800" cy="838200"/>
              <a:chOff x="762000" y="1219200"/>
              <a:chExt cx="1066800" cy="838200"/>
            </a:xfrm>
          </p:grpSpPr>
          <p:grpSp>
            <p:nvGrpSpPr>
              <p:cNvPr id="12" name="Group 6"/>
              <p:cNvGrpSpPr/>
              <p:nvPr/>
            </p:nvGrpSpPr>
            <p:grpSpPr>
              <a:xfrm>
                <a:off x="1447800" y="1219200"/>
                <a:ext cx="381000" cy="228600"/>
                <a:chOff x="1447800" y="1219200"/>
                <a:chExt cx="381000" cy="228600"/>
              </a:xfrm>
            </p:grpSpPr>
            <p:sp>
              <p:nvSpPr>
                <p:cNvPr id="215"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16" name="Oval 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3" name="Group 7"/>
              <p:cNvGrpSpPr/>
              <p:nvPr/>
            </p:nvGrpSpPr>
            <p:grpSpPr>
              <a:xfrm>
                <a:off x="1447800" y="1524000"/>
                <a:ext cx="381000" cy="228600"/>
                <a:chOff x="1447800" y="1219200"/>
                <a:chExt cx="381000" cy="228600"/>
              </a:xfrm>
            </p:grpSpPr>
            <p:sp>
              <p:nvSpPr>
                <p:cNvPr id="213" name="Flowchart: Delay 8"/>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14" name="Oval 9"/>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4" name="Group 10"/>
              <p:cNvGrpSpPr/>
              <p:nvPr/>
            </p:nvGrpSpPr>
            <p:grpSpPr>
              <a:xfrm>
                <a:off x="1447800" y="1828800"/>
                <a:ext cx="381000" cy="228600"/>
                <a:chOff x="1447800" y="1219200"/>
                <a:chExt cx="381000" cy="228600"/>
              </a:xfrm>
            </p:grpSpPr>
            <p:sp>
              <p:nvSpPr>
                <p:cNvPr id="211" name="Flowchart: Delay 210"/>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12" name="Oval 211"/>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205" name="Straight Connector 14"/>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Curved Connector 206"/>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208" name="Curved Connector 207"/>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209" name="Curved Connector 208"/>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210" name="Curved Connector 209"/>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219199" y="762000"/>
              <a:ext cx="593028" cy="492442"/>
            </a:xfrm>
            <a:prstGeom prst="rect">
              <a:avLst/>
            </a:prstGeom>
            <a:noFill/>
          </p:spPr>
          <p:txBody>
            <a:bodyPr wrap="none" rtlCol="0">
              <a:spAutoFit/>
            </a:bodyPr>
            <a:lstStyle/>
            <a:p>
              <a:r>
                <a:rPr lang="en-US" sz="1000" dirty="0" smtClean="0"/>
                <a:t>V1</a:t>
              </a:r>
              <a:endParaRPr lang="en-US" sz="1000" dirty="0"/>
            </a:p>
          </p:txBody>
        </p:sp>
        <p:sp>
          <p:nvSpPr>
            <p:cNvPr id="44" name="TextBox 43"/>
            <p:cNvSpPr txBox="1"/>
            <p:nvPr/>
          </p:nvSpPr>
          <p:spPr>
            <a:xfrm>
              <a:off x="1219199" y="1143000"/>
              <a:ext cx="593028" cy="492442"/>
            </a:xfrm>
            <a:prstGeom prst="rect">
              <a:avLst/>
            </a:prstGeom>
            <a:noFill/>
          </p:spPr>
          <p:txBody>
            <a:bodyPr wrap="none" rtlCol="0">
              <a:spAutoFit/>
            </a:bodyPr>
            <a:lstStyle/>
            <a:p>
              <a:r>
                <a:rPr lang="en-US" sz="1000" dirty="0" smtClean="0"/>
                <a:t>V2</a:t>
              </a:r>
              <a:endParaRPr lang="en-US" sz="1000" dirty="0"/>
            </a:p>
          </p:txBody>
        </p:sp>
        <p:sp>
          <p:nvSpPr>
            <p:cNvPr id="45" name="TextBox 44"/>
            <p:cNvSpPr txBox="1"/>
            <p:nvPr/>
          </p:nvSpPr>
          <p:spPr>
            <a:xfrm>
              <a:off x="1219199" y="1447800"/>
              <a:ext cx="593028" cy="492442"/>
            </a:xfrm>
            <a:prstGeom prst="rect">
              <a:avLst/>
            </a:prstGeom>
            <a:noFill/>
          </p:spPr>
          <p:txBody>
            <a:bodyPr wrap="none" rtlCol="0">
              <a:spAutoFit/>
            </a:bodyPr>
            <a:lstStyle/>
            <a:p>
              <a:r>
                <a:rPr lang="en-US" sz="1000" dirty="0" smtClean="0"/>
                <a:t>V3</a:t>
              </a:r>
              <a:endParaRPr lang="en-US" sz="1000" dirty="0"/>
            </a:p>
          </p:txBody>
        </p:sp>
        <p:grpSp>
          <p:nvGrpSpPr>
            <p:cNvPr id="15" name="Group 50"/>
            <p:cNvGrpSpPr/>
            <p:nvPr/>
          </p:nvGrpSpPr>
          <p:grpSpPr>
            <a:xfrm>
              <a:off x="1524000" y="1752600"/>
              <a:ext cx="1066800" cy="838200"/>
              <a:chOff x="762000" y="1219200"/>
              <a:chExt cx="1066800" cy="838200"/>
            </a:xfrm>
          </p:grpSpPr>
          <p:grpSp>
            <p:nvGrpSpPr>
              <p:cNvPr id="16" name="Group 6"/>
              <p:cNvGrpSpPr/>
              <p:nvPr/>
            </p:nvGrpSpPr>
            <p:grpSpPr>
              <a:xfrm>
                <a:off x="1447800" y="1219200"/>
                <a:ext cx="381000" cy="228600"/>
                <a:chOff x="1447800" y="1219200"/>
                <a:chExt cx="381000" cy="228600"/>
              </a:xfrm>
            </p:grpSpPr>
            <p:sp>
              <p:nvSpPr>
                <p:cNvPr id="200"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01" name="Oval 200"/>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7" name="Group 7"/>
              <p:cNvGrpSpPr/>
              <p:nvPr/>
            </p:nvGrpSpPr>
            <p:grpSpPr>
              <a:xfrm>
                <a:off x="1447800" y="1524000"/>
                <a:ext cx="381000" cy="228600"/>
                <a:chOff x="1447800" y="1219200"/>
                <a:chExt cx="381000" cy="228600"/>
              </a:xfrm>
            </p:grpSpPr>
            <p:sp>
              <p:nvSpPr>
                <p:cNvPr id="198" name="Flowchart: Delay 197"/>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9" name="Oval 198"/>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8" name="Group 10"/>
              <p:cNvGrpSpPr/>
              <p:nvPr/>
            </p:nvGrpSpPr>
            <p:grpSpPr>
              <a:xfrm>
                <a:off x="1447800" y="1828800"/>
                <a:ext cx="381000" cy="228600"/>
                <a:chOff x="1447800" y="1219200"/>
                <a:chExt cx="381000" cy="228600"/>
              </a:xfrm>
            </p:grpSpPr>
            <p:sp>
              <p:nvSpPr>
                <p:cNvPr id="196" name="Flowchart: Delay 195"/>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7" name="Oval 196"/>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90" name="Straight Connector 189"/>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Curved Connector 191"/>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93" name="Curved Connector 192"/>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94" name="Curved Connector 193"/>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95" name="Curved Connector 194"/>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1219199" y="1752600"/>
              <a:ext cx="593028" cy="492442"/>
            </a:xfrm>
            <a:prstGeom prst="rect">
              <a:avLst/>
            </a:prstGeom>
            <a:noFill/>
          </p:spPr>
          <p:txBody>
            <a:bodyPr wrap="none" rtlCol="0">
              <a:spAutoFit/>
            </a:bodyPr>
            <a:lstStyle/>
            <a:p>
              <a:r>
                <a:rPr lang="en-US" sz="1000" dirty="0" smtClean="0"/>
                <a:t>V4</a:t>
              </a:r>
              <a:endParaRPr lang="en-US" sz="1000" dirty="0"/>
            </a:p>
          </p:txBody>
        </p:sp>
        <p:sp>
          <p:nvSpPr>
            <p:cNvPr id="48" name="TextBox 47"/>
            <p:cNvSpPr txBox="1"/>
            <p:nvPr/>
          </p:nvSpPr>
          <p:spPr>
            <a:xfrm>
              <a:off x="1219199" y="2133600"/>
              <a:ext cx="593028" cy="492442"/>
            </a:xfrm>
            <a:prstGeom prst="rect">
              <a:avLst/>
            </a:prstGeom>
            <a:noFill/>
          </p:spPr>
          <p:txBody>
            <a:bodyPr wrap="none" rtlCol="0">
              <a:spAutoFit/>
            </a:bodyPr>
            <a:lstStyle/>
            <a:p>
              <a:r>
                <a:rPr lang="en-US" sz="1000" dirty="0" smtClean="0"/>
                <a:t>V5</a:t>
              </a:r>
              <a:endParaRPr lang="en-US" sz="1000" dirty="0"/>
            </a:p>
          </p:txBody>
        </p:sp>
        <p:sp>
          <p:nvSpPr>
            <p:cNvPr id="49" name="TextBox 48"/>
            <p:cNvSpPr txBox="1"/>
            <p:nvPr/>
          </p:nvSpPr>
          <p:spPr>
            <a:xfrm>
              <a:off x="1219199" y="2438400"/>
              <a:ext cx="593028" cy="492442"/>
            </a:xfrm>
            <a:prstGeom prst="rect">
              <a:avLst/>
            </a:prstGeom>
            <a:noFill/>
          </p:spPr>
          <p:txBody>
            <a:bodyPr wrap="none" rtlCol="0">
              <a:spAutoFit/>
            </a:bodyPr>
            <a:lstStyle/>
            <a:p>
              <a:r>
                <a:rPr lang="en-US" sz="1000" dirty="0" smtClean="0"/>
                <a:t>V6</a:t>
              </a:r>
              <a:endParaRPr lang="en-US" sz="1000" dirty="0"/>
            </a:p>
          </p:txBody>
        </p:sp>
        <p:grpSp>
          <p:nvGrpSpPr>
            <p:cNvPr id="19" name="Group 69"/>
            <p:cNvGrpSpPr/>
            <p:nvPr/>
          </p:nvGrpSpPr>
          <p:grpSpPr>
            <a:xfrm>
              <a:off x="1524000" y="2743200"/>
              <a:ext cx="1066800" cy="838200"/>
              <a:chOff x="762000" y="1219200"/>
              <a:chExt cx="1066800" cy="838200"/>
            </a:xfrm>
          </p:grpSpPr>
          <p:grpSp>
            <p:nvGrpSpPr>
              <p:cNvPr id="20" name="Group 6"/>
              <p:cNvGrpSpPr/>
              <p:nvPr/>
            </p:nvGrpSpPr>
            <p:grpSpPr>
              <a:xfrm>
                <a:off x="1447800" y="1219200"/>
                <a:ext cx="381000" cy="228600"/>
                <a:chOff x="1447800" y="1219200"/>
                <a:chExt cx="381000" cy="228600"/>
              </a:xfrm>
            </p:grpSpPr>
            <p:sp>
              <p:nvSpPr>
                <p:cNvPr id="185"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6" name="Oval 18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1" name="Group 7"/>
              <p:cNvGrpSpPr/>
              <p:nvPr/>
            </p:nvGrpSpPr>
            <p:grpSpPr>
              <a:xfrm>
                <a:off x="1447800" y="1524000"/>
                <a:ext cx="381000" cy="228600"/>
                <a:chOff x="1447800" y="1219200"/>
                <a:chExt cx="381000" cy="228600"/>
              </a:xfrm>
            </p:grpSpPr>
            <p:sp>
              <p:nvSpPr>
                <p:cNvPr id="183" name="Flowchart: Delay 81"/>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4" name="Oval 183"/>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2" name="Group 10"/>
              <p:cNvGrpSpPr/>
              <p:nvPr/>
            </p:nvGrpSpPr>
            <p:grpSpPr>
              <a:xfrm>
                <a:off x="1447800" y="1828800"/>
                <a:ext cx="381000" cy="228600"/>
                <a:chOff x="1447800" y="1219200"/>
                <a:chExt cx="381000" cy="228600"/>
              </a:xfrm>
            </p:grpSpPr>
            <p:sp>
              <p:nvSpPr>
                <p:cNvPr id="181" name="Flowchart: Delay 180"/>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2" name="Oval 181"/>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75" name="Straight Connector 174"/>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74"/>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Curved Connector 176"/>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78" name="Curved Connector 177"/>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79" name="Curved Connector 178"/>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80" name="Curved Connector 179"/>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219199" y="2743200"/>
              <a:ext cx="593028" cy="492442"/>
            </a:xfrm>
            <a:prstGeom prst="rect">
              <a:avLst/>
            </a:prstGeom>
            <a:noFill/>
          </p:spPr>
          <p:txBody>
            <a:bodyPr wrap="none" rtlCol="0">
              <a:spAutoFit/>
            </a:bodyPr>
            <a:lstStyle/>
            <a:p>
              <a:r>
                <a:rPr lang="en-US" sz="1000" dirty="0" smtClean="0"/>
                <a:t>V7</a:t>
              </a:r>
              <a:endParaRPr lang="en-US" sz="1000" dirty="0"/>
            </a:p>
          </p:txBody>
        </p:sp>
        <p:sp>
          <p:nvSpPr>
            <p:cNvPr id="52" name="TextBox 51"/>
            <p:cNvSpPr txBox="1"/>
            <p:nvPr/>
          </p:nvSpPr>
          <p:spPr>
            <a:xfrm>
              <a:off x="1219199" y="3124200"/>
              <a:ext cx="593028" cy="492442"/>
            </a:xfrm>
            <a:prstGeom prst="rect">
              <a:avLst/>
            </a:prstGeom>
            <a:noFill/>
          </p:spPr>
          <p:txBody>
            <a:bodyPr wrap="none" rtlCol="0">
              <a:spAutoFit/>
            </a:bodyPr>
            <a:lstStyle/>
            <a:p>
              <a:r>
                <a:rPr lang="en-US" sz="1000" dirty="0" smtClean="0"/>
                <a:t>V8</a:t>
              </a:r>
              <a:endParaRPr lang="en-US" sz="1000" dirty="0"/>
            </a:p>
          </p:txBody>
        </p:sp>
        <p:sp>
          <p:nvSpPr>
            <p:cNvPr id="53" name="TextBox 52"/>
            <p:cNvSpPr txBox="1"/>
            <p:nvPr/>
          </p:nvSpPr>
          <p:spPr>
            <a:xfrm>
              <a:off x="1219199" y="3429000"/>
              <a:ext cx="593028" cy="492442"/>
            </a:xfrm>
            <a:prstGeom prst="rect">
              <a:avLst/>
            </a:prstGeom>
            <a:noFill/>
          </p:spPr>
          <p:txBody>
            <a:bodyPr wrap="none" rtlCol="0">
              <a:spAutoFit/>
            </a:bodyPr>
            <a:lstStyle/>
            <a:p>
              <a:r>
                <a:rPr lang="en-US" sz="1000" dirty="0" smtClean="0"/>
                <a:t>V9</a:t>
              </a:r>
              <a:endParaRPr lang="en-US" sz="1000" dirty="0"/>
            </a:p>
          </p:txBody>
        </p:sp>
        <p:grpSp>
          <p:nvGrpSpPr>
            <p:cNvPr id="23" name="Group 107"/>
            <p:cNvGrpSpPr/>
            <p:nvPr/>
          </p:nvGrpSpPr>
          <p:grpSpPr>
            <a:xfrm>
              <a:off x="1524000" y="3810000"/>
              <a:ext cx="1066800" cy="838200"/>
              <a:chOff x="762000" y="1219200"/>
              <a:chExt cx="1066800" cy="838200"/>
            </a:xfrm>
          </p:grpSpPr>
          <p:grpSp>
            <p:nvGrpSpPr>
              <p:cNvPr id="24" name="Group 6"/>
              <p:cNvGrpSpPr/>
              <p:nvPr/>
            </p:nvGrpSpPr>
            <p:grpSpPr>
              <a:xfrm>
                <a:off x="1447800" y="1219200"/>
                <a:ext cx="381000" cy="228600"/>
                <a:chOff x="1447800" y="1219200"/>
                <a:chExt cx="381000" cy="228600"/>
              </a:xfrm>
            </p:grpSpPr>
            <p:sp>
              <p:nvSpPr>
                <p:cNvPr id="170"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1" name="Oval 170"/>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5" name="Group 7"/>
              <p:cNvGrpSpPr/>
              <p:nvPr/>
            </p:nvGrpSpPr>
            <p:grpSpPr>
              <a:xfrm>
                <a:off x="1447800" y="1524000"/>
                <a:ext cx="381000" cy="228600"/>
                <a:chOff x="1447800" y="1219200"/>
                <a:chExt cx="381000" cy="228600"/>
              </a:xfrm>
            </p:grpSpPr>
            <p:sp>
              <p:nvSpPr>
                <p:cNvPr id="168" name="Flowchart: Delay 119"/>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9" name="Oval 168"/>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6" name="Group 10"/>
              <p:cNvGrpSpPr/>
              <p:nvPr/>
            </p:nvGrpSpPr>
            <p:grpSpPr>
              <a:xfrm>
                <a:off x="1447800" y="1828800"/>
                <a:ext cx="381000" cy="228600"/>
                <a:chOff x="1447800" y="1219200"/>
                <a:chExt cx="381000" cy="228600"/>
              </a:xfrm>
            </p:grpSpPr>
            <p:sp>
              <p:nvSpPr>
                <p:cNvPr id="166" name="Flowchart: Delay 117"/>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7" name="Oval 118"/>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60" name="Straight Connector 159"/>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Curved Connector 161"/>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63" name="Curved Connector 162"/>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64" name="Curved Connector 163"/>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65" name="Curved Connector 164"/>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1219199" y="3810000"/>
              <a:ext cx="593028" cy="492442"/>
            </a:xfrm>
            <a:prstGeom prst="rect">
              <a:avLst/>
            </a:prstGeom>
            <a:noFill/>
          </p:spPr>
          <p:txBody>
            <a:bodyPr wrap="none" rtlCol="0">
              <a:spAutoFit/>
            </a:bodyPr>
            <a:lstStyle/>
            <a:p>
              <a:r>
                <a:rPr lang="en-US" sz="1000" dirty="0" smtClean="0"/>
                <a:t>V1</a:t>
              </a:r>
              <a:endParaRPr lang="en-US" sz="1000" dirty="0"/>
            </a:p>
          </p:txBody>
        </p:sp>
        <p:sp>
          <p:nvSpPr>
            <p:cNvPr id="56" name="TextBox 55"/>
            <p:cNvSpPr txBox="1"/>
            <p:nvPr/>
          </p:nvSpPr>
          <p:spPr>
            <a:xfrm>
              <a:off x="1219199" y="4191000"/>
              <a:ext cx="593028" cy="492442"/>
            </a:xfrm>
            <a:prstGeom prst="rect">
              <a:avLst/>
            </a:prstGeom>
            <a:noFill/>
          </p:spPr>
          <p:txBody>
            <a:bodyPr wrap="none" rtlCol="0">
              <a:spAutoFit/>
            </a:bodyPr>
            <a:lstStyle/>
            <a:p>
              <a:r>
                <a:rPr lang="en-US" sz="1000" dirty="0" smtClean="0"/>
                <a:t>V4</a:t>
              </a:r>
              <a:endParaRPr lang="en-US" sz="1000" dirty="0"/>
            </a:p>
          </p:txBody>
        </p:sp>
        <p:sp>
          <p:nvSpPr>
            <p:cNvPr id="57" name="TextBox 56"/>
            <p:cNvSpPr txBox="1"/>
            <p:nvPr/>
          </p:nvSpPr>
          <p:spPr>
            <a:xfrm>
              <a:off x="1219199" y="4495800"/>
              <a:ext cx="593028" cy="492442"/>
            </a:xfrm>
            <a:prstGeom prst="rect">
              <a:avLst/>
            </a:prstGeom>
            <a:noFill/>
          </p:spPr>
          <p:txBody>
            <a:bodyPr wrap="none" rtlCol="0">
              <a:spAutoFit/>
            </a:bodyPr>
            <a:lstStyle/>
            <a:p>
              <a:r>
                <a:rPr lang="en-US" sz="1000" dirty="0" smtClean="0"/>
                <a:t>V7</a:t>
              </a:r>
              <a:endParaRPr lang="en-US" sz="1000" dirty="0"/>
            </a:p>
          </p:txBody>
        </p:sp>
        <p:grpSp>
          <p:nvGrpSpPr>
            <p:cNvPr id="27" name="Group 126"/>
            <p:cNvGrpSpPr/>
            <p:nvPr/>
          </p:nvGrpSpPr>
          <p:grpSpPr>
            <a:xfrm>
              <a:off x="1524000" y="4800600"/>
              <a:ext cx="1066800" cy="838200"/>
              <a:chOff x="762000" y="1219200"/>
              <a:chExt cx="1066800" cy="838200"/>
            </a:xfrm>
          </p:grpSpPr>
          <p:grpSp>
            <p:nvGrpSpPr>
              <p:cNvPr id="28" name="Group 6"/>
              <p:cNvGrpSpPr/>
              <p:nvPr/>
            </p:nvGrpSpPr>
            <p:grpSpPr>
              <a:xfrm>
                <a:off x="1447800" y="1219200"/>
                <a:ext cx="381000" cy="228600"/>
                <a:chOff x="1447800" y="1219200"/>
                <a:chExt cx="381000" cy="228600"/>
              </a:xfrm>
            </p:grpSpPr>
            <p:sp>
              <p:nvSpPr>
                <p:cNvPr id="155"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6" name="Oval 15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9" name="Group 7"/>
              <p:cNvGrpSpPr/>
              <p:nvPr/>
            </p:nvGrpSpPr>
            <p:grpSpPr>
              <a:xfrm>
                <a:off x="1447800" y="1524000"/>
                <a:ext cx="381000" cy="228600"/>
                <a:chOff x="1447800" y="1219200"/>
                <a:chExt cx="381000" cy="228600"/>
              </a:xfrm>
            </p:grpSpPr>
            <p:sp>
              <p:nvSpPr>
                <p:cNvPr id="153" name="Flowchart: Delay 152"/>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4" name="Oval 153"/>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0" name="Group 10"/>
              <p:cNvGrpSpPr/>
              <p:nvPr/>
            </p:nvGrpSpPr>
            <p:grpSpPr>
              <a:xfrm>
                <a:off x="1447800" y="1828800"/>
                <a:ext cx="381000" cy="228600"/>
                <a:chOff x="1447800" y="1219200"/>
                <a:chExt cx="381000" cy="228600"/>
              </a:xfrm>
            </p:grpSpPr>
            <p:sp>
              <p:nvSpPr>
                <p:cNvPr id="151" name="Flowchart: Delay 150"/>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2" name="Oval 151"/>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45" name="Straight Connector 144"/>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Curved Connector 146"/>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48" name="Curved Connector 147"/>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49" name="Curved Connector 148"/>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50" name="Curved Connector 149"/>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1219199" y="4800600"/>
              <a:ext cx="593028" cy="492442"/>
            </a:xfrm>
            <a:prstGeom prst="rect">
              <a:avLst/>
            </a:prstGeom>
            <a:noFill/>
          </p:spPr>
          <p:txBody>
            <a:bodyPr wrap="none" rtlCol="0">
              <a:spAutoFit/>
            </a:bodyPr>
            <a:lstStyle/>
            <a:p>
              <a:r>
                <a:rPr lang="en-US" sz="1000" dirty="0" smtClean="0"/>
                <a:t>V2</a:t>
              </a:r>
              <a:endParaRPr lang="en-US" sz="1000" dirty="0"/>
            </a:p>
          </p:txBody>
        </p:sp>
        <p:sp>
          <p:nvSpPr>
            <p:cNvPr id="60" name="TextBox 59"/>
            <p:cNvSpPr txBox="1"/>
            <p:nvPr/>
          </p:nvSpPr>
          <p:spPr>
            <a:xfrm>
              <a:off x="1219199" y="5181600"/>
              <a:ext cx="593028" cy="492442"/>
            </a:xfrm>
            <a:prstGeom prst="rect">
              <a:avLst/>
            </a:prstGeom>
            <a:noFill/>
          </p:spPr>
          <p:txBody>
            <a:bodyPr wrap="none" rtlCol="0">
              <a:spAutoFit/>
            </a:bodyPr>
            <a:lstStyle/>
            <a:p>
              <a:r>
                <a:rPr lang="en-US" sz="1000" dirty="0" smtClean="0"/>
                <a:t>V5</a:t>
              </a:r>
              <a:endParaRPr lang="en-US" sz="1000" dirty="0"/>
            </a:p>
          </p:txBody>
        </p:sp>
        <p:sp>
          <p:nvSpPr>
            <p:cNvPr id="61" name="TextBox 60"/>
            <p:cNvSpPr txBox="1"/>
            <p:nvPr/>
          </p:nvSpPr>
          <p:spPr>
            <a:xfrm>
              <a:off x="1219199" y="5486400"/>
              <a:ext cx="593028" cy="492442"/>
            </a:xfrm>
            <a:prstGeom prst="rect">
              <a:avLst/>
            </a:prstGeom>
            <a:noFill/>
          </p:spPr>
          <p:txBody>
            <a:bodyPr wrap="none" rtlCol="0">
              <a:spAutoFit/>
            </a:bodyPr>
            <a:lstStyle/>
            <a:p>
              <a:r>
                <a:rPr lang="en-US" sz="1000" dirty="0" smtClean="0"/>
                <a:t>V8</a:t>
              </a:r>
              <a:endParaRPr lang="en-US" sz="1000" dirty="0"/>
            </a:p>
          </p:txBody>
        </p:sp>
        <p:grpSp>
          <p:nvGrpSpPr>
            <p:cNvPr id="31" name="Group 145"/>
            <p:cNvGrpSpPr/>
            <p:nvPr/>
          </p:nvGrpSpPr>
          <p:grpSpPr>
            <a:xfrm>
              <a:off x="1524000" y="5791200"/>
              <a:ext cx="1066800" cy="838200"/>
              <a:chOff x="762000" y="1219200"/>
              <a:chExt cx="1066800" cy="838200"/>
            </a:xfrm>
          </p:grpSpPr>
          <p:grpSp>
            <p:nvGrpSpPr>
              <p:cNvPr id="250" name="Group 6"/>
              <p:cNvGrpSpPr/>
              <p:nvPr/>
            </p:nvGrpSpPr>
            <p:grpSpPr>
              <a:xfrm>
                <a:off x="1447800" y="1219200"/>
                <a:ext cx="381000" cy="228600"/>
                <a:chOff x="1447800" y="1219200"/>
                <a:chExt cx="381000" cy="228600"/>
              </a:xfrm>
            </p:grpSpPr>
            <p:sp>
              <p:nvSpPr>
                <p:cNvPr id="140"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1" name="Oval 140"/>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51" name="Group 7"/>
              <p:cNvGrpSpPr/>
              <p:nvPr/>
            </p:nvGrpSpPr>
            <p:grpSpPr>
              <a:xfrm>
                <a:off x="1447800" y="1524000"/>
                <a:ext cx="381000" cy="228600"/>
                <a:chOff x="1447800" y="1219200"/>
                <a:chExt cx="381000" cy="228600"/>
              </a:xfrm>
            </p:grpSpPr>
            <p:sp>
              <p:nvSpPr>
                <p:cNvPr id="138" name="Flowchart: Delay 137"/>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9" name="Oval 138"/>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52" name="Group 10"/>
              <p:cNvGrpSpPr/>
              <p:nvPr/>
            </p:nvGrpSpPr>
            <p:grpSpPr>
              <a:xfrm>
                <a:off x="1447800" y="1828800"/>
                <a:ext cx="381000" cy="228600"/>
                <a:chOff x="1447800" y="1219200"/>
                <a:chExt cx="381000" cy="228600"/>
              </a:xfrm>
            </p:grpSpPr>
            <p:sp>
              <p:nvSpPr>
                <p:cNvPr id="136" name="Flowchart: Delay 135"/>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7" name="Oval 136"/>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130" name="Straight Connector 129"/>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Curved Connector 131"/>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133" name="Curved Connector 132"/>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134" name="Curved Connector 133"/>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135" name="Curved Connector 134"/>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1219199" y="5791200"/>
              <a:ext cx="593028" cy="492442"/>
            </a:xfrm>
            <a:prstGeom prst="rect">
              <a:avLst/>
            </a:prstGeom>
            <a:noFill/>
          </p:spPr>
          <p:txBody>
            <a:bodyPr wrap="none" rtlCol="0">
              <a:spAutoFit/>
            </a:bodyPr>
            <a:lstStyle/>
            <a:p>
              <a:r>
                <a:rPr lang="en-US" sz="1000" dirty="0" smtClean="0"/>
                <a:t>V3</a:t>
              </a:r>
              <a:endParaRPr lang="en-US" sz="1000" dirty="0"/>
            </a:p>
          </p:txBody>
        </p:sp>
        <p:sp>
          <p:nvSpPr>
            <p:cNvPr id="64" name="TextBox 63"/>
            <p:cNvSpPr txBox="1"/>
            <p:nvPr/>
          </p:nvSpPr>
          <p:spPr>
            <a:xfrm>
              <a:off x="1219199" y="6172200"/>
              <a:ext cx="593028" cy="492442"/>
            </a:xfrm>
            <a:prstGeom prst="rect">
              <a:avLst/>
            </a:prstGeom>
            <a:noFill/>
          </p:spPr>
          <p:txBody>
            <a:bodyPr wrap="none" rtlCol="0">
              <a:spAutoFit/>
            </a:bodyPr>
            <a:lstStyle/>
            <a:p>
              <a:r>
                <a:rPr lang="en-US" sz="1000" dirty="0" smtClean="0"/>
                <a:t>V6</a:t>
              </a:r>
              <a:endParaRPr lang="en-US" sz="1000" dirty="0"/>
            </a:p>
          </p:txBody>
        </p:sp>
        <p:sp>
          <p:nvSpPr>
            <p:cNvPr id="65" name="Flowchart: Delay 64"/>
            <p:cNvSpPr/>
            <p:nvPr/>
          </p:nvSpPr>
          <p:spPr>
            <a:xfrm>
              <a:off x="6781800" y="1524000"/>
              <a:ext cx="1905000" cy="20574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69" name="Curved Connector 68"/>
            <p:cNvCxnSpPr/>
            <p:nvPr/>
          </p:nvCxnSpPr>
          <p:spPr>
            <a:xfrm>
              <a:off x="2590800" y="876300"/>
              <a:ext cx="4267200" cy="8001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0" name="Curved Connector 69"/>
            <p:cNvCxnSpPr/>
            <p:nvPr/>
          </p:nvCxnSpPr>
          <p:spPr>
            <a:xfrm>
              <a:off x="2590800" y="1181100"/>
              <a:ext cx="4267200" cy="4953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1" name="Curved Connector 199"/>
            <p:cNvCxnSpPr/>
            <p:nvPr/>
          </p:nvCxnSpPr>
          <p:spPr>
            <a:xfrm rot="16200000" flipH="1">
              <a:off x="4571999" y="-533400"/>
              <a:ext cx="293641" cy="4278359"/>
            </a:xfrm>
            <a:prstGeom prst="curvedConnector4">
              <a:avLst>
                <a:gd name="adj1" fmla="val -13593"/>
                <a:gd name="adj2" fmla="val 50130"/>
              </a:avLst>
            </a:prstGeom>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flipV="1">
              <a:off x="2590800" y="1828800"/>
              <a:ext cx="4267200" cy="381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3" name="Curved Connector 213"/>
            <p:cNvCxnSpPr/>
            <p:nvPr/>
          </p:nvCxnSpPr>
          <p:spPr>
            <a:xfrm rot="5400000" flipH="1" flipV="1">
              <a:off x="4598941" y="-114299"/>
              <a:ext cx="2397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74" name="Curved Connector 213"/>
            <p:cNvCxnSpPr/>
            <p:nvPr/>
          </p:nvCxnSpPr>
          <p:spPr>
            <a:xfrm rot="5400000" flipH="1" flipV="1">
              <a:off x="4484641" y="76201"/>
              <a:ext cx="4683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75" name="Curved Connector 213"/>
            <p:cNvCxnSpPr/>
            <p:nvPr/>
          </p:nvCxnSpPr>
          <p:spPr>
            <a:xfrm rot="5400000" flipH="1" flipV="1">
              <a:off x="4332241" y="304801"/>
              <a:ext cx="7731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76" name="Curved Connector 213"/>
            <p:cNvCxnSpPr/>
            <p:nvPr/>
          </p:nvCxnSpPr>
          <p:spPr>
            <a:xfrm rot="5400000" flipH="1" flipV="1">
              <a:off x="4217941" y="495301"/>
              <a:ext cx="10017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77" name="Curved Connector 213"/>
            <p:cNvCxnSpPr/>
            <p:nvPr/>
          </p:nvCxnSpPr>
          <p:spPr>
            <a:xfrm rot="5400000" flipH="1" flipV="1">
              <a:off x="4141741" y="647701"/>
              <a:ext cx="1230359" cy="43545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78" name="Curved Connector 213"/>
            <p:cNvCxnSpPr/>
            <p:nvPr/>
          </p:nvCxnSpPr>
          <p:spPr>
            <a:xfrm flipV="1">
              <a:off x="2590800" y="2286000"/>
              <a:ext cx="4267200" cy="1638300"/>
            </a:xfrm>
            <a:prstGeom prst="curvedConnector3">
              <a:avLst>
                <a:gd name="adj1" fmla="val 13946"/>
              </a:avLst>
            </a:prstGeom>
          </p:spPr>
          <p:style>
            <a:lnRef idx="1">
              <a:schemeClr val="accent1"/>
            </a:lnRef>
            <a:fillRef idx="0">
              <a:schemeClr val="accent1"/>
            </a:fillRef>
            <a:effectRef idx="0">
              <a:schemeClr val="accent1"/>
            </a:effectRef>
            <a:fontRef idx="minor">
              <a:schemeClr val="tx1"/>
            </a:fontRef>
          </p:style>
        </p:cxnSp>
        <p:cxnSp>
          <p:nvCxnSpPr>
            <p:cNvPr id="79" name="Curved Connector 213"/>
            <p:cNvCxnSpPr/>
            <p:nvPr/>
          </p:nvCxnSpPr>
          <p:spPr>
            <a:xfrm flipV="1">
              <a:off x="2590800" y="2362200"/>
              <a:ext cx="4267200" cy="1866900"/>
            </a:xfrm>
            <a:prstGeom prst="curvedConnector3">
              <a:avLst>
                <a:gd name="adj1" fmla="val 16327"/>
              </a:avLst>
            </a:prstGeom>
          </p:spPr>
          <p:style>
            <a:lnRef idx="1">
              <a:schemeClr val="accent1"/>
            </a:lnRef>
            <a:fillRef idx="0">
              <a:schemeClr val="accent1"/>
            </a:fillRef>
            <a:effectRef idx="0">
              <a:schemeClr val="accent1"/>
            </a:effectRef>
            <a:fontRef idx="minor">
              <a:schemeClr val="tx1"/>
            </a:fontRef>
          </p:style>
        </p:cxnSp>
        <p:cxnSp>
          <p:nvCxnSpPr>
            <p:cNvPr id="80" name="Curved Connector 213"/>
            <p:cNvCxnSpPr/>
            <p:nvPr/>
          </p:nvCxnSpPr>
          <p:spPr>
            <a:xfrm flipV="1">
              <a:off x="2590800" y="2438400"/>
              <a:ext cx="4267200" cy="2095500"/>
            </a:xfrm>
            <a:prstGeom prst="curvedConnector3">
              <a:avLst>
                <a:gd name="adj1" fmla="val 20068"/>
              </a:avLst>
            </a:prstGeom>
          </p:spPr>
          <p:style>
            <a:lnRef idx="1">
              <a:schemeClr val="accent1"/>
            </a:lnRef>
            <a:fillRef idx="0">
              <a:schemeClr val="accent1"/>
            </a:fillRef>
            <a:effectRef idx="0">
              <a:schemeClr val="accent1"/>
            </a:effectRef>
            <a:fontRef idx="minor">
              <a:schemeClr val="tx1"/>
            </a:fontRef>
          </p:style>
        </p:cxnSp>
        <p:cxnSp>
          <p:nvCxnSpPr>
            <p:cNvPr id="81" name="Curved Connector 213"/>
            <p:cNvCxnSpPr>
              <a:endCxn id="65" idx="1"/>
            </p:cNvCxnSpPr>
            <p:nvPr/>
          </p:nvCxnSpPr>
          <p:spPr>
            <a:xfrm flipV="1">
              <a:off x="2590800" y="2552700"/>
              <a:ext cx="4191000" cy="2362200"/>
            </a:xfrm>
            <a:prstGeom prst="curvedConnector3">
              <a:avLst>
                <a:gd name="adj1" fmla="val 22294"/>
              </a:avLst>
            </a:prstGeom>
          </p:spPr>
          <p:style>
            <a:lnRef idx="1">
              <a:schemeClr val="accent1"/>
            </a:lnRef>
            <a:fillRef idx="0">
              <a:schemeClr val="accent1"/>
            </a:fillRef>
            <a:effectRef idx="0">
              <a:schemeClr val="accent1"/>
            </a:effectRef>
            <a:fontRef idx="minor">
              <a:schemeClr val="tx1"/>
            </a:fontRef>
          </p:style>
        </p:cxnSp>
        <p:cxnSp>
          <p:nvCxnSpPr>
            <p:cNvPr id="82" name="Curved Connector 213"/>
            <p:cNvCxnSpPr/>
            <p:nvPr/>
          </p:nvCxnSpPr>
          <p:spPr>
            <a:xfrm flipV="1">
              <a:off x="2590800" y="2667000"/>
              <a:ext cx="4267200" cy="2552700"/>
            </a:xfrm>
            <a:prstGeom prst="curvedConnector3">
              <a:avLst>
                <a:gd name="adj1" fmla="val 24830"/>
              </a:avLst>
            </a:prstGeom>
          </p:spPr>
          <p:style>
            <a:lnRef idx="1">
              <a:schemeClr val="accent1"/>
            </a:lnRef>
            <a:fillRef idx="0">
              <a:schemeClr val="accent1"/>
            </a:fillRef>
            <a:effectRef idx="0">
              <a:schemeClr val="accent1"/>
            </a:effectRef>
            <a:fontRef idx="minor">
              <a:schemeClr val="tx1"/>
            </a:fontRef>
          </p:style>
        </p:cxnSp>
        <p:cxnSp>
          <p:nvCxnSpPr>
            <p:cNvPr id="83" name="Curved Connector 213"/>
            <p:cNvCxnSpPr/>
            <p:nvPr/>
          </p:nvCxnSpPr>
          <p:spPr>
            <a:xfrm flipV="1">
              <a:off x="2590800" y="2819400"/>
              <a:ext cx="4267200" cy="2705100"/>
            </a:xfrm>
            <a:prstGeom prst="curvedConnector3">
              <a:avLst>
                <a:gd name="adj1" fmla="val 26871"/>
              </a:avLst>
            </a:prstGeom>
          </p:spPr>
          <p:style>
            <a:lnRef idx="1">
              <a:schemeClr val="accent1"/>
            </a:lnRef>
            <a:fillRef idx="0">
              <a:schemeClr val="accent1"/>
            </a:fillRef>
            <a:effectRef idx="0">
              <a:schemeClr val="accent1"/>
            </a:effectRef>
            <a:fontRef idx="minor">
              <a:schemeClr val="tx1"/>
            </a:fontRef>
          </p:style>
        </p:cxnSp>
        <p:cxnSp>
          <p:nvCxnSpPr>
            <p:cNvPr id="84" name="Curved Connector 213"/>
            <p:cNvCxnSpPr/>
            <p:nvPr/>
          </p:nvCxnSpPr>
          <p:spPr>
            <a:xfrm flipV="1">
              <a:off x="2514600" y="2895600"/>
              <a:ext cx="4343400" cy="3009900"/>
            </a:xfrm>
            <a:prstGeom prst="curvedConnector3">
              <a:avLst>
                <a:gd name="adj1" fmla="val 29616"/>
              </a:avLst>
            </a:prstGeom>
          </p:spPr>
          <p:style>
            <a:lnRef idx="1">
              <a:schemeClr val="accent1"/>
            </a:lnRef>
            <a:fillRef idx="0">
              <a:schemeClr val="accent1"/>
            </a:fillRef>
            <a:effectRef idx="0">
              <a:schemeClr val="accent1"/>
            </a:effectRef>
            <a:fontRef idx="minor">
              <a:schemeClr val="tx1"/>
            </a:fontRef>
          </p:style>
        </p:cxnSp>
        <p:cxnSp>
          <p:nvCxnSpPr>
            <p:cNvPr id="85" name="Curved Connector 213"/>
            <p:cNvCxnSpPr/>
            <p:nvPr/>
          </p:nvCxnSpPr>
          <p:spPr>
            <a:xfrm flipV="1">
              <a:off x="2590800" y="3178911"/>
              <a:ext cx="4132352" cy="303138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6" name="Curved Connector 213"/>
            <p:cNvCxnSpPr/>
            <p:nvPr/>
          </p:nvCxnSpPr>
          <p:spPr>
            <a:xfrm flipV="1">
              <a:off x="2590800" y="3469389"/>
              <a:ext cx="4132352" cy="304571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686800" y="25146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419601" y="4648200"/>
              <a:ext cx="334359" cy="351977"/>
            </a:xfrm>
            <a:prstGeom prst="rect">
              <a:avLst/>
            </a:prstGeom>
            <a:noFill/>
          </p:spPr>
          <p:txBody>
            <a:bodyPr wrap="none" rtlCol="0">
              <a:spAutoFit/>
            </a:bodyPr>
            <a:lstStyle/>
            <a:p>
              <a:endParaRPr lang="en-US" sz="600" dirty="0"/>
            </a:p>
          </p:txBody>
        </p:sp>
        <p:sp>
          <p:nvSpPr>
            <p:cNvPr id="94" name="TextBox 93"/>
            <p:cNvSpPr txBox="1"/>
            <p:nvPr/>
          </p:nvSpPr>
          <p:spPr>
            <a:xfrm>
              <a:off x="4419601" y="5333999"/>
              <a:ext cx="334359" cy="351977"/>
            </a:xfrm>
            <a:prstGeom prst="rect">
              <a:avLst/>
            </a:prstGeom>
            <a:noFill/>
          </p:spPr>
          <p:txBody>
            <a:bodyPr wrap="none" rtlCol="0">
              <a:spAutoFit/>
            </a:bodyPr>
            <a:lstStyle/>
            <a:p>
              <a:endParaRPr lang="en-US" sz="600" dirty="0"/>
            </a:p>
          </p:txBody>
        </p:sp>
        <p:sp>
          <p:nvSpPr>
            <p:cNvPr id="95" name="TextBox 94"/>
            <p:cNvSpPr txBox="1"/>
            <p:nvPr/>
          </p:nvSpPr>
          <p:spPr>
            <a:xfrm>
              <a:off x="4419601" y="5486399"/>
              <a:ext cx="334359" cy="351977"/>
            </a:xfrm>
            <a:prstGeom prst="rect">
              <a:avLst/>
            </a:prstGeom>
            <a:noFill/>
          </p:spPr>
          <p:txBody>
            <a:bodyPr wrap="none" rtlCol="0">
              <a:spAutoFit/>
            </a:bodyPr>
            <a:lstStyle/>
            <a:p>
              <a:endParaRPr lang="en-US" sz="600" dirty="0"/>
            </a:p>
          </p:txBody>
        </p:sp>
        <p:sp>
          <p:nvSpPr>
            <p:cNvPr id="99" name="Left Brace 98"/>
            <p:cNvSpPr/>
            <p:nvPr/>
          </p:nvSpPr>
          <p:spPr>
            <a:xfrm>
              <a:off x="838200" y="762000"/>
              <a:ext cx="381000" cy="2819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100" name="Left Brace 99"/>
            <p:cNvSpPr/>
            <p:nvPr/>
          </p:nvSpPr>
          <p:spPr>
            <a:xfrm>
              <a:off x="838200" y="3810000"/>
              <a:ext cx="381000" cy="2819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101" name="TextBox 100"/>
            <p:cNvSpPr txBox="1"/>
            <p:nvPr/>
          </p:nvSpPr>
          <p:spPr>
            <a:xfrm>
              <a:off x="240890" y="709852"/>
              <a:ext cx="735686" cy="2650342"/>
            </a:xfrm>
            <a:prstGeom prst="rect">
              <a:avLst/>
            </a:prstGeom>
            <a:noFill/>
          </p:spPr>
          <p:txBody>
            <a:bodyPr vert="vert270" wrap="none" rtlCol="0">
              <a:spAutoFit/>
            </a:bodyPr>
            <a:lstStyle/>
            <a:p>
              <a:r>
                <a:rPr lang="en-US" sz="1400" dirty="0" smtClean="0"/>
                <a:t>One color / node</a:t>
              </a:r>
              <a:endParaRPr lang="en-US" sz="1400" dirty="0"/>
            </a:p>
          </p:txBody>
        </p:sp>
        <p:sp>
          <p:nvSpPr>
            <p:cNvPr id="102" name="TextBox 101"/>
            <p:cNvSpPr txBox="1"/>
            <p:nvPr/>
          </p:nvSpPr>
          <p:spPr>
            <a:xfrm>
              <a:off x="240890" y="3910252"/>
              <a:ext cx="792276" cy="2579554"/>
            </a:xfrm>
            <a:prstGeom prst="rect">
              <a:avLst/>
            </a:prstGeom>
            <a:noFill/>
          </p:spPr>
          <p:txBody>
            <a:bodyPr vert="vert270" wrap="none" rtlCol="0">
              <a:spAutoFit/>
            </a:bodyPr>
            <a:lstStyle/>
            <a:p>
              <a:r>
                <a:rPr lang="en-US" sz="1600" dirty="0" smtClean="0"/>
                <a:t>Good Coloring</a:t>
              </a:r>
              <a:endParaRPr lang="en-US" sz="1600" dirty="0"/>
            </a:p>
          </p:txBody>
        </p:sp>
      </p:grpSp>
      <p:sp>
        <p:nvSpPr>
          <p:cNvPr id="217" name="TextBox 216"/>
          <p:cNvSpPr txBox="1"/>
          <p:nvPr/>
        </p:nvSpPr>
        <p:spPr>
          <a:xfrm>
            <a:off x="228600" y="4724400"/>
            <a:ext cx="3200400" cy="1877437"/>
          </a:xfrm>
          <a:prstGeom prst="rect">
            <a:avLst/>
          </a:prstGeom>
          <a:noFill/>
          <a:ln>
            <a:solidFill>
              <a:schemeClr val="tx2"/>
            </a:solidFill>
          </a:ln>
        </p:spPr>
        <p:txBody>
          <a:bodyPr wrap="square" rtlCol="0">
            <a:spAutoFit/>
          </a:bodyPr>
          <a:lstStyle/>
          <a:p>
            <a:r>
              <a:rPr lang="en-US" sz="2800" dirty="0" smtClean="0"/>
              <a:t>Step 1: An oracle is created for a specific case of each problem</a:t>
            </a:r>
            <a:r>
              <a:rPr lang="en-US" sz="3200" dirty="0" smtClean="0"/>
              <a:t>.</a:t>
            </a:r>
            <a:endParaRPr lang="en-US" sz="3200" dirty="0"/>
          </a:p>
        </p:txBody>
      </p:sp>
      <p:sp>
        <p:nvSpPr>
          <p:cNvPr id="218" name="Down Arrow 217"/>
          <p:cNvSpPr/>
          <p:nvPr/>
        </p:nvSpPr>
        <p:spPr>
          <a:xfrm rot="17587127">
            <a:off x="2794097" y="2795724"/>
            <a:ext cx="914400" cy="121167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23"/>
          <p:cNvGrpSpPr/>
          <p:nvPr/>
        </p:nvGrpSpPr>
        <p:grpSpPr>
          <a:xfrm>
            <a:off x="4495800" y="990600"/>
            <a:ext cx="4495800" cy="2590800"/>
            <a:chOff x="381000" y="1143000"/>
            <a:chExt cx="8534400" cy="4800600"/>
          </a:xfrm>
        </p:grpSpPr>
        <p:cxnSp>
          <p:nvCxnSpPr>
            <p:cNvPr id="220" name="Straight Connector 219"/>
            <p:cNvCxnSpPr/>
            <p:nvPr/>
          </p:nvCxnSpPr>
          <p:spPr>
            <a:xfrm>
              <a:off x="1295400" y="12192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221" name="Straight Connector 220"/>
            <p:cNvCxnSpPr/>
            <p:nvPr/>
          </p:nvCxnSpPr>
          <p:spPr>
            <a:xfrm>
              <a:off x="1295400" y="14478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222" name="Straight Connector 221"/>
            <p:cNvCxnSpPr/>
            <p:nvPr/>
          </p:nvCxnSpPr>
          <p:spPr>
            <a:xfrm>
              <a:off x="1295400" y="19050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223" name="Straight Connector 222"/>
            <p:cNvCxnSpPr/>
            <p:nvPr/>
          </p:nvCxnSpPr>
          <p:spPr>
            <a:xfrm>
              <a:off x="1295400" y="21336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224" name="Straight Connector 223"/>
            <p:cNvCxnSpPr/>
            <p:nvPr/>
          </p:nvCxnSpPr>
          <p:spPr>
            <a:xfrm>
              <a:off x="1295400" y="25146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225" name="Straight Connector 224"/>
            <p:cNvCxnSpPr/>
            <p:nvPr/>
          </p:nvCxnSpPr>
          <p:spPr>
            <a:xfrm>
              <a:off x="1295400" y="2743200"/>
              <a:ext cx="6553200" cy="0"/>
            </a:xfrm>
            <a:prstGeom prst="line">
              <a:avLst/>
            </a:prstGeom>
            <a:solidFill>
              <a:sysClr val="window" lastClr="FFFFFF"/>
            </a:solidFill>
            <a:ln w="25400" cap="flat" cmpd="sng" algn="ctr">
              <a:solidFill>
                <a:sysClr val="windowText" lastClr="000000"/>
              </a:solidFill>
              <a:prstDash val="solid"/>
            </a:ln>
            <a:effectLst/>
          </p:spPr>
        </p:cxnSp>
        <p:sp>
          <p:nvSpPr>
            <p:cNvPr id="226" name="Rectangle 225"/>
            <p:cNvSpPr/>
            <p:nvPr/>
          </p:nvSpPr>
          <p:spPr>
            <a:xfrm>
              <a:off x="4038600" y="3200400"/>
              <a:ext cx="1143000" cy="1066800"/>
            </a:xfrm>
            <a:prstGeom prst="rect">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n-US" sz="4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27" name="Rectangle 226"/>
            <p:cNvSpPr/>
            <p:nvPr/>
          </p:nvSpPr>
          <p:spPr>
            <a:xfrm>
              <a:off x="6172200" y="3200400"/>
              <a:ext cx="1143000" cy="1066800"/>
            </a:xfrm>
            <a:prstGeom prst="rect">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n-US" sz="4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28" name="TextBox 16"/>
            <p:cNvSpPr txBox="1"/>
            <p:nvPr/>
          </p:nvSpPr>
          <p:spPr>
            <a:xfrm>
              <a:off x="381000" y="1143000"/>
              <a:ext cx="1142999" cy="445444"/>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Node 1</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29" name="TextBox 17"/>
            <p:cNvSpPr txBox="1"/>
            <p:nvPr/>
          </p:nvSpPr>
          <p:spPr>
            <a:xfrm>
              <a:off x="381000" y="1840468"/>
              <a:ext cx="1142999" cy="445444"/>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Node 2</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30" name="TextBox 18"/>
            <p:cNvSpPr txBox="1"/>
            <p:nvPr/>
          </p:nvSpPr>
          <p:spPr>
            <a:xfrm>
              <a:off x="381000" y="2450068"/>
              <a:ext cx="1142999" cy="445444"/>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Node 3</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231" name="Straight Connector 230"/>
            <p:cNvCxnSpPr/>
            <p:nvPr/>
          </p:nvCxnSpPr>
          <p:spPr>
            <a:xfrm rot="5400000">
              <a:off x="990600" y="2209800"/>
              <a:ext cx="19812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32" name="Straight Connector 231"/>
            <p:cNvCxnSpPr/>
            <p:nvPr/>
          </p:nvCxnSpPr>
          <p:spPr>
            <a:xfrm rot="5400000">
              <a:off x="1257300" y="2324100"/>
              <a:ext cx="17526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33" name="Straight Connector 232"/>
            <p:cNvCxnSpPr/>
            <p:nvPr/>
          </p:nvCxnSpPr>
          <p:spPr>
            <a:xfrm rot="5400000">
              <a:off x="2019300" y="2552700"/>
              <a:ext cx="12954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34" name="Straight Connector 233"/>
            <p:cNvCxnSpPr/>
            <p:nvPr/>
          </p:nvCxnSpPr>
          <p:spPr>
            <a:xfrm rot="5400000">
              <a:off x="2286000" y="2667000"/>
              <a:ext cx="1066800" cy="0"/>
            </a:xfrm>
            <a:prstGeom prst="line">
              <a:avLst/>
            </a:prstGeom>
            <a:solidFill>
              <a:sysClr val="window" lastClr="FFFFFF"/>
            </a:solidFill>
            <a:ln w="25400" cap="flat" cmpd="sng" algn="ctr">
              <a:solidFill>
                <a:sysClr val="windowText" lastClr="000000"/>
              </a:solidFill>
              <a:prstDash val="solid"/>
              <a:headEnd type="oval"/>
            </a:ln>
            <a:effectLst/>
          </p:spPr>
        </p:cxnSp>
        <p:sp>
          <p:nvSpPr>
            <p:cNvPr id="235" name="Rectangle 234"/>
            <p:cNvSpPr/>
            <p:nvPr/>
          </p:nvSpPr>
          <p:spPr>
            <a:xfrm>
              <a:off x="1828800" y="3200400"/>
              <a:ext cx="1143000" cy="1066800"/>
            </a:xfrm>
            <a:prstGeom prst="rect">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n-US" sz="44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236" name="Straight Connector 235"/>
            <p:cNvCxnSpPr/>
            <p:nvPr/>
          </p:nvCxnSpPr>
          <p:spPr>
            <a:xfrm rot="5400000">
              <a:off x="3276600" y="2209800"/>
              <a:ext cx="19812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37" name="Straight Connector 236"/>
            <p:cNvCxnSpPr/>
            <p:nvPr/>
          </p:nvCxnSpPr>
          <p:spPr>
            <a:xfrm rot="5400000">
              <a:off x="3543300" y="2324100"/>
              <a:ext cx="17526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38" name="Straight Connector 237"/>
            <p:cNvCxnSpPr/>
            <p:nvPr/>
          </p:nvCxnSpPr>
          <p:spPr>
            <a:xfrm rot="5400000">
              <a:off x="4457700" y="2857500"/>
              <a:ext cx="6858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39" name="Straight Connector 238"/>
            <p:cNvCxnSpPr/>
            <p:nvPr/>
          </p:nvCxnSpPr>
          <p:spPr>
            <a:xfrm rot="5400000">
              <a:off x="4724400" y="2971800"/>
              <a:ext cx="4572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40" name="Straight Connector 239"/>
            <p:cNvCxnSpPr/>
            <p:nvPr/>
          </p:nvCxnSpPr>
          <p:spPr>
            <a:xfrm rot="5400000">
              <a:off x="5676900" y="2552700"/>
              <a:ext cx="12954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41" name="Straight Connector 240"/>
            <p:cNvCxnSpPr/>
            <p:nvPr/>
          </p:nvCxnSpPr>
          <p:spPr>
            <a:xfrm rot="5400000">
              <a:off x="5943600" y="2667000"/>
              <a:ext cx="10668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42" name="Straight Connector 241"/>
            <p:cNvCxnSpPr/>
            <p:nvPr/>
          </p:nvCxnSpPr>
          <p:spPr>
            <a:xfrm rot="5400000">
              <a:off x="6667500" y="2857500"/>
              <a:ext cx="6858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243" name="Straight Connector 242"/>
            <p:cNvCxnSpPr/>
            <p:nvPr/>
          </p:nvCxnSpPr>
          <p:spPr>
            <a:xfrm rot="5400000">
              <a:off x="6934200" y="2971800"/>
              <a:ext cx="457200" cy="0"/>
            </a:xfrm>
            <a:prstGeom prst="line">
              <a:avLst/>
            </a:prstGeom>
            <a:solidFill>
              <a:sysClr val="window" lastClr="FFFFFF"/>
            </a:solidFill>
            <a:ln w="25400" cap="flat" cmpd="sng" algn="ctr">
              <a:solidFill>
                <a:sysClr val="windowText" lastClr="000000"/>
              </a:solidFill>
              <a:prstDash val="solid"/>
              <a:headEnd type="oval"/>
            </a:ln>
            <a:effectLst/>
          </p:spPr>
        </p:cxnSp>
        <p:sp>
          <p:nvSpPr>
            <p:cNvPr id="244" name="Flowchart: Delay 243"/>
            <p:cNvSpPr/>
            <p:nvPr/>
          </p:nvSpPr>
          <p:spPr>
            <a:xfrm>
              <a:off x="7162800" y="4876800"/>
              <a:ext cx="1524000" cy="1066800"/>
            </a:xfrm>
            <a:prstGeom prst="flowChartDelay">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ysClr val="windowText" lastClr="000000"/>
                </a:solidFill>
                <a:effectLst/>
                <a:uLnTx/>
                <a:uFillTx/>
                <a:latin typeface="Calibri"/>
                <a:ea typeface="+mn-ea"/>
                <a:cs typeface="+mn-cs"/>
              </a:endParaRPr>
            </a:p>
          </p:txBody>
        </p:sp>
        <p:cxnSp>
          <p:nvCxnSpPr>
            <p:cNvPr id="245" name="Shape 40"/>
            <p:cNvCxnSpPr>
              <a:stCxn id="227" idx="2"/>
            </p:cNvCxnSpPr>
            <p:nvPr/>
          </p:nvCxnSpPr>
          <p:spPr>
            <a:xfrm rot="16200000" flipH="1">
              <a:off x="6496050" y="4514850"/>
              <a:ext cx="914400" cy="419100"/>
            </a:xfrm>
            <a:prstGeom prst="bentConnector3">
              <a:avLst>
                <a:gd name="adj1" fmla="val 99122"/>
              </a:avLst>
            </a:prstGeom>
            <a:solidFill>
              <a:sysClr val="window" lastClr="FFFFFF"/>
            </a:solidFill>
            <a:ln w="25400" cap="flat" cmpd="sng" algn="ctr">
              <a:solidFill>
                <a:sysClr val="windowText" lastClr="000000"/>
              </a:solidFill>
              <a:prstDash val="solid"/>
            </a:ln>
            <a:effectLst/>
          </p:spPr>
        </p:cxnSp>
        <p:cxnSp>
          <p:nvCxnSpPr>
            <p:cNvPr id="246" name="Shape 42"/>
            <p:cNvCxnSpPr>
              <a:stCxn id="226" idx="2"/>
              <a:endCxn id="244" idx="1"/>
            </p:cNvCxnSpPr>
            <p:nvPr/>
          </p:nvCxnSpPr>
          <p:spPr>
            <a:xfrm rot="16200000" flipH="1">
              <a:off x="5314950" y="3562350"/>
              <a:ext cx="1143000" cy="2552700"/>
            </a:xfrm>
            <a:prstGeom prst="bentConnector2">
              <a:avLst/>
            </a:prstGeom>
            <a:solidFill>
              <a:sysClr val="window" lastClr="FFFFFF"/>
            </a:solidFill>
            <a:ln w="25400" cap="flat" cmpd="sng" algn="ctr">
              <a:solidFill>
                <a:sysClr val="windowText" lastClr="000000"/>
              </a:solidFill>
              <a:prstDash val="solid"/>
            </a:ln>
            <a:effectLst/>
          </p:spPr>
        </p:cxnSp>
        <p:cxnSp>
          <p:nvCxnSpPr>
            <p:cNvPr id="247" name="Shape 43"/>
            <p:cNvCxnSpPr>
              <a:stCxn id="235" idx="2"/>
            </p:cNvCxnSpPr>
            <p:nvPr/>
          </p:nvCxnSpPr>
          <p:spPr>
            <a:xfrm rot="16200000" flipH="1">
              <a:off x="4057650" y="2609850"/>
              <a:ext cx="1447800" cy="4762500"/>
            </a:xfrm>
            <a:prstGeom prst="bentConnector2">
              <a:avLst/>
            </a:prstGeom>
            <a:solidFill>
              <a:sysClr val="window" lastClr="FFFFFF"/>
            </a:solidFill>
            <a:ln w="25400" cap="flat" cmpd="sng" algn="ctr">
              <a:solidFill>
                <a:sysClr val="windowText" lastClr="000000"/>
              </a:solidFill>
              <a:prstDash val="solid"/>
            </a:ln>
            <a:effectLst/>
          </p:spPr>
        </p:cxnSp>
        <p:cxnSp>
          <p:nvCxnSpPr>
            <p:cNvPr id="248" name="Shape 40"/>
            <p:cNvCxnSpPr>
              <a:stCxn id="244" idx="3"/>
            </p:cNvCxnSpPr>
            <p:nvPr/>
          </p:nvCxnSpPr>
          <p:spPr>
            <a:xfrm>
              <a:off x="8686800" y="5410200"/>
              <a:ext cx="228600" cy="1588"/>
            </a:xfrm>
            <a:prstGeom prst="bentConnector3">
              <a:avLst>
                <a:gd name="adj1" fmla="val 50000"/>
              </a:avLst>
            </a:prstGeom>
            <a:solidFill>
              <a:sysClr val="window" lastClr="FFFFFF"/>
            </a:solidFill>
            <a:ln w="25400" cap="flat" cmpd="sng" algn="ctr">
              <a:solidFill>
                <a:sysClr val="windowText" lastClr="000000"/>
              </a:solidFill>
              <a:prstDash val="solid"/>
            </a:ln>
            <a:effectLst/>
          </p:spPr>
        </p:cxnSp>
      </p:grpSp>
      <p:sp>
        <p:nvSpPr>
          <p:cNvPr id="249" name="Down Arrow 248"/>
          <p:cNvSpPr/>
          <p:nvPr/>
        </p:nvSpPr>
        <p:spPr>
          <a:xfrm rot="14776809">
            <a:off x="2948372" y="1199449"/>
            <a:ext cx="914400" cy="121167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CTable.png"/>
          <p:cNvPicPr>
            <a:picLocks noChangeAspect="1"/>
          </p:cNvPicPr>
          <p:nvPr/>
        </p:nvPicPr>
        <p:blipFill>
          <a:blip r:embed="rId2" cstate="print"/>
          <a:stretch>
            <a:fillRect/>
          </a:stretch>
        </p:blipFill>
        <p:spPr>
          <a:xfrm>
            <a:off x="990600" y="1066800"/>
            <a:ext cx="7624352" cy="3886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rmAutofit/>
          </a:bodyPr>
          <a:lstStyle/>
          <a:p>
            <a:r>
              <a:rPr lang="en-US" dirty="0" smtClean="0"/>
              <a:t>Cost Derivation for Graph Coloring</a:t>
            </a:r>
            <a:endParaRPr lang="en-US" dirty="0"/>
          </a:p>
        </p:txBody>
      </p:sp>
      <p:sp>
        <p:nvSpPr>
          <p:cNvPr id="3" name="TextBox 2"/>
          <p:cNvSpPr txBox="1"/>
          <p:nvPr/>
        </p:nvSpPr>
        <p:spPr>
          <a:xfrm>
            <a:off x="304800" y="5092005"/>
            <a:ext cx="4343400" cy="1384995"/>
          </a:xfrm>
          <a:prstGeom prst="rect">
            <a:avLst/>
          </a:prstGeom>
          <a:noFill/>
          <a:ln>
            <a:solidFill>
              <a:schemeClr val="tx2"/>
            </a:solidFill>
          </a:ln>
        </p:spPr>
        <p:txBody>
          <a:bodyPr wrap="square" rtlCol="0">
            <a:spAutoFit/>
          </a:bodyPr>
          <a:lstStyle/>
          <a:p>
            <a:r>
              <a:rPr lang="en-US" sz="2800" b="1" dirty="0" smtClean="0"/>
              <a:t>Step 2</a:t>
            </a:r>
            <a:r>
              <a:rPr lang="en-US" sz="2800" dirty="0" smtClean="0"/>
              <a:t>: How many gates are needed in a generic case with n nodes and e edges?</a:t>
            </a:r>
          </a:p>
        </p:txBody>
      </p:sp>
      <p:grpSp>
        <p:nvGrpSpPr>
          <p:cNvPr id="4" name="Group 239"/>
          <p:cNvGrpSpPr/>
          <p:nvPr/>
        </p:nvGrpSpPr>
        <p:grpSpPr>
          <a:xfrm>
            <a:off x="228600" y="1219200"/>
            <a:ext cx="4631635" cy="2903041"/>
            <a:chOff x="1143000" y="1440359"/>
            <a:chExt cx="4631635" cy="2903041"/>
          </a:xfrm>
        </p:grpSpPr>
        <p:sp>
          <p:nvSpPr>
            <p:cNvPr id="5" name="Oval 4"/>
            <p:cNvSpPr/>
            <p:nvPr/>
          </p:nvSpPr>
          <p:spPr>
            <a:xfrm>
              <a:off x="2054087" y="16764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Oval 5"/>
            <p:cNvSpPr/>
            <p:nvPr/>
          </p:nvSpPr>
          <p:spPr>
            <a:xfrm>
              <a:off x="2302565" y="3781926"/>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a:t>
              </a:r>
              <a:endParaRPr lang="en-US" dirty="0"/>
            </a:p>
          </p:txBody>
        </p:sp>
        <p:sp>
          <p:nvSpPr>
            <p:cNvPr id="7" name="Oval 6"/>
            <p:cNvSpPr/>
            <p:nvPr/>
          </p:nvSpPr>
          <p:spPr>
            <a:xfrm>
              <a:off x="1143000" y="2799347"/>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8" name="Straight Connector 7"/>
            <p:cNvCxnSpPr>
              <a:stCxn id="5" idx="3"/>
              <a:endCxn id="7" idx="0"/>
            </p:cNvCxnSpPr>
            <p:nvPr/>
          </p:nvCxnSpPr>
          <p:spPr>
            <a:xfrm rot="5400000">
              <a:off x="1517636" y="2153730"/>
              <a:ext cx="643700" cy="647536"/>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a:stCxn id="6" idx="1"/>
              <a:endCxn id="7" idx="4"/>
            </p:cNvCxnSpPr>
            <p:nvPr/>
          </p:nvCxnSpPr>
          <p:spPr>
            <a:xfrm rot="16200000" flipV="1">
              <a:off x="1712059" y="3164479"/>
              <a:ext cx="503331" cy="896014"/>
            </a:xfrm>
            <a:prstGeom prst="line">
              <a:avLst/>
            </a:prstGeom>
          </p:spPr>
          <p:style>
            <a:lnRef idx="2">
              <a:schemeClr val="dk1"/>
            </a:lnRef>
            <a:fillRef idx="1">
              <a:schemeClr val="lt1"/>
            </a:fillRef>
            <a:effectRef idx="0">
              <a:schemeClr val="dk1"/>
            </a:effectRef>
            <a:fontRef idx="minor">
              <a:schemeClr val="dk1"/>
            </a:fontRef>
          </p:style>
        </p:cxnSp>
        <p:sp>
          <p:nvSpPr>
            <p:cNvPr id="11" name="Oval 10"/>
            <p:cNvSpPr/>
            <p:nvPr/>
          </p:nvSpPr>
          <p:spPr>
            <a:xfrm>
              <a:off x="2209800" y="25908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12" name="Oval 11"/>
            <p:cNvSpPr/>
            <p:nvPr/>
          </p:nvSpPr>
          <p:spPr>
            <a:xfrm>
              <a:off x="3276600" y="31242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3" name="Oval 12"/>
            <p:cNvSpPr/>
            <p:nvPr/>
          </p:nvSpPr>
          <p:spPr>
            <a:xfrm>
              <a:off x="1143000" y="36576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14" name="Oval 13"/>
            <p:cNvSpPr/>
            <p:nvPr/>
          </p:nvSpPr>
          <p:spPr>
            <a:xfrm>
              <a:off x="5029200" y="16764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cxnSp>
          <p:nvCxnSpPr>
            <p:cNvPr id="17" name="Straight Connector 16"/>
            <p:cNvCxnSpPr>
              <a:stCxn id="5" idx="4"/>
              <a:endCxn id="11" idx="0"/>
            </p:cNvCxnSpPr>
            <p:nvPr/>
          </p:nvCxnSpPr>
          <p:spPr>
            <a:xfrm rot="16200000" flipH="1">
              <a:off x="2328198" y="2336480"/>
              <a:ext cx="352926" cy="155713"/>
            </a:xfrm>
            <a:prstGeom prst="line">
              <a:avLst/>
            </a:prstGeom>
          </p:spPr>
          <p:style>
            <a:lnRef idx="2">
              <a:schemeClr val="dk1"/>
            </a:lnRef>
            <a:fillRef idx="1">
              <a:schemeClr val="lt1"/>
            </a:fillRef>
            <a:effectRef idx="0">
              <a:schemeClr val="dk1"/>
            </a:effectRef>
            <a:fontRef idx="minor">
              <a:schemeClr val="dk1"/>
            </a:fontRef>
          </p:style>
        </p:cxnSp>
        <p:cxnSp>
          <p:nvCxnSpPr>
            <p:cNvPr id="20" name="Straight Connector 19"/>
            <p:cNvCxnSpPr>
              <a:stCxn id="7" idx="3"/>
              <a:endCxn id="13" idx="0"/>
            </p:cNvCxnSpPr>
            <p:nvPr/>
          </p:nvCxnSpPr>
          <p:spPr>
            <a:xfrm rot="16200000" flipH="1">
              <a:off x="1194440" y="3336321"/>
              <a:ext cx="379005" cy="263551"/>
            </a:xfrm>
            <a:prstGeom prst="line">
              <a:avLst/>
            </a:prstGeom>
          </p:spPr>
          <p:style>
            <a:lnRef idx="2">
              <a:schemeClr val="dk1"/>
            </a:lnRef>
            <a:fillRef idx="1">
              <a:schemeClr val="lt1"/>
            </a:fillRef>
            <a:effectRef idx="0">
              <a:schemeClr val="dk1"/>
            </a:effectRef>
            <a:fontRef idx="minor">
              <a:schemeClr val="dk1"/>
            </a:fontRef>
          </p:style>
        </p:cxnSp>
        <p:cxnSp>
          <p:nvCxnSpPr>
            <p:cNvPr id="23" name="Straight Connector 22"/>
            <p:cNvCxnSpPr>
              <a:stCxn id="11" idx="4"/>
              <a:endCxn id="13" idx="7"/>
            </p:cNvCxnSpPr>
            <p:nvPr/>
          </p:nvCxnSpPr>
          <p:spPr>
            <a:xfrm rot="5400000">
              <a:off x="1887117" y="3044425"/>
              <a:ext cx="587552" cy="803250"/>
            </a:xfrm>
            <a:prstGeom prst="line">
              <a:avLst/>
            </a:prstGeom>
          </p:spPr>
          <p:style>
            <a:lnRef idx="2">
              <a:schemeClr val="dk1"/>
            </a:lnRef>
            <a:fillRef idx="1">
              <a:schemeClr val="lt1"/>
            </a:fillRef>
            <a:effectRef idx="0">
              <a:schemeClr val="dk1"/>
            </a:effectRef>
            <a:fontRef idx="minor">
              <a:schemeClr val="dk1"/>
            </a:fontRef>
          </p:style>
        </p:cxnSp>
        <p:cxnSp>
          <p:nvCxnSpPr>
            <p:cNvPr id="26" name="Straight Connector 25"/>
            <p:cNvCxnSpPr>
              <a:stCxn id="6" idx="2"/>
              <a:endCxn id="13" idx="6"/>
            </p:cNvCxnSpPr>
            <p:nvPr/>
          </p:nvCxnSpPr>
          <p:spPr>
            <a:xfrm rot="10800000">
              <a:off x="1888435" y="3938337"/>
              <a:ext cx="414130" cy="124326"/>
            </a:xfrm>
            <a:prstGeom prst="line">
              <a:avLst/>
            </a:prstGeom>
          </p:spPr>
          <p:style>
            <a:lnRef idx="2">
              <a:schemeClr val="dk1"/>
            </a:lnRef>
            <a:fillRef idx="1">
              <a:schemeClr val="lt1"/>
            </a:fillRef>
            <a:effectRef idx="0">
              <a:schemeClr val="dk1"/>
            </a:effectRef>
            <a:fontRef idx="minor">
              <a:schemeClr val="dk1"/>
            </a:fontRef>
          </p:style>
        </p:cxnSp>
        <p:cxnSp>
          <p:nvCxnSpPr>
            <p:cNvPr id="30" name="Straight Connector 29"/>
            <p:cNvCxnSpPr>
              <a:stCxn id="5" idx="5"/>
              <a:endCxn id="12" idx="1"/>
            </p:cNvCxnSpPr>
            <p:nvPr/>
          </p:nvCxnSpPr>
          <p:spPr>
            <a:xfrm rot="16200000" flipH="1">
              <a:off x="2512672" y="2333331"/>
              <a:ext cx="1050778" cy="695412"/>
            </a:xfrm>
            <a:prstGeom prst="line">
              <a:avLst/>
            </a:prstGeom>
          </p:spPr>
          <p:style>
            <a:lnRef idx="2">
              <a:schemeClr val="dk1"/>
            </a:lnRef>
            <a:fillRef idx="1">
              <a:schemeClr val="lt1"/>
            </a:fillRef>
            <a:effectRef idx="0">
              <a:schemeClr val="dk1"/>
            </a:effectRef>
            <a:fontRef idx="minor">
              <a:schemeClr val="dk1"/>
            </a:fontRef>
          </p:style>
        </p:cxnSp>
        <p:cxnSp>
          <p:nvCxnSpPr>
            <p:cNvPr id="33" name="Straight Connector 32"/>
            <p:cNvCxnSpPr>
              <a:stCxn id="12" idx="3"/>
              <a:endCxn id="6" idx="7"/>
            </p:cNvCxnSpPr>
            <p:nvPr/>
          </p:nvCxnSpPr>
          <p:spPr>
            <a:xfrm rot="5400000">
              <a:off x="3031948" y="3510333"/>
              <a:ext cx="260704" cy="446934"/>
            </a:xfrm>
            <a:prstGeom prst="line">
              <a:avLst/>
            </a:prstGeom>
          </p:spPr>
          <p:style>
            <a:lnRef idx="2">
              <a:schemeClr val="dk1"/>
            </a:lnRef>
            <a:fillRef idx="1">
              <a:schemeClr val="lt1"/>
            </a:fillRef>
            <a:effectRef idx="0">
              <a:schemeClr val="dk1"/>
            </a:effectRef>
            <a:fontRef idx="minor">
              <a:schemeClr val="dk1"/>
            </a:fontRef>
          </p:style>
        </p:cxnSp>
        <p:sp>
          <p:nvSpPr>
            <p:cNvPr id="39" name="TextBox 38"/>
            <p:cNvSpPr txBox="1"/>
            <p:nvPr/>
          </p:nvSpPr>
          <p:spPr>
            <a:xfrm>
              <a:off x="4267200" y="1440359"/>
              <a:ext cx="838200" cy="769441"/>
            </a:xfrm>
            <a:prstGeom prst="rect">
              <a:avLst/>
            </a:prstGeom>
            <a:noFill/>
          </p:spPr>
          <p:txBody>
            <a:bodyPr wrap="square" rtlCol="0">
              <a:spAutoFit/>
            </a:bodyPr>
            <a:lstStyle/>
            <a:p>
              <a:r>
                <a:rPr lang="en-US" sz="4400" dirty="0" smtClean="0"/>
                <a:t>…</a:t>
              </a:r>
              <a:endParaRPr lang="en-US" sz="4400" dirty="0"/>
            </a:p>
          </p:txBody>
        </p:sp>
        <p:cxnSp>
          <p:nvCxnSpPr>
            <p:cNvPr id="40" name="Straight Connector 39"/>
            <p:cNvCxnSpPr>
              <a:stCxn id="5" idx="6"/>
            </p:cNvCxnSpPr>
            <p:nvPr/>
          </p:nvCxnSpPr>
          <p:spPr>
            <a:xfrm>
              <a:off x="2799522" y="1957137"/>
              <a:ext cx="1696278" cy="1167063"/>
            </a:xfrm>
            <a:prstGeom prst="line">
              <a:avLst/>
            </a:prstGeom>
          </p:spPr>
          <p:style>
            <a:lnRef idx="2">
              <a:schemeClr val="dk1"/>
            </a:lnRef>
            <a:fillRef idx="1">
              <a:schemeClr val="lt1"/>
            </a:fillRef>
            <a:effectRef idx="0">
              <a:schemeClr val="dk1"/>
            </a:effectRef>
            <a:fontRef idx="minor">
              <a:schemeClr val="dk1"/>
            </a:fontRef>
          </p:style>
        </p:cxnSp>
        <p:cxnSp>
          <p:nvCxnSpPr>
            <p:cNvPr id="43" name="Straight Connector 42"/>
            <p:cNvCxnSpPr>
              <a:endCxn id="12" idx="7"/>
            </p:cNvCxnSpPr>
            <p:nvPr/>
          </p:nvCxnSpPr>
          <p:spPr>
            <a:xfrm rot="5400000">
              <a:off x="3477421" y="2645247"/>
              <a:ext cx="996626" cy="125732"/>
            </a:xfrm>
            <a:prstGeom prst="line">
              <a:avLst/>
            </a:prstGeom>
          </p:spPr>
          <p:style>
            <a:lnRef idx="2">
              <a:schemeClr val="dk1"/>
            </a:lnRef>
            <a:fillRef idx="1">
              <a:schemeClr val="lt1"/>
            </a:fillRef>
            <a:effectRef idx="0">
              <a:schemeClr val="dk1"/>
            </a:effectRef>
            <a:fontRef idx="minor">
              <a:schemeClr val="dk1"/>
            </a:fontRef>
          </p:style>
        </p:cxnSp>
        <p:cxnSp>
          <p:nvCxnSpPr>
            <p:cNvPr id="47" name="Straight Connector 46"/>
            <p:cNvCxnSpPr>
              <a:endCxn id="11" idx="7"/>
            </p:cNvCxnSpPr>
            <p:nvPr/>
          </p:nvCxnSpPr>
          <p:spPr>
            <a:xfrm rot="10800000" flipV="1">
              <a:off x="2846068" y="2057400"/>
              <a:ext cx="849468" cy="615626"/>
            </a:xfrm>
            <a:prstGeom prst="line">
              <a:avLst/>
            </a:prstGeom>
          </p:spPr>
          <p:style>
            <a:lnRef idx="2">
              <a:schemeClr val="dk1"/>
            </a:lnRef>
            <a:fillRef idx="1">
              <a:schemeClr val="lt1"/>
            </a:fillRef>
            <a:effectRef idx="0">
              <a:schemeClr val="dk1"/>
            </a:effectRef>
            <a:fontRef idx="minor">
              <a:schemeClr val="dk1"/>
            </a:fontRef>
          </p:style>
        </p:cxnSp>
        <p:cxnSp>
          <p:nvCxnSpPr>
            <p:cNvPr id="49" name="Straight Connector 48"/>
            <p:cNvCxnSpPr>
              <a:endCxn id="6" idx="6"/>
            </p:cNvCxnSpPr>
            <p:nvPr/>
          </p:nvCxnSpPr>
          <p:spPr>
            <a:xfrm rot="10800000">
              <a:off x="3048000" y="4062664"/>
              <a:ext cx="1143000" cy="128337"/>
            </a:xfrm>
            <a:prstGeom prst="line">
              <a:avLst/>
            </a:prstGeom>
          </p:spPr>
          <p:style>
            <a:lnRef idx="2">
              <a:schemeClr val="dk1"/>
            </a:lnRef>
            <a:fillRef idx="1">
              <a:schemeClr val="lt1"/>
            </a:fillRef>
            <a:effectRef idx="0">
              <a:schemeClr val="dk1"/>
            </a:effectRef>
            <a:fontRef idx="minor">
              <a:schemeClr val="dk1"/>
            </a:fontRef>
          </p:style>
        </p:cxnSp>
        <p:cxnSp>
          <p:nvCxnSpPr>
            <p:cNvPr id="53" name="Straight Connector 52"/>
            <p:cNvCxnSpPr>
              <a:stCxn id="14" idx="4"/>
            </p:cNvCxnSpPr>
            <p:nvPr/>
          </p:nvCxnSpPr>
          <p:spPr>
            <a:xfrm rot="16200000" flipH="1">
              <a:off x="4886696" y="2753096"/>
              <a:ext cx="1038726" cy="8282"/>
            </a:xfrm>
            <a:prstGeom prst="line">
              <a:avLst/>
            </a:prstGeom>
          </p:spPr>
          <p:style>
            <a:lnRef idx="2">
              <a:schemeClr val="dk1"/>
            </a:lnRef>
            <a:fillRef idx="1">
              <a:schemeClr val="lt1"/>
            </a:fillRef>
            <a:effectRef idx="0">
              <a:schemeClr val="dk1"/>
            </a:effectRef>
            <a:fontRef idx="minor">
              <a:schemeClr val="dk1"/>
            </a:fontRef>
          </p:style>
        </p:cxnSp>
        <p:cxnSp>
          <p:nvCxnSpPr>
            <p:cNvPr id="56" name="Straight Connector 55"/>
            <p:cNvCxnSpPr>
              <a:stCxn id="14" idx="3"/>
            </p:cNvCxnSpPr>
            <p:nvPr/>
          </p:nvCxnSpPr>
          <p:spPr>
            <a:xfrm rot="5400000">
              <a:off x="4790007" y="2013842"/>
              <a:ext cx="206554" cy="490167"/>
            </a:xfrm>
            <a:prstGeom prst="line">
              <a:avLst/>
            </a:prstGeom>
          </p:spPr>
          <p:style>
            <a:lnRef idx="2">
              <a:schemeClr val="dk1"/>
            </a:lnRef>
            <a:fillRef idx="1">
              <a:schemeClr val="lt1"/>
            </a:fillRef>
            <a:effectRef idx="0">
              <a:schemeClr val="dk1"/>
            </a:effectRef>
            <a:fontRef idx="minor">
              <a:schemeClr val="dk1"/>
            </a:fontRef>
          </p:style>
        </p:cxnSp>
        <p:cxnSp>
          <p:nvCxnSpPr>
            <p:cNvPr id="60" name="Straight Connector 59"/>
            <p:cNvCxnSpPr>
              <a:stCxn id="14" idx="1"/>
              <a:endCxn id="39" idx="0"/>
            </p:cNvCxnSpPr>
            <p:nvPr/>
          </p:nvCxnSpPr>
          <p:spPr>
            <a:xfrm rot="16200000" flipV="1">
              <a:off x="4753201" y="1373459"/>
              <a:ext cx="318267" cy="452067"/>
            </a:xfrm>
            <a:prstGeom prst="line">
              <a:avLst/>
            </a:prstGeom>
          </p:spPr>
          <p:style>
            <a:lnRef idx="2">
              <a:schemeClr val="dk1"/>
            </a:lnRef>
            <a:fillRef idx="1">
              <a:schemeClr val="lt1"/>
            </a:fillRef>
            <a:effectRef idx="0">
              <a:schemeClr val="dk1"/>
            </a:effectRef>
            <a:fontRef idx="minor">
              <a:schemeClr val="dk1"/>
            </a:fontRef>
          </p:style>
        </p:cxnSp>
      </p:grpSp>
      <p:sp>
        <p:nvSpPr>
          <p:cNvPr id="241" name="Right Arrow 240"/>
          <p:cNvSpPr/>
          <p:nvPr/>
        </p:nvSpPr>
        <p:spPr>
          <a:xfrm rot="1161590">
            <a:off x="3185459" y="3378433"/>
            <a:ext cx="1676400" cy="83582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ine Callout 1 242"/>
          <p:cNvSpPr/>
          <p:nvPr/>
        </p:nvSpPr>
        <p:spPr>
          <a:xfrm>
            <a:off x="6019800" y="2667000"/>
            <a:ext cx="1295400" cy="609600"/>
          </a:xfrm>
          <a:prstGeom prst="borderCallout1">
            <a:avLst>
              <a:gd name="adj1" fmla="val 18750"/>
              <a:gd name="adj2" fmla="val -8333"/>
              <a:gd name="adj3" fmla="val 132644"/>
              <a:gd name="adj4" fmla="val -2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n²(n-1)/2 NAND gates</a:t>
            </a:r>
            <a:endParaRPr lang="en-US" dirty="0"/>
          </a:p>
        </p:txBody>
      </p:sp>
      <p:sp>
        <p:nvSpPr>
          <p:cNvPr id="244" name="Line Callout 1 243"/>
          <p:cNvSpPr/>
          <p:nvPr/>
        </p:nvSpPr>
        <p:spPr>
          <a:xfrm>
            <a:off x="7696200" y="5410200"/>
            <a:ext cx="1295400" cy="609600"/>
          </a:xfrm>
          <a:prstGeom prst="borderCallout1">
            <a:avLst>
              <a:gd name="adj1" fmla="val 18750"/>
              <a:gd name="adj2" fmla="val -8333"/>
              <a:gd name="adj3" fmla="val 64081"/>
              <a:gd name="adj4" fmla="val -130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 NAND gates</a:t>
            </a:r>
            <a:endParaRPr lang="en-US" dirty="0"/>
          </a:p>
        </p:txBody>
      </p:sp>
      <p:sp>
        <p:nvSpPr>
          <p:cNvPr id="242" name="Line Callout 1 241"/>
          <p:cNvSpPr/>
          <p:nvPr/>
        </p:nvSpPr>
        <p:spPr>
          <a:xfrm>
            <a:off x="6477000" y="1524000"/>
            <a:ext cx="2209800" cy="762000"/>
          </a:xfrm>
          <a:prstGeom prst="borderCallout1">
            <a:avLst>
              <a:gd name="adj1" fmla="val 104464"/>
              <a:gd name="adj2" fmla="val 50248"/>
              <a:gd name="adj3" fmla="val 292528"/>
              <a:gd name="adj4" fmla="val 74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with n²(n-1)/2+en inputs</a:t>
            </a:r>
            <a:endParaRPr lang="en-US" dirty="0"/>
          </a:p>
        </p:txBody>
      </p:sp>
      <p:grpSp>
        <p:nvGrpSpPr>
          <p:cNvPr id="10" name="Group 14"/>
          <p:cNvGrpSpPr/>
          <p:nvPr/>
        </p:nvGrpSpPr>
        <p:grpSpPr>
          <a:xfrm>
            <a:off x="4800600" y="3505200"/>
            <a:ext cx="4191000" cy="3124200"/>
            <a:chOff x="240890" y="709852"/>
            <a:chExt cx="8826910" cy="5954790"/>
          </a:xfrm>
        </p:grpSpPr>
        <p:grpSp>
          <p:nvGrpSpPr>
            <p:cNvPr id="15" name="Group 46"/>
            <p:cNvGrpSpPr/>
            <p:nvPr/>
          </p:nvGrpSpPr>
          <p:grpSpPr>
            <a:xfrm>
              <a:off x="1524000" y="762000"/>
              <a:ext cx="1066800" cy="838200"/>
              <a:chOff x="762000" y="1219200"/>
              <a:chExt cx="1066800" cy="838200"/>
            </a:xfrm>
          </p:grpSpPr>
          <p:grpSp>
            <p:nvGrpSpPr>
              <p:cNvPr id="16" name="Group 6"/>
              <p:cNvGrpSpPr/>
              <p:nvPr/>
            </p:nvGrpSpPr>
            <p:grpSpPr>
              <a:xfrm>
                <a:off x="1447800" y="1219200"/>
                <a:ext cx="381000" cy="228600"/>
                <a:chOff x="1447800" y="1219200"/>
                <a:chExt cx="381000" cy="228600"/>
              </a:xfrm>
            </p:grpSpPr>
            <p:sp>
              <p:nvSpPr>
                <p:cNvPr id="384"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85" name="Oval 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8" name="Group 7"/>
              <p:cNvGrpSpPr/>
              <p:nvPr/>
            </p:nvGrpSpPr>
            <p:grpSpPr>
              <a:xfrm>
                <a:off x="1447800" y="1524000"/>
                <a:ext cx="381000" cy="228600"/>
                <a:chOff x="1447800" y="1219200"/>
                <a:chExt cx="381000" cy="228600"/>
              </a:xfrm>
            </p:grpSpPr>
            <p:sp>
              <p:nvSpPr>
                <p:cNvPr id="382" name="Flowchart: Delay 8"/>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83" name="Oval 9"/>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9" name="Group 10"/>
              <p:cNvGrpSpPr/>
              <p:nvPr/>
            </p:nvGrpSpPr>
            <p:grpSpPr>
              <a:xfrm>
                <a:off x="1447800" y="1828800"/>
                <a:ext cx="381000" cy="228600"/>
                <a:chOff x="1447800" y="1219200"/>
                <a:chExt cx="381000" cy="228600"/>
              </a:xfrm>
            </p:grpSpPr>
            <p:sp>
              <p:nvSpPr>
                <p:cNvPr id="380" name="Flowchart: Delay 379"/>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81" name="Oval 380"/>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374" name="Straight Connector 14"/>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6" name="Curved Connector 375"/>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377" name="Curved Connector 376"/>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378" name="Curved Connector 377"/>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379" name="Curved Connector 378"/>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247" name="TextBox 246"/>
            <p:cNvSpPr txBox="1"/>
            <p:nvPr/>
          </p:nvSpPr>
          <p:spPr>
            <a:xfrm>
              <a:off x="1219199" y="762000"/>
              <a:ext cx="593028" cy="492442"/>
            </a:xfrm>
            <a:prstGeom prst="rect">
              <a:avLst/>
            </a:prstGeom>
            <a:noFill/>
          </p:spPr>
          <p:txBody>
            <a:bodyPr wrap="none" rtlCol="0">
              <a:spAutoFit/>
            </a:bodyPr>
            <a:lstStyle/>
            <a:p>
              <a:r>
                <a:rPr lang="en-US" sz="1000" dirty="0" smtClean="0"/>
                <a:t>V1</a:t>
              </a:r>
              <a:endParaRPr lang="en-US" sz="1000" dirty="0"/>
            </a:p>
          </p:txBody>
        </p:sp>
        <p:sp>
          <p:nvSpPr>
            <p:cNvPr id="248" name="TextBox 247"/>
            <p:cNvSpPr txBox="1"/>
            <p:nvPr/>
          </p:nvSpPr>
          <p:spPr>
            <a:xfrm>
              <a:off x="1219199" y="1143000"/>
              <a:ext cx="593028" cy="492442"/>
            </a:xfrm>
            <a:prstGeom prst="rect">
              <a:avLst/>
            </a:prstGeom>
            <a:noFill/>
          </p:spPr>
          <p:txBody>
            <a:bodyPr wrap="none" rtlCol="0">
              <a:spAutoFit/>
            </a:bodyPr>
            <a:lstStyle/>
            <a:p>
              <a:r>
                <a:rPr lang="en-US" sz="1000" dirty="0" smtClean="0"/>
                <a:t>V2</a:t>
              </a:r>
              <a:endParaRPr lang="en-US" sz="1000" dirty="0"/>
            </a:p>
          </p:txBody>
        </p:sp>
        <p:sp>
          <p:nvSpPr>
            <p:cNvPr id="249" name="TextBox 248"/>
            <p:cNvSpPr txBox="1"/>
            <p:nvPr/>
          </p:nvSpPr>
          <p:spPr>
            <a:xfrm>
              <a:off x="1219199" y="1447800"/>
              <a:ext cx="593028" cy="492442"/>
            </a:xfrm>
            <a:prstGeom prst="rect">
              <a:avLst/>
            </a:prstGeom>
            <a:noFill/>
          </p:spPr>
          <p:txBody>
            <a:bodyPr wrap="none" rtlCol="0">
              <a:spAutoFit/>
            </a:bodyPr>
            <a:lstStyle/>
            <a:p>
              <a:r>
                <a:rPr lang="en-US" sz="1000" dirty="0" smtClean="0"/>
                <a:t>V3</a:t>
              </a:r>
              <a:endParaRPr lang="en-US" sz="1000" dirty="0"/>
            </a:p>
          </p:txBody>
        </p:sp>
        <p:grpSp>
          <p:nvGrpSpPr>
            <p:cNvPr id="21" name="Group 50"/>
            <p:cNvGrpSpPr/>
            <p:nvPr/>
          </p:nvGrpSpPr>
          <p:grpSpPr>
            <a:xfrm>
              <a:off x="1524000" y="1752600"/>
              <a:ext cx="1066800" cy="838200"/>
              <a:chOff x="762000" y="1219200"/>
              <a:chExt cx="1066800" cy="838200"/>
            </a:xfrm>
          </p:grpSpPr>
          <p:grpSp>
            <p:nvGrpSpPr>
              <p:cNvPr id="22" name="Group 6"/>
              <p:cNvGrpSpPr/>
              <p:nvPr/>
            </p:nvGrpSpPr>
            <p:grpSpPr>
              <a:xfrm>
                <a:off x="1447800" y="1219200"/>
                <a:ext cx="381000" cy="228600"/>
                <a:chOff x="1447800" y="1219200"/>
                <a:chExt cx="381000" cy="228600"/>
              </a:xfrm>
            </p:grpSpPr>
            <p:sp>
              <p:nvSpPr>
                <p:cNvPr id="369"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70" name="Oval 369"/>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4" name="Group 7"/>
              <p:cNvGrpSpPr/>
              <p:nvPr/>
            </p:nvGrpSpPr>
            <p:grpSpPr>
              <a:xfrm>
                <a:off x="1447800" y="1524000"/>
                <a:ext cx="381000" cy="228600"/>
                <a:chOff x="1447800" y="1219200"/>
                <a:chExt cx="381000" cy="228600"/>
              </a:xfrm>
            </p:grpSpPr>
            <p:sp>
              <p:nvSpPr>
                <p:cNvPr id="367" name="Flowchart: Delay 366"/>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8" name="Oval 367"/>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5" name="Group 10"/>
              <p:cNvGrpSpPr/>
              <p:nvPr/>
            </p:nvGrpSpPr>
            <p:grpSpPr>
              <a:xfrm>
                <a:off x="1447800" y="1828800"/>
                <a:ext cx="381000" cy="228600"/>
                <a:chOff x="1447800" y="1219200"/>
                <a:chExt cx="381000" cy="228600"/>
              </a:xfrm>
            </p:grpSpPr>
            <p:sp>
              <p:nvSpPr>
                <p:cNvPr id="365" name="Flowchart: Delay 36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6" name="Oval 36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359" name="Straight Connector 358"/>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1" name="Curved Connector 360"/>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362" name="Curved Connector 361"/>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363" name="Curved Connector 362"/>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364" name="Curved Connector 363"/>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251" name="TextBox 250"/>
            <p:cNvSpPr txBox="1"/>
            <p:nvPr/>
          </p:nvSpPr>
          <p:spPr>
            <a:xfrm>
              <a:off x="1219199" y="1752600"/>
              <a:ext cx="593028" cy="492442"/>
            </a:xfrm>
            <a:prstGeom prst="rect">
              <a:avLst/>
            </a:prstGeom>
            <a:noFill/>
          </p:spPr>
          <p:txBody>
            <a:bodyPr wrap="none" rtlCol="0">
              <a:spAutoFit/>
            </a:bodyPr>
            <a:lstStyle/>
            <a:p>
              <a:r>
                <a:rPr lang="en-US" sz="1000" dirty="0" smtClean="0"/>
                <a:t>V4</a:t>
              </a:r>
              <a:endParaRPr lang="en-US" sz="1000" dirty="0"/>
            </a:p>
          </p:txBody>
        </p:sp>
        <p:sp>
          <p:nvSpPr>
            <p:cNvPr id="252" name="TextBox 251"/>
            <p:cNvSpPr txBox="1"/>
            <p:nvPr/>
          </p:nvSpPr>
          <p:spPr>
            <a:xfrm>
              <a:off x="1219199" y="2133600"/>
              <a:ext cx="593028" cy="492442"/>
            </a:xfrm>
            <a:prstGeom prst="rect">
              <a:avLst/>
            </a:prstGeom>
            <a:noFill/>
          </p:spPr>
          <p:txBody>
            <a:bodyPr wrap="none" rtlCol="0">
              <a:spAutoFit/>
            </a:bodyPr>
            <a:lstStyle/>
            <a:p>
              <a:r>
                <a:rPr lang="en-US" sz="1000" dirty="0" smtClean="0"/>
                <a:t>V5</a:t>
              </a:r>
              <a:endParaRPr lang="en-US" sz="1000" dirty="0"/>
            </a:p>
          </p:txBody>
        </p:sp>
        <p:sp>
          <p:nvSpPr>
            <p:cNvPr id="253" name="TextBox 252"/>
            <p:cNvSpPr txBox="1"/>
            <p:nvPr/>
          </p:nvSpPr>
          <p:spPr>
            <a:xfrm>
              <a:off x="1219199" y="2438400"/>
              <a:ext cx="593028" cy="492442"/>
            </a:xfrm>
            <a:prstGeom prst="rect">
              <a:avLst/>
            </a:prstGeom>
            <a:noFill/>
          </p:spPr>
          <p:txBody>
            <a:bodyPr wrap="none" rtlCol="0">
              <a:spAutoFit/>
            </a:bodyPr>
            <a:lstStyle/>
            <a:p>
              <a:r>
                <a:rPr lang="en-US" sz="1000" dirty="0" smtClean="0"/>
                <a:t>V6</a:t>
              </a:r>
              <a:endParaRPr lang="en-US" sz="1000" dirty="0"/>
            </a:p>
          </p:txBody>
        </p:sp>
        <p:grpSp>
          <p:nvGrpSpPr>
            <p:cNvPr id="27" name="Group 69"/>
            <p:cNvGrpSpPr/>
            <p:nvPr/>
          </p:nvGrpSpPr>
          <p:grpSpPr>
            <a:xfrm>
              <a:off x="1524000" y="2743200"/>
              <a:ext cx="1066800" cy="838200"/>
              <a:chOff x="762000" y="1219200"/>
              <a:chExt cx="1066800" cy="838200"/>
            </a:xfrm>
          </p:grpSpPr>
          <p:grpSp>
            <p:nvGrpSpPr>
              <p:cNvPr id="28" name="Group 6"/>
              <p:cNvGrpSpPr/>
              <p:nvPr/>
            </p:nvGrpSpPr>
            <p:grpSpPr>
              <a:xfrm>
                <a:off x="1447800" y="1219200"/>
                <a:ext cx="381000" cy="228600"/>
                <a:chOff x="1447800" y="1219200"/>
                <a:chExt cx="381000" cy="228600"/>
              </a:xfrm>
            </p:grpSpPr>
            <p:sp>
              <p:nvSpPr>
                <p:cNvPr id="354"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5" name="Oval 354"/>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9" name="Group 7"/>
              <p:cNvGrpSpPr/>
              <p:nvPr/>
            </p:nvGrpSpPr>
            <p:grpSpPr>
              <a:xfrm>
                <a:off x="1447800" y="1524000"/>
                <a:ext cx="381000" cy="228600"/>
                <a:chOff x="1447800" y="1219200"/>
                <a:chExt cx="381000" cy="228600"/>
              </a:xfrm>
            </p:grpSpPr>
            <p:sp>
              <p:nvSpPr>
                <p:cNvPr id="352" name="Flowchart: Delay 81"/>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3" name="Oval 352"/>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1" name="Group 10"/>
              <p:cNvGrpSpPr/>
              <p:nvPr/>
            </p:nvGrpSpPr>
            <p:grpSpPr>
              <a:xfrm>
                <a:off x="1447800" y="1828800"/>
                <a:ext cx="381000" cy="228600"/>
                <a:chOff x="1447800" y="1219200"/>
                <a:chExt cx="381000" cy="228600"/>
              </a:xfrm>
            </p:grpSpPr>
            <p:sp>
              <p:nvSpPr>
                <p:cNvPr id="350" name="Flowchart: Delay 349"/>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1" name="Oval 350"/>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344" name="Straight Connector 343"/>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Straight Connector 74"/>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Curved Connector 345"/>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347" name="Curved Connector 346"/>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348" name="Curved Connector 347"/>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349" name="Curved Connector 348"/>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255" name="TextBox 254"/>
            <p:cNvSpPr txBox="1"/>
            <p:nvPr/>
          </p:nvSpPr>
          <p:spPr>
            <a:xfrm>
              <a:off x="1219199" y="2743200"/>
              <a:ext cx="593028" cy="492442"/>
            </a:xfrm>
            <a:prstGeom prst="rect">
              <a:avLst/>
            </a:prstGeom>
            <a:noFill/>
          </p:spPr>
          <p:txBody>
            <a:bodyPr wrap="none" rtlCol="0">
              <a:spAutoFit/>
            </a:bodyPr>
            <a:lstStyle/>
            <a:p>
              <a:r>
                <a:rPr lang="en-US" sz="1000" dirty="0" smtClean="0"/>
                <a:t>V7</a:t>
              </a:r>
              <a:endParaRPr lang="en-US" sz="1000" dirty="0"/>
            </a:p>
          </p:txBody>
        </p:sp>
        <p:sp>
          <p:nvSpPr>
            <p:cNvPr id="256" name="TextBox 255"/>
            <p:cNvSpPr txBox="1"/>
            <p:nvPr/>
          </p:nvSpPr>
          <p:spPr>
            <a:xfrm>
              <a:off x="1219199" y="3124200"/>
              <a:ext cx="593028" cy="492442"/>
            </a:xfrm>
            <a:prstGeom prst="rect">
              <a:avLst/>
            </a:prstGeom>
            <a:noFill/>
          </p:spPr>
          <p:txBody>
            <a:bodyPr wrap="none" rtlCol="0">
              <a:spAutoFit/>
            </a:bodyPr>
            <a:lstStyle/>
            <a:p>
              <a:r>
                <a:rPr lang="en-US" sz="1000" dirty="0" smtClean="0"/>
                <a:t>V8</a:t>
              </a:r>
              <a:endParaRPr lang="en-US" sz="1000" dirty="0"/>
            </a:p>
          </p:txBody>
        </p:sp>
        <p:sp>
          <p:nvSpPr>
            <p:cNvPr id="257" name="TextBox 256"/>
            <p:cNvSpPr txBox="1"/>
            <p:nvPr/>
          </p:nvSpPr>
          <p:spPr>
            <a:xfrm>
              <a:off x="1219199" y="3429000"/>
              <a:ext cx="593028" cy="492442"/>
            </a:xfrm>
            <a:prstGeom prst="rect">
              <a:avLst/>
            </a:prstGeom>
            <a:noFill/>
          </p:spPr>
          <p:txBody>
            <a:bodyPr wrap="none" rtlCol="0">
              <a:spAutoFit/>
            </a:bodyPr>
            <a:lstStyle/>
            <a:p>
              <a:r>
                <a:rPr lang="en-US" sz="1000" dirty="0" smtClean="0"/>
                <a:t>V9</a:t>
              </a:r>
              <a:endParaRPr lang="en-US" sz="1000" dirty="0"/>
            </a:p>
          </p:txBody>
        </p:sp>
        <p:grpSp>
          <p:nvGrpSpPr>
            <p:cNvPr id="224" name="Group 107"/>
            <p:cNvGrpSpPr/>
            <p:nvPr/>
          </p:nvGrpSpPr>
          <p:grpSpPr>
            <a:xfrm>
              <a:off x="1524000" y="3810000"/>
              <a:ext cx="1066800" cy="838200"/>
              <a:chOff x="762000" y="1219200"/>
              <a:chExt cx="1066800" cy="838200"/>
            </a:xfrm>
          </p:grpSpPr>
          <p:grpSp>
            <p:nvGrpSpPr>
              <p:cNvPr id="225" name="Group 6"/>
              <p:cNvGrpSpPr/>
              <p:nvPr/>
            </p:nvGrpSpPr>
            <p:grpSpPr>
              <a:xfrm>
                <a:off x="1447800" y="1219200"/>
                <a:ext cx="381000" cy="228600"/>
                <a:chOff x="1447800" y="1219200"/>
                <a:chExt cx="381000" cy="228600"/>
              </a:xfrm>
            </p:grpSpPr>
            <p:sp>
              <p:nvSpPr>
                <p:cNvPr id="339"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0" name="Oval 339"/>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26" name="Group 7"/>
              <p:cNvGrpSpPr/>
              <p:nvPr/>
            </p:nvGrpSpPr>
            <p:grpSpPr>
              <a:xfrm>
                <a:off x="1447800" y="1524000"/>
                <a:ext cx="381000" cy="228600"/>
                <a:chOff x="1447800" y="1219200"/>
                <a:chExt cx="381000" cy="228600"/>
              </a:xfrm>
            </p:grpSpPr>
            <p:sp>
              <p:nvSpPr>
                <p:cNvPr id="337" name="Flowchart: Delay 119"/>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8" name="Oval 337"/>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27" name="Group 10"/>
              <p:cNvGrpSpPr/>
              <p:nvPr/>
            </p:nvGrpSpPr>
            <p:grpSpPr>
              <a:xfrm>
                <a:off x="1447800" y="1828800"/>
                <a:ext cx="381000" cy="228600"/>
                <a:chOff x="1447800" y="1219200"/>
                <a:chExt cx="381000" cy="228600"/>
              </a:xfrm>
            </p:grpSpPr>
            <p:sp>
              <p:nvSpPr>
                <p:cNvPr id="335" name="Flowchart: Delay 117"/>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6" name="Oval 118"/>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329" name="Straight Connector 328"/>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Curved Connector 330"/>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332" name="Curved Connector 331"/>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333" name="Curved Connector 332"/>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334" name="Curved Connector 333"/>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259" name="TextBox 258"/>
            <p:cNvSpPr txBox="1"/>
            <p:nvPr/>
          </p:nvSpPr>
          <p:spPr>
            <a:xfrm>
              <a:off x="1219199" y="3810000"/>
              <a:ext cx="593028" cy="492442"/>
            </a:xfrm>
            <a:prstGeom prst="rect">
              <a:avLst/>
            </a:prstGeom>
            <a:noFill/>
          </p:spPr>
          <p:txBody>
            <a:bodyPr wrap="none" rtlCol="0">
              <a:spAutoFit/>
            </a:bodyPr>
            <a:lstStyle/>
            <a:p>
              <a:r>
                <a:rPr lang="en-US" sz="1000" dirty="0" smtClean="0"/>
                <a:t>V1</a:t>
              </a:r>
              <a:endParaRPr lang="en-US" sz="1000" dirty="0"/>
            </a:p>
          </p:txBody>
        </p:sp>
        <p:sp>
          <p:nvSpPr>
            <p:cNvPr id="260" name="TextBox 259"/>
            <p:cNvSpPr txBox="1"/>
            <p:nvPr/>
          </p:nvSpPr>
          <p:spPr>
            <a:xfrm>
              <a:off x="1219199" y="4191000"/>
              <a:ext cx="593028" cy="492442"/>
            </a:xfrm>
            <a:prstGeom prst="rect">
              <a:avLst/>
            </a:prstGeom>
            <a:noFill/>
          </p:spPr>
          <p:txBody>
            <a:bodyPr wrap="none" rtlCol="0">
              <a:spAutoFit/>
            </a:bodyPr>
            <a:lstStyle/>
            <a:p>
              <a:r>
                <a:rPr lang="en-US" sz="1000" dirty="0" smtClean="0"/>
                <a:t>V4</a:t>
              </a:r>
              <a:endParaRPr lang="en-US" sz="1000" dirty="0"/>
            </a:p>
          </p:txBody>
        </p:sp>
        <p:sp>
          <p:nvSpPr>
            <p:cNvPr id="261" name="TextBox 260"/>
            <p:cNvSpPr txBox="1"/>
            <p:nvPr/>
          </p:nvSpPr>
          <p:spPr>
            <a:xfrm>
              <a:off x="1219199" y="4495800"/>
              <a:ext cx="593028" cy="492442"/>
            </a:xfrm>
            <a:prstGeom prst="rect">
              <a:avLst/>
            </a:prstGeom>
            <a:noFill/>
          </p:spPr>
          <p:txBody>
            <a:bodyPr wrap="none" rtlCol="0">
              <a:spAutoFit/>
            </a:bodyPr>
            <a:lstStyle/>
            <a:p>
              <a:r>
                <a:rPr lang="en-US" sz="1000" dirty="0" smtClean="0"/>
                <a:t>V7</a:t>
              </a:r>
              <a:endParaRPr lang="en-US" sz="1000" dirty="0"/>
            </a:p>
          </p:txBody>
        </p:sp>
        <p:grpSp>
          <p:nvGrpSpPr>
            <p:cNvPr id="228" name="Group 126"/>
            <p:cNvGrpSpPr/>
            <p:nvPr/>
          </p:nvGrpSpPr>
          <p:grpSpPr>
            <a:xfrm>
              <a:off x="1524000" y="4800600"/>
              <a:ext cx="1066800" cy="838200"/>
              <a:chOff x="762000" y="1219200"/>
              <a:chExt cx="1066800" cy="838200"/>
            </a:xfrm>
          </p:grpSpPr>
          <p:grpSp>
            <p:nvGrpSpPr>
              <p:cNvPr id="229" name="Group 6"/>
              <p:cNvGrpSpPr/>
              <p:nvPr/>
            </p:nvGrpSpPr>
            <p:grpSpPr>
              <a:xfrm>
                <a:off x="1447800" y="1219200"/>
                <a:ext cx="381000" cy="228600"/>
                <a:chOff x="1447800" y="1219200"/>
                <a:chExt cx="381000" cy="228600"/>
              </a:xfrm>
            </p:grpSpPr>
            <p:sp>
              <p:nvSpPr>
                <p:cNvPr id="324"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5" name="Oval 324"/>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0" name="Group 7"/>
              <p:cNvGrpSpPr/>
              <p:nvPr/>
            </p:nvGrpSpPr>
            <p:grpSpPr>
              <a:xfrm>
                <a:off x="1447800" y="1524000"/>
                <a:ext cx="381000" cy="228600"/>
                <a:chOff x="1447800" y="1219200"/>
                <a:chExt cx="381000" cy="228600"/>
              </a:xfrm>
            </p:grpSpPr>
            <p:sp>
              <p:nvSpPr>
                <p:cNvPr id="322" name="Flowchart: Delay 321"/>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3" name="Oval 322"/>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1" name="Group 10"/>
              <p:cNvGrpSpPr/>
              <p:nvPr/>
            </p:nvGrpSpPr>
            <p:grpSpPr>
              <a:xfrm>
                <a:off x="1447800" y="1828800"/>
                <a:ext cx="381000" cy="228600"/>
                <a:chOff x="1447800" y="1219200"/>
                <a:chExt cx="381000" cy="228600"/>
              </a:xfrm>
            </p:grpSpPr>
            <p:sp>
              <p:nvSpPr>
                <p:cNvPr id="320" name="Flowchart: Delay 319"/>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1" name="Oval 320"/>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314" name="Straight Connector 313"/>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6" name="Curved Connector 315"/>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317" name="Curved Connector 316"/>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318" name="Curved Connector 317"/>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319" name="Curved Connector 318"/>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263" name="TextBox 262"/>
            <p:cNvSpPr txBox="1"/>
            <p:nvPr/>
          </p:nvSpPr>
          <p:spPr>
            <a:xfrm>
              <a:off x="1219199" y="4800600"/>
              <a:ext cx="593028" cy="492442"/>
            </a:xfrm>
            <a:prstGeom prst="rect">
              <a:avLst/>
            </a:prstGeom>
            <a:noFill/>
          </p:spPr>
          <p:txBody>
            <a:bodyPr wrap="none" rtlCol="0">
              <a:spAutoFit/>
            </a:bodyPr>
            <a:lstStyle/>
            <a:p>
              <a:r>
                <a:rPr lang="en-US" sz="1000" dirty="0" smtClean="0"/>
                <a:t>V2</a:t>
              </a:r>
              <a:endParaRPr lang="en-US" sz="1000" dirty="0"/>
            </a:p>
          </p:txBody>
        </p:sp>
        <p:sp>
          <p:nvSpPr>
            <p:cNvPr id="264" name="TextBox 263"/>
            <p:cNvSpPr txBox="1"/>
            <p:nvPr/>
          </p:nvSpPr>
          <p:spPr>
            <a:xfrm>
              <a:off x="1219199" y="5181600"/>
              <a:ext cx="593028" cy="492442"/>
            </a:xfrm>
            <a:prstGeom prst="rect">
              <a:avLst/>
            </a:prstGeom>
            <a:noFill/>
          </p:spPr>
          <p:txBody>
            <a:bodyPr wrap="none" rtlCol="0">
              <a:spAutoFit/>
            </a:bodyPr>
            <a:lstStyle/>
            <a:p>
              <a:r>
                <a:rPr lang="en-US" sz="1000" dirty="0" smtClean="0"/>
                <a:t>V5</a:t>
              </a:r>
              <a:endParaRPr lang="en-US" sz="1000" dirty="0"/>
            </a:p>
          </p:txBody>
        </p:sp>
        <p:sp>
          <p:nvSpPr>
            <p:cNvPr id="265" name="TextBox 264"/>
            <p:cNvSpPr txBox="1"/>
            <p:nvPr/>
          </p:nvSpPr>
          <p:spPr>
            <a:xfrm>
              <a:off x="1219199" y="5486400"/>
              <a:ext cx="593028" cy="492442"/>
            </a:xfrm>
            <a:prstGeom prst="rect">
              <a:avLst/>
            </a:prstGeom>
            <a:noFill/>
          </p:spPr>
          <p:txBody>
            <a:bodyPr wrap="none" rtlCol="0">
              <a:spAutoFit/>
            </a:bodyPr>
            <a:lstStyle/>
            <a:p>
              <a:r>
                <a:rPr lang="en-US" sz="1000" dirty="0" smtClean="0"/>
                <a:t>V8</a:t>
              </a:r>
              <a:endParaRPr lang="en-US" sz="1000" dirty="0"/>
            </a:p>
          </p:txBody>
        </p:sp>
        <p:grpSp>
          <p:nvGrpSpPr>
            <p:cNvPr id="232" name="Group 145"/>
            <p:cNvGrpSpPr/>
            <p:nvPr/>
          </p:nvGrpSpPr>
          <p:grpSpPr>
            <a:xfrm>
              <a:off x="1524000" y="5791200"/>
              <a:ext cx="1066800" cy="838200"/>
              <a:chOff x="762000" y="1219200"/>
              <a:chExt cx="1066800" cy="838200"/>
            </a:xfrm>
          </p:grpSpPr>
          <p:grpSp>
            <p:nvGrpSpPr>
              <p:cNvPr id="233" name="Group 6"/>
              <p:cNvGrpSpPr/>
              <p:nvPr/>
            </p:nvGrpSpPr>
            <p:grpSpPr>
              <a:xfrm>
                <a:off x="1447800" y="1219200"/>
                <a:ext cx="381000" cy="228600"/>
                <a:chOff x="1447800" y="1219200"/>
                <a:chExt cx="381000" cy="228600"/>
              </a:xfrm>
            </p:grpSpPr>
            <p:sp>
              <p:nvSpPr>
                <p:cNvPr id="309" name="Flowchart: Delay 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10" name="Oval 309"/>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4" name="Group 7"/>
              <p:cNvGrpSpPr/>
              <p:nvPr/>
            </p:nvGrpSpPr>
            <p:grpSpPr>
              <a:xfrm>
                <a:off x="1447800" y="1524000"/>
                <a:ext cx="381000" cy="228600"/>
                <a:chOff x="1447800" y="1219200"/>
                <a:chExt cx="381000" cy="228600"/>
              </a:xfrm>
            </p:grpSpPr>
            <p:sp>
              <p:nvSpPr>
                <p:cNvPr id="307" name="Flowchart: Delay 306"/>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8" name="Oval 307"/>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5" name="Group 10"/>
              <p:cNvGrpSpPr/>
              <p:nvPr/>
            </p:nvGrpSpPr>
            <p:grpSpPr>
              <a:xfrm>
                <a:off x="1447800" y="1828800"/>
                <a:ext cx="381000" cy="228600"/>
                <a:chOff x="1447800" y="1219200"/>
                <a:chExt cx="381000" cy="228600"/>
              </a:xfrm>
            </p:grpSpPr>
            <p:sp>
              <p:nvSpPr>
                <p:cNvPr id="305" name="Flowchart: Delay 304"/>
                <p:cNvSpPr/>
                <p:nvPr/>
              </p:nvSpPr>
              <p:spPr>
                <a:xfrm>
                  <a:off x="1447800" y="1219200"/>
                  <a:ext cx="304800" cy="228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6" name="Oval 305"/>
                <p:cNvSpPr/>
                <p:nvPr/>
              </p:nvSpPr>
              <p:spPr>
                <a:xfrm>
                  <a:off x="1752600" y="129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cxnSp>
            <p:nvCxnSpPr>
              <p:cNvPr id="299" name="Straight Connector 298"/>
              <p:cNvCxnSpPr/>
              <p:nvPr/>
            </p:nvCxnSpPr>
            <p:spPr>
              <a:xfrm>
                <a:off x="762000" y="1295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620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1" name="Curved Connector 300"/>
              <p:cNvCxnSpPr/>
              <p:nvPr/>
            </p:nvCxnSpPr>
            <p:spPr>
              <a:xfrm>
                <a:off x="762000" y="1295400"/>
                <a:ext cx="685800" cy="304800"/>
              </a:xfrm>
              <a:prstGeom prst="curvedConnector3">
                <a:avLst>
                  <a:gd name="adj1" fmla="val 36806"/>
                </a:avLst>
              </a:prstGeom>
            </p:spPr>
            <p:style>
              <a:lnRef idx="1">
                <a:schemeClr val="accent1"/>
              </a:lnRef>
              <a:fillRef idx="0">
                <a:schemeClr val="accent1"/>
              </a:fillRef>
              <a:effectRef idx="0">
                <a:schemeClr val="accent1"/>
              </a:effectRef>
              <a:fontRef idx="minor">
                <a:schemeClr val="tx1"/>
              </a:fontRef>
            </p:style>
          </p:cxnSp>
          <p:cxnSp>
            <p:nvCxnSpPr>
              <p:cNvPr id="302" name="Curved Connector 301"/>
              <p:cNvCxnSpPr/>
              <p:nvPr/>
            </p:nvCxnSpPr>
            <p:spPr>
              <a:xfrm>
                <a:off x="762000" y="1676400"/>
                <a:ext cx="685800" cy="228600"/>
              </a:xfrm>
              <a:prstGeom prst="curvedConnector3">
                <a:avLst>
                  <a:gd name="adj1" fmla="val 45139"/>
                </a:avLst>
              </a:prstGeom>
            </p:spPr>
            <p:style>
              <a:lnRef idx="1">
                <a:schemeClr val="accent1"/>
              </a:lnRef>
              <a:fillRef idx="0">
                <a:schemeClr val="accent1"/>
              </a:fillRef>
              <a:effectRef idx="0">
                <a:schemeClr val="accent1"/>
              </a:effectRef>
              <a:fontRef idx="minor">
                <a:schemeClr val="tx1"/>
              </a:fontRef>
            </p:style>
          </p:cxnSp>
          <p:cxnSp>
            <p:nvCxnSpPr>
              <p:cNvPr id="303" name="Curved Connector 302"/>
              <p:cNvCxnSpPr/>
              <p:nvPr/>
            </p:nvCxnSpPr>
            <p:spPr>
              <a:xfrm flipV="1">
                <a:off x="762000" y="16764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cxnSp>
            <p:nvCxnSpPr>
              <p:cNvPr id="304" name="Curved Connector 303"/>
              <p:cNvCxnSpPr/>
              <p:nvPr/>
            </p:nvCxnSpPr>
            <p:spPr>
              <a:xfrm flipV="1">
                <a:off x="762000" y="1371600"/>
                <a:ext cx="685800" cy="304800"/>
              </a:xfrm>
              <a:prstGeom prst="curvedConnector3">
                <a:avLst>
                  <a:gd name="adj1" fmla="val 31944"/>
                </a:avLst>
              </a:prstGeom>
            </p:spPr>
            <p:style>
              <a:lnRef idx="1">
                <a:schemeClr val="accent1"/>
              </a:lnRef>
              <a:fillRef idx="0">
                <a:schemeClr val="accent1"/>
              </a:fillRef>
              <a:effectRef idx="0">
                <a:schemeClr val="accent1"/>
              </a:effectRef>
              <a:fontRef idx="minor">
                <a:schemeClr val="tx1"/>
              </a:fontRef>
            </p:style>
          </p:cxnSp>
        </p:grpSp>
        <p:sp>
          <p:nvSpPr>
            <p:cNvPr id="267" name="TextBox 266"/>
            <p:cNvSpPr txBox="1"/>
            <p:nvPr/>
          </p:nvSpPr>
          <p:spPr>
            <a:xfrm>
              <a:off x="1219199" y="5791200"/>
              <a:ext cx="593028" cy="492442"/>
            </a:xfrm>
            <a:prstGeom prst="rect">
              <a:avLst/>
            </a:prstGeom>
            <a:noFill/>
          </p:spPr>
          <p:txBody>
            <a:bodyPr wrap="none" rtlCol="0">
              <a:spAutoFit/>
            </a:bodyPr>
            <a:lstStyle/>
            <a:p>
              <a:r>
                <a:rPr lang="en-US" sz="1000" dirty="0" smtClean="0"/>
                <a:t>V3</a:t>
              </a:r>
              <a:endParaRPr lang="en-US" sz="1000" dirty="0"/>
            </a:p>
          </p:txBody>
        </p:sp>
        <p:sp>
          <p:nvSpPr>
            <p:cNvPr id="268" name="TextBox 267"/>
            <p:cNvSpPr txBox="1"/>
            <p:nvPr/>
          </p:nvSpPr>
          <p:spPr>
            <a:xfrm>
              <a:off x="1219199" y="6172200"/>
              <a:ext cx="593028" cy="492442"/>
            </a:xfrm>
            <a:prstGeom prst="rect">
              <a:avLst/>
            </a:prstGeom>
            <a:noFill/>
          </p:spPr>
          <p:txBody>
            <a:bodyPr wrap="none" rtlCol="0">
              <a:spAutoFit/>
            </a:bodyPr>
            <a:lstStyle/>
            <a:p>
              <a:r>
                <a:rPr lang="en-US" sz="1000" dirty="0" smtClean="0"/>
                <a:t>V6</a:t>
              </a:r>
              <a:endParaRPr lang="en-US" sz="1000" dirty="0"/>
            </a:p>
          </p:txBody>
        </p:sp>
        <p:sp>
          <p:nvSpPr>
            <p:cNvPr id="269" name="Flowchart: Delay 268"/>
            <p:cNvSpPr/>
            <p:nvPr/>
          </p:nvSpPr>
          <p:spPr>
            <a:xfrm>
              <a:off x="6781800" y="1524000"/>
              <a:ext cx="1905000" cy="20574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270" name="Curved Connector 269"/>
            <p:cNvCxnSpPr/>
            <p:nvPr/>
          </p:nvCxnSpPr>
          <p:spPr>
            <a:xfrm>
              <a:off x="2590800" y="876300"/>
              <a:ext cx="4267200" cy="8001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1" name="Curved Connector 270"/>
            <p:cNvCxnSpPr/>
            <p:nvPr/>
          </p:nvCxnSpPr>
          <p:spPr>
            <a:xfrm>
              <a:off x="2590800" y="1181100"/>
              <a:ext cx="4267200" cy="4953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2" name="Curved Connector 199"/>
            <p:cNvCxnSpPr/>
            <p:nvPr/>
          </p:nvCxnSpPr>
          <p:spPr>
            <a:xfrm rot="16200000" flipH="1">
              <a:off x="4571999" y="-533400"/>
              <a:ext cx="293641" cy="4278359"/>
            </a:xfrm>
            <a:prstGeom prst="curvedConnector4">
              <a:avLst>
                <a:gd name="adj1" fmla="val -13593"/>
                <a:gd name="adj2" fmla="val 50130"/>
              </a:avLst>
            </a:prstGeom>
          </p:spPr>
          <p:style>
            <a:lnRef idx="1">
              <a:schemeClr val="accent1"/>
            </a:lnRef>
            <a:fillRef idx="0">
              <a:schemeClr val="accent1"/>
            </a:fillRef>
            <a:effectRef idx="0">
              <a:schemeClr val="accent1"/>
            </a:effectRef>
            <a:fontRef idx="minor">
              <a:schemeClr val="tx1"/>
            </a:fontRef>
          </p:style>
        </p:cxnSp>
        <p:cxnSp>
          <p:nvCxnSpPr>
            <p:cNvPr id="273" name="Curved Connector 272"/>
            <p:cNvCxnSpPr/>
            <p:nvPr/>
          </p:nvCxnSpPr>
          <p:spPr>
            <a:xfrm flipV="1">
              <a:off x="2590800" y="1828800"/>
              <a:ext cx="4267200" cy="381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4" name="Curved Connector 213"/>
            <p:cNvCxnSpPr/>
            <p:nvPr/>
          </p:nvCxnSpPr>
          <p:spPr>
            <a:xfrm rot="5400000" flipH="1" flipV="1">
              <a:off x="4598941" y="-114299"/>
              <a:ext cx="2397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75" name="Curved Connector 213"/>
            <p:cNvCxnSpPr/>
            <p:nvPr/>
          </p:nvCxnSpPr>
          <p:spPr>
            <a:xfrm rot="5400000" flipH="1" flipV="1">
              <a:off x="4484641" y="76201"/>
              <a:ext cx="4683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76" name="Curved Connector 213"/>
            <p:cNvCxnSpPr/>
            <p:nvPr/>
          </p:nvCxnSpPr>
          <p:spPr>
            <a:xfrm rot="5400000" flipH="1" flipV="1">
              <a:off x="4332241" y="304801"/>
              <a:ext cx="7731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77" name="Curved Connector 213"/>
            <p:cNvCxnSpPr/>
            <p:nvPr/>
          </p:nvCxnSpPr>
          <p:spPr>
            <a:xfrm rot="5400000" flipH="1" flipV="1">
              <a:off x="4217941" y="495301"/>
              <a:ext cx="1001759" cy="42783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78" name="Curved Connector 213"/>
            <p:cNvCxnSpPr/>
            <p:nvPr/>
          </p:nvCxnSpPr>
          <p:spPr>
            <a:xfrm rot="5400000" flipH="1" flipV="1">
              <a:off x="4141741" y="647701"/>
              <a:ext cx="1230359" cy="43545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79" name="Curved Connector 213"/>
            <p:cNvCxnSpPr/>
            <p:nvPr/>
          </p:nvCxnSpPr>
          <p:spPr>
            <a:xfrm flipV="1">
              <a:off x="2590800" y="2286000"/>
              <a:ext cx="4267200" cy="1638300"/>
            </a:xfrm>
            <a:prstGeom prst="curvedConnector3">
              <a:avLst>
                <a:gd name="adj1" fmla="val 13946"/>
              </a:avLst>
            </a:prstGeom>
          </p:spPr>
          <p:style>
            <a:lnRef idx="1">
              <a:schemeClr val="accent1"/>
            </a:lnRef>
            <a:fillRef idx="0">
              <a:schemeClr val="accent1"/>
            </a:fillRef>
            <a:effectRef idx="0">
              <a:schemeClr val="accent1"/>
            </a:effectRef>
            <a:fontRef idx="minor">
              <a:schemeClr val="tx1"/>
            </a:fontRef>
          </p:style>
        </p:cxnSp>
        <p:cxnSp>
          <p:nvCxnSpPr>
            <p:cNvPr id="280" name="Curved Connector 213"/>
            <p:cNvCxnSpPr/>
            <p:nvPr/>
          </p:nvCxnSpPr>
          <p:spPr>
            <a:xfrm flipV="1">
              <a:off x="2590800" y="2362200"/>
              <a:ext cx="4267200" cy="1866900"/>
            </a:xfrm>
            <a:prstGeom prst="curvedConnector3">
              <a:avLst>
                <a:gd name="adj1" fmla="val 16327"/>
              </a:avLst>
            </a:prstGeom>
          </p:spPr>
          <p:style>
            <a:lnRef idx="1">
              <a:schemeClr val="accent1"/>
            </a:lnRef>
            <a:fillRef idx="0">
              <a:schemeClr val="accent1"/>
            </a:fillRef>
            <a:effectRef idx="0">
              <a:schemeClr val="accent1"/>
            </a:effectRef>
            <a:fontRef idx="minor">
              <a:schemeClr val="tx1"/>
            </a:fontRef>
          </p:style>
        </p:cxnSp>
        <p:cxnSp>
          <p:nvCxnSpPr>
            <p:cNvPr id="281" name="Curved Connector 213"/>
            <p:cNvCxnSpPr/>
            <p:nvPr/>
          </p:nvCxnSpPr>
          <p:spPr>
            <a:xfrm flipV="1">
              <a:off x="2590800" y="2438400"/>
              <a:ext cx="4267200" cy="2095500"/>
            </a:xfrm>
            <a:prstGeom prst="curvedConnector3">
              <a:avLst>
                <a:gd name="adj1" fmla="val 20068"/>
              </a:avLst>
            </a:prstGeom>
          </p:spPr>
          <p:style>
            <a:lnRef idx="1">
              <a:schemeClr val="accent1"/>
            </a:lnRef>
            <a:fillRef idx="0">
              <a:schemeClr val="accent1"/>
            </a:fillRef>
            <a:effectRef idx="0">
              <a:schemeClr val="accent1"/>
            </a:effectRef>
            <a:fontRef idx="minor">
              <a:schemeClr val="tx1"/>
            </a:fontRef>
          </p:style>
        </p:cxnSp>
        <p:cxnSp>
          <p:nvCxnSpPr>
            <p:cNvPr id="282" name="Curved Connector 213"/>
            <p:cNvCxnSpPr>
              <a:endCxn id="269" idx="1"/>
            </p:cNvCxnSpPr>
            <p:nvPr/>
          </p:nvCxnSpPr>
          <p:spPr>
            <a:xfrm flipV="1">
              <a:off x="2590800" y="2552700"/>
              <a:ext cx="4191000" cy="2362200"/>
            </a:xfrm>
            <a:prstGeom prst="curvedConnector3">
              <a:avLst>
                <a:gd name="adj1" fmla="val 22294"/>
              </a:avLst>
            </a:prstGeom>
          </p:spPr>
          <p:style>
            <a:lnRef idx="1">
              <a:schemeClr val="accent1"/>
            </a:lnRef>
            <a:fillRef idx="0">
              <a:schemeClr val="accent1"/>
            </a:fillRef>
            <a:effectRef idx="0">
              <a:schemeClr val="accent1"/>
            </a:effectRef>
            <a:fontRef idx="minor">
              <a:schemeClr val="tx1"/>
            </a:fontRef>
          </p:style>
        </p:cxnSp>
        <p:cxnSp>
          <p:nvCxnSpPr>
            <p:cNvPr id="283" name="Curved Connector 213"/>
            <p:cNvCxnSpPr/>
            <p:nvPr/>
          </p:nvCxnSpPr>
          <p:spPr>
            <a:xfrm flipV="1">
              <a:off x="2590800" y="2667000"/>
              <a:ext cx="4267200" cy="2552700"/>
            </a:xfrm>
            <a:prstGeom prst="curvedConnector3">
              <a:avLst>
                <a:gd name="adj1" fmla="val 24830"/>
              </a:avLst>
            </a:prstGeom>
          </p:spPr>
          <p:style>
            <a:lnRef idx="1">
              <a:schemeClr val="accent1"/>
            </a:lnRef>
            <a:fillRef idx="0">
              <a:schemeClr val="accent1"/>
            </a:fillRef>
            <a:effectRef idx="0">
              <a:schemeClr val="accent1"/>
            </a:effectRef>
            <a:fontRef idx="minor">
              <a:schemeClr val="tx1"/>
            </a:fontRef>
          </p:style>
        </p:cxnSp>
        <p:cxnSp>
          <p:nvCxnSpPr>
            <p:cNvPr id="284" name="Curved Connector 213"/>
            <p:cNvCxnSpPr/>
            <p:nvPr/>
          </p:nvCxnSpPr>
          <p:spPr>
            <a:xfrm flipV="1">
              <a:off x="2590800" y="2819400"/>
              <a:ext cx="4267200" cy="2705100"/>
            </a:xfrm>
            <a:prstGeom prst="curvedConnector3">
              <a:avLst>
                <a:gd name="adj1" fmla="val 26871"/>
              </a:avLst>
            </a:prstGeom>
          </p:spPr>
          <p:style>
            <a:lnRef idx="1">
              <a:schemeClr val="accent1"/>
            </a:lnRef>
            <a:fillRef idx="0">
              <a:schemeClr val="accent1"/>
            </a:fillRef>
            <a:effectRef idx="0">
              <a:schemeClr val="accent1"/>
            </a:effectRef>
            <a:fontRef idx="minor">
              <a:schemeClr val="tx1"/>
            </a:fontRef>
          </p:style>
        </p:cxnSp>
        <p:cxnSp>
          <p:nvCxnSpPr>
            <p:cNvPr id="285" name="Curved Connector 213"/>
            <p:cNvCxnSpPr/>
            <p:nvPr/>
          </p:nvCxnSpPr>
          <p:spPr>
            <a:xfrm flipV="1">
              <a:off x="2514600" y="2895600"/>
              <a:ext cx="4343400" cy="3009900"/>
            </a:xfrm>
            <a:prstGeom prst="curvedConnector3">
              <a:avLst>
                <a:gd name="adj1" fmla="val 29616"/>
              </a:avLst>
            </a:prstGeom>
          </p:spPr>
          <p:style>
            <a:lnRef idx="1">
              <a:schemeClr val="accent1"/>
            </a:lnRef>
            <a:fillRef idx="0">
              <a:schemeClr val="accent1"/>
            </a:fillRef>
            <a:effectRef idx="0">
              <a:schemeClr val="accent1"/>
            </a:effectRef>
            <a:fontRef idx="minor">
              <a:schemeClr val="tx1"/>
            </a:fontRef>
          </p:style>
        </p:cxnSp>
        <p:cxnSp>
          <p:nvCxnSpPr>
            <p:cNvPr id="286" name="Curved Connector 213"/>
            <p:cNvCxnSpPr/>
            <p:nvPr/>
          </p:nvCxnSpPr>
          <p:spPr>
            <a:xfrm flipV="1">
              <a:off x="2590800" y="3178911"/>
              <a:ext cx="4132352" cy="303138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7" name="Curved Connector 213"/>
            <p:cNvCxnSpPr/>
            <p:nvPr/>
          </p:nvCxnSpPr>
          <p:spPr>
            <a:xfrm flipV="1">
              <a:off x="2590800" y="3469389"/>
              <a:ext cx="4132352" cy="304571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8686800" y="25146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a:xfrm>
              <a:off x="4419601" y="4648200"/>
              <a:ext cx="334359" cy="351977"/>
            </a:xfrm>
            <a:prstGeom prst="rect">
              <a:avLst/>
            </a:prstGeom>
            <a:noFill/>
          </p:spPr>
          <p:txBody>
            <a:bodyPr wrap="none" rtlCol="0">
              <a:spAutoFit/>
            </a:bodyPr>
            <a:lstStyle/>
            <a:p>
              <a:endParaRPr lang="en-US" sz="600" dirty="0"/>
            </a:p>
          </p:txBody>
        </p:sp>
        <p:sp>
          <p:nvSpPr>
            <p:cNvPr id="290" name="TextBox 289"/>
            <p:cNvSpPr txBox="1"/>
            <p:nvPr/>
          </p:nvSpPr>
          <p:spPr>
            <a:xfrm>
              <a:off x="4419601" y="5333999"/>
              <a:ext cx="334359" cy="351977"/>
            </a:xfrm>
            <a:prstGeom prst="rect">
              <a:avLst/>
            </a:prstGeom>
            <a:noFill/>
          </p:spPr>
          <p:txBody>
            <a:bodyPr wrap="none" rtlCol="0">
              <a:spAutoFit/>
            </a:bodyPr>
            <a:lstStyle/>
            <a:p>
              <a:endParaRPr lang="en-US" sz="600" dirty="0"/>
            </a:p>
          </p:txBody>
        </p:sp>
        <p:sp>
          <p:nvSpPr>
            <p:cNvPr id="291" name="TextBox 290"/>
            <p:cNvSpPr txBox="1"/>
            <p:nvPr/>
          </p:nvSpPr>
          <p:spPr>
            <a:xfrm>
              <a:off x="4419601" y="5486399"/>
              <a:ext cx="334359" cy="351977"/>
            </a:xfrm>
            <a:prstGeom prst="rect">
              <a:avLst/>
            </a:prstGeom>
            <a:noFill/>
          </p:spPr>
          <p:txBody>
            <a:bodyPr wrap="none" rtlCol="0">
              <a:spAutoFit/>
            </a:bodyPr>
            <a:lstStyle/>
            <a:p>
              <a:endParaRPr lang="en-US" sz="600" dirty="0"/>
            </a:p>
          </p:txBody>
        </p:sp>
        <p:sp>
          <p:nvSpPr>
            <p:cNvPr id="292" name="Left Brace 291"/>
            <p:cNvSpPr/>
            <p:nvPr/>
          </p:nvSpPr>
          <p:spPr>
            <a:xfrm>
              <a:off x="838200" y="762000"/>
              <a:ext cx="381000" cy="2819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293" name="Left Brace 292"/>
            <p:cNvSpPr/>
            <p:nvPr/>
          </p:nvSpPr>
          <p:spPr>
            <a:xfrm>
              <a:off x="838200" y="3810000"/>
              <a:ext cx="381000" cy="2819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294" name="TextBox 293"/>
            <p:cNvSpPr txBox="1"/>
            <p:nvPr/>
          </p:nvSpPr>
          <p:spPr>
            <a:xfrm>
              <a:off x="240890" y="709852"/>
              <a:ext cx="735686" cy="2650342"/>
            </a:xfrm>
            <a:prstGeom prst="rect">
              <a:avLst/>
            </a:prstGeom>
            <a:noFill/>
          </p:spPr>
          <p:txBody>
            <a:bodyPr vert="vert270" wrap="none" rtlCol="0">
              <a:spAutoFit/>
            </a:bodyPr>
            <a:lstStyle/>
            <a:p>
              <a:r>
                <a:rPr lang="en-US" sz="1400" dirty="0" smtClean="0"/>
                <a:t>One color / node</a:t>
              </a:r>
              <a:endParaRPr lang="en-US" sz="1400" dirty="0"/>
            </a:p>
          </p:txBody>
        </p:sp>
        <p:sp>
          <p:nvSpPr>
            <p:cNvPr id="295" name="TextBox 294"/>
            <p:cNvSpPr txBox="1"/>
            <p:nvPr/>
          </p:nvSpPr>
          <p:spPr>
            <a:xfrm>
              <a:off x="240890" y="3910252"/>
              <a:ext cx="792276" cy="2579554"/>
            </a:xfrm>
            <a:prstGeom prst="rect">
              <a:avLst/>
            </a:prstGeom>
            <a:noFill/>
          </p:spPr>
          <p:txBody>
            <a:bodyPr vert="vert270" wrap="none" rtlCol="0">
              <a:spAutoFit/>
            </a:bodyPr>
            <a:lstStyle/>
            <a:p>
              <a:r>
                <a:rPr lang="en-US" sz="1600" dirty="0" smtClean="0"/>
                <a:t>Good Coloring</a:t>
              </a:r>
              <a:endParaRPr lang="en-US" sz="1600"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Cost Derivation for Graph Coloring</a:t>
            </a:r>
            <a:endParaRPr lang="en-US" dirty="0"/>
          </a:p>
        </p:txBody>
      </p:sp>
      <p:sp>
        <p:nvSpPr>
          <p:cNvPr id="3" name="Cloud Callout 2"/>
          <p:cNvSpPr/>
          <p:nvPr/>
        </p:nvSpPr>
        <p:spPr>
          <a:xfrm>
            <a:off x="304800" y="3276600"/>
            <a:ext cx="2438400" cy="1905000"/>
          </a:xfrm>
          <a:prstGeom prst="cloudCallout">
            <a:avLst>
              <a:gd name="adj1" fmla="val 68740"/>
              <a:gd name="adj2" fmla="val -6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 </a:t>
            </a:r>
          </a:p>
          <a:p>
            <a:pPr algn="ctr"/>
            <a:r>
              <a:rPr lang="en-US" dirty="0" smtClean="0"/>
              <a:t>2-input NAND = Toffoli = 5 basic gates</a:t>
            </a:r>
            <a:endParaRPr lang="en-US" dirty="0"/>
          </a:p>
        </p:txBody>
      </p:sp>
      <p:sp>
        <p:nvSpPr>
          <p:cNvPr id="4" name="Cloud Callout 3"/>
          <p:cNvSpPr/>
          <p:nvPr/>
        </p:nvSpPr>
        <p:spPr>
          <a:xfrm>
            <a:off x="3962400" y="1295400"/>
            <a:ext cx="2971800" cy="1676400"/>
          </a:xfrm>
          <a:prstGeom prst="cloudCallout">
            <a:avLst>
              <a:gd name="adj1" fmla="val -38283"/>
              <a:gd name="adj2" fmla="val 5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a:t>
            </a:r>
          </a:p>
          <a:p>
            <a:pPr algn="ctr"/>
            <a:r>
              <a:rPr lang="en-US" dirty="0" smtClean="0"/>
              <a:t>m – input NAND = 32m – 96 pulses (best case)</a:t>
            </a:r>
            <a:endParaRPr lang="en-US" dirty="0"/>
          </a:p>
        </p:txBody>
      </p:sp>
      <p:sp>
        <p:nvSpPr>
          <p:cNvPr id="5" name="Cloud Callout 4"/>
          <p:cNvSpPr/>
          <p:nvPr/>
        </p:nvSpPr>
        <p:spPr>
          <a:xfrm>
            <a:off x="609600" y="1219200"/>
            <a:ext cx="2971800" cy="1752600"/>
          </a:xfrm>
          <a:prstGeom prst="cloudCallout">
            <a:avLst>
              <a:gd name="adj1" fmla="val 43556"/>
              <a:gd name="adj2" fmla="val 54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 </a:t>
            </a:r>
          </a:p>
          <a:p>
            <a:pPr algn="ctr"/>
            <a:r>
              <a:rPr lang="en-US" dirty="0" smtClean="0"/>
              <a:t>e*n + n²(n-1)/2 NANDs = 5(en+n²(n-1)/2) pulses </a:t>
            </a:r>
            <a:endParaRPr lang="en-US" dirty="0"/>
          </a:p>
        </p:txBody>
      </p:sp>
      <p:sp>
        <p:nvSpPr>
          <p:cNvPr id="6" name="Cloud Callout 5"/>
          <p:cNvSpPr/>
          <p:nvPr/>
        </p:nvSpPr>
        <p:spPr>
          <a:xfrm>
            <a:off x="5334000" y="2819400"/>
            <a:ext cx="3505200" cy="1676400"/>
          </a:xfrm>
          <a:prstGeom prst="cloudCallout">
            <a:avLst>
              <a:gd name="adj1" fmla="val -60397"/>
              <a:gd name="adj2" fmla="val 22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4:</a:t>
            </a:r>
          </a:p>
          <a:p>
            <a:pPr algn="ctr"/>
            <a:r>
              <a:rPr lang="en-US" dirty="0" smtClean="0"/>
              <a:t>Final NAND = 32(en+n²(n-1)/2)-96 basic gates</a:t>
            </a:r>
            <a:endParaRPr lang="en-US" dirty="0"/>
          </a:p>
        </p:txBody>
      </p:sp>
      <p:sp>
        <p:nvSpPr>
          <p:cNvPr id="7" name="Cloud Callout 6"/>
          <p:cNvSpPr/>
          <p:nvPr/>
        </p:nvSpPr>
        <p:spPr>
          <a:xfrm>
            <a:off x="4572000" y="4800600"/>
            <a:ext cx="4114800" cy="1752600"/>
          </a:xfrm>
          <a:prstGeom prst="cloudCallout">
            <a:avLst>
              <a:gd name="adj1" fmla="val -46724"/>
              <a:gd name="adj2" fmla="val -51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Total Cost</a:t>
            </a:r>
            <a:r>
              <a:rPr lang="en-US" dirty="0" smtClean="0"/>
              <a:t>: </a:t>
            </a:r>
          </a:p>
          <a:p>
            <a:pPr algn="ctr"/>
            <a:r>
              <a:rPr lang="en-US" dirty="0" smtClean="0"/>
              <a:t>(2*STEP 2+ STEP 4)=</a:t>
            </a:r>
          </a:p>
          <a:p>
            <a:pPr algn="ctr"/>
            <a:r>
              <a:rPr lang="en-US" dirty="0" smtClean="0"/>
              <a:t> </a:t>
            </a:r>
            <a:r>
              <a:rPr lang="en-US" sz="2000" b="1" dirty="0" smtClean="0"/>
              <a:t>42(en+n²(n-1)/2) – 96 </a:t>
            </a:r>
          </a:p>
          <a:p>
            <a:pPr algn="ctr"/>
            <a:r>
              <a:rPr lang="en-US" dirty="0" smtClean="0"/>
              <a:t>Basic gates </a:t>
            </a:r>
            <a:endParaRPr lang="en-US" dirty="0"/>
          </a:p>
        </p:txBody>
      </p:sp>
      <p:sp>
        <p:nvSpPr>
          <p:cNvPr id="9" name="TextBox 8"/>
          <p:cNvSpPr txBox="1"/>
          <p:nvPr/>
        </p:nvSpPr>
        <p:spPr>
          <a:xfrm>
            <a:off x="228600" y="5446693"/>
            <a:ext cx="3810000" cy="954107"/>
          </a:xfrm>
          <a:prstGeom prst="rect">
            <a:avLst/>
          </a:prstGeom>
          <a:noFill/>
          <a:ln>
            <a:solidFill>
              <a:schemeClr val="tx2"/>
            </a:solidFill>
          </a:ln>
        </p:spPr>
        <p:txBody>
          <a:bodyPr wrap="square" rtlCol="0">
            <a:spAutoFit/>
          </a:bodyPr>
          <a:lstStyle/>
          <a:p>
            <a:r>
              <a:rPr lang="en-US" sz="2800" b="1" dirty="0" smtClean="0"/>
              <a:t>Step 3</a:t>
            </a:r>
            <a:r>
              <a:rPr lang="en-US" sz="2800" dirty="0" smtClean="0"/>
              <a:t>: Convert gates to cost with cost formulas</a:t>
            </a:r>
          </a:p>
        </p:txBody>
      </p:sp>
      <p:pic>
        <p:nvPicPr>
          <p:cNvPr id="153603" name="Picture 3" descr="C:\Users\Sidharth\AppData\Local\Microsoft\Windows\Temporary Internet Files\Content.IE5\6CDTXIGR\MCj04326100000[1].png"/>
          <p:cNvPicPr>
            <a:picLocks noChangeAspect="1" noChangeArrowheads="1"/>
          </p:cNvPicPr>
          <p:nvPr/>
        </p:nvPicPr>
        <p:blipFill>
          <a:blip r:embed="rId2" cstate="print"/>
          <a:srcRect/>
          <a:stretch>
            <a:fillRect/>
          </a:stretch>
        </p:blipFill>
        <p:spPr bwMode="auto">
          <a:xfrm>
            <a:off x="3124200" y="3200628"/>
            <a:ext cx="1828572" cy="182857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Mirror Circuit</a:t>
            </a:r>
            <a:endParaRPr lang="en-US" dirty="0"/>
          </a:p>
        </p:txBody>
      </p:sp>
      <p:sp>
        <p:nvSpPr>
          <p:cNvPr id="3" name="Content Placeholder 2"/>
          <p:cNvSpPr>
            <a:spLocks noGrp="1"/>
          </p:cNvSpPr>
          <p:nvPr>
            <p:ph idx="1"/>
          </p:nvPr>
        </p:nvSpPr>
        <p:spPr>
          <a:xfrm>
            <a:off x="228600" y="1066800"/>
            <a:ext cx="8763000" cy="2362200"/>
          </a:xfrm>
        </p:spPr>
        <p:txBody>
          <a:bodyPr>
            <a:normAutofit fontScale="77500" lnSpcReduction="20000"/>
          </a:bodyPr>
          <a:lstStyle/>
          <a:p>
            <a:r>
              <a:rPr lang="en-US" dirty="0" smtClean="0"/>
              <a:t>At the end of the oracle, the qubits in the “Work space” must be returned to their original states for the next oracle operation</a:t>
            </a:r>
            <a:r>
              <a:rPr lang="en-US" dirty="0" smtClean="0"/>
              <a:t>.</a:t>
            </a:r>
          </a:p>
          <a:p>
            <a:pPr lvl="1"/>
            <a:endParaRPr lang="en-US" dirty="0" smtClean="0"/>
          </a:p>
          <a:p>
            <a:r>
              <a:rPr lang="en-US" dirty="0" smtClean="0"/>
              <a:t>Because this is reversible logic, we can simply use the reverse of the gates originally applied – this is called a mirror circuit, and it must be factored into cost estimates</a:t>
            </a:r>
          </a:p>
        </p:txBody>
      </p:sp>
      <p:pic>
        <p:nvPicPr>
          <p:cNvPr id="7" name="Picture 1"/>
          <p:cNvPicPr>
            <a:picLocks noChangeAspect="1" noChangeArrowheads="1"/>
          </p:cNvPicPr>
          <p:nvPr/>
        </p:nvPicPr>
        <p:blipFill>
          <a:blip r:embed="rId3" cstate="print"/>
          <a:srcRect/>
          <a:stretch>
            <a:fillRect/>
          </a:stretch>
        </p:blipFill>
        <p:spPr bwMode="auto">
          <a:xfrm>
            <a:off x="1676400" y="3513083"/>
            <a:ext cx="4724400" cy="3421117"/>
          </a:xfrm>
          <a:prstGeom prst="rect">
            <a:avLst/>
          </a:prstGeom>
          <a:noFill/>
          <a:ln w="9525">
            <a:noFill/>
            <a:miter lim="800000"/>
            <a:headEnd/>
            <a:tailEnd/>
          </a:ln>
        </p:spPr>
      </p:pic>
      <p:sp>
        <p:nvSpPr>
          <p:cNvPr id="11" name="TextBox 10"/>
          <p:cNvSpPr txBox="1"/>
          <p:nvPr/>
        </p:nvSpPr>
        <p:spPr>
          <a:xfrm>
            <a:off x="609600" y="3894084"/>
            <a:ext cx="1219200" cy="369332"/>
          </a:xfrm>
          <a:prstGeom prst="rect">
            <a:avLst/>
          </a:prstGeom>
          <a:noFill/>
        </p:spPr>
        <p:txBody>
          <a:bodyPr wrap="square" rtlCol="0">
            <a:spAutoFit/>
          </a:bodyPr>
          <a:lstStyle/>
          <a:p>
            <a:r>
              <a:rPr lang="en-US" dirty="0" smtClean="0"/>
              <a:t>The Oracle</a:t>
            </a:r>
            <a:endParaRPr lang="en-US" dirty="0"/>
          </a:p>
        </p:txBody>
      </p:sp>
      <p:sp>
        <p:nvSpPr>
          <p:cNvPr id="12" name="TextBox 11"/>
          <p:cNvSpPr txBox="1"/>
          <p:nvPr/>
        </p:nvSpPr>
        <p:spPr>
          <a:xfrm>
            <a:off x="7239000" y="4591552"/>
            <a:ext cx="1219200" cy="646331"/>
          </a:xfrm>
          <a:prstGeom prst="rect">
            <a:avLst/>
          </a:prstGeom>
          <a:noFill/>
        </p:spPr>
        <p:txBody>
          <a:bodyPr wrap="square" rtlCol="0">
            <a:spAutoFit/>
          </a:bodyPr>
          <a:lstStyle/>
          <a:p>
            <a:r>
              <a:rPr lang="en-US" dirty="0" smtClean="0"/>
              <a:t>The Mirror circuit</a:t>
            </a:r>
            <a:endParaRPr lang="en-US" dirty="0"/>
          </a:p>
        </p:txBody>
      </p:sp>
      <p:pic>
        <p:nvPicPr>
          <p:cNvPr id="13" name="Picture 1"/>
          <p:cNvPicPr>
            <a:picLocks noChangeAspect="1" noChangeArrowheads="1"/>
          </p:cNvPicPr>
          <p:nvPr/>
        </p:nvPicPr>
        <p:blipFill>
          <a:blip r:embed="rId3" cstate="print"/>
          <a:srcRect l="17742" r="45161" b="22043"/>
          <a:stretch>
            <a:fillRect/>
          </a:stretch>
        </p:blipFill>
        <p:spPr bwMode="auto">
          <a:xfrm flipH="1">
            <a:off x="4572000" y="3513084"/>
            <a:ext cx="1828800" cy="2667000"/>
          </a:xfrm>
          <a:prstGeom prst="rect">
            <a:avLst/>
          </a:prstGeom>
          <a:noFill/>
          <a:ln w="9525">
            <a:noFill/>
            <a:miter lim="800000"/>
            <a:headEnd/>
            <a:tailEnd/>
          </a:ln>
        </p:spPr>
      </p:pic>
      <p:sp>
        <p:nvSpPr>
          <p:cNvPr id="10" name="Rectangle 9"/>
          <p:cNvSpPr/>
          <p:nvPr/>
        </p:nvSpPr>
        <p:spPr>
          <a:xfrm flipH="1">
            <a:off x="4724400" y="3741684"/>
            <a:ext cx="1752600" cy="2362200"/>
          </a:xfrm>
          <a:prstGeom prst="rect">
            <a:avLst/>
          </a:prstGeom>
          <a:solidFill>
            <a:schemeClr val="accent2">
              <a:alpha val="1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3741684"/>
            <a:ext cx="2057400" cy="2895600"/>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1" idx="2"/>
            <a:endCxn id="9" idx="1"/>
          </p:cNvCxnSpPr>
          <p:nvPr/>
        </p:nvCxnSpPr>
        <p:spPr>
          <a:xfrm rot="16200000" flipH="1">
            <a:off x="1441966" y="4040650"/>
            <a:ext cx="926068"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1"/>
            <a:endCxn id="10" idx="1"/>
          </p:cNvCxnSpPr>
          <p:nvPr/>
        </p:nvCxnSpPr>
        <p:spPr>
          <a:xfrm rot="10800000" flipV="1">
            <a:off x="6477000" y="4914718"/>
            <a:ext cx="762000" cy="8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rmAutofit/>
          </a:bodyPr>
          <a:lstStyle/>
          <a:p>
            <a:r>
              <a:rPr lang="en-US" dirty="0" smtClean="0"/>
              <a:t>Cost Derivation – </a:t>
            </a:r>
            <a:r>
              <a:rPr lang="en-US" dirty="0" err="1" smtClean="0"/>
              <a:t>Perkowski’s</a:t>
            </a:r>
            <a:r>
              <a:rPr lang="en-US" dirty="0" smtClean="0"/>
              <a:t> Method</a:t>
            </a:r>
            <a:endParaRPr lang="en-US" dirty="0"/>
          </a:p>
        </p:txBody>
      </p:sp>
      <p:sp>
        <p:nvSpPr>
          <p:cNvPr id="3" name="TextBox 2"/>
          <p:cNvSpPr txBox="1"/>
          <p:nvPr/>
        </p:nvSpPr>
        <p:spPr>
          <a:xfrm>
            <a:off x="304800" y="5092005"/>
            <a:ext cx="4343400" cy="1384995"/>
          </a:xfrm>
          <a:prstGeom prst="rect">
            <a:avLst/>
          </a:prstGeom>
          <a:noFill/>
          <a:ln>
            <a:solidFill>
              <a:schemeClr val="tx2"/>
            </a:solidFill>
          </a:ln>
        </p:spPr>
        <p:txBody>
          <a:bodyPr wrap="square" rtlCol="0">
            <a:spAutoFit/>
          </a:bodyPr>
          <a:lstStyle/>
          <a:p>
            <a:r>
              <a:rPr lang="en-US" sz="2800" b="1" dirty="0" smtClean="0"/>
              <a:t>Step 2</a:t>
            </a:r>
            <a:r>
              <a:rPr lang="en-US" sz="2800" dirty="0" smtClean="0"/>
              <a:t>: How many gates are needed in a generic case with n nodes and e edges?</a:t>
            </a:r>
          </a:p>
        </p:txBody>
      </p:sp>
      <p:grpSp>
        <p:nvGrpSpPr>
          <p:cNvPr id="4" name="Group 239"/>
          <p:cNvGrpSpPr/>
          <p:nvPr/>
        </p:nvGrpSpPr>
        <p:grpSpPr>
          <a:xfrm>
            <a:off x="228600" y="1219200"/>
            <a:ext cx="4631635" cy="2903041"/>
            <a:chOff x="1143000" y="1440359"/>
            <a:chExt cx="4631635" cy="2903041"/>
          </a:xfrm>
        </p:grpSpPr>
        <p:sp>
          <p:nvSpPr>
            <p:cNvPr id="5" name="Oval 4"/>
            <p:cNvSpPr/>
            <p:nvPr/>
          </p:nvSpPr>
          <p:spPr>
            <a:xfrm>
              <a:off x="2054087" y="16764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Oval 5"/>
            <p:cNvSpPr/>
            <p:nvPr/>
          </p:nvSpPr>
          <p:spPr>
            <a:xfrm>
              <a:off x="2302565" y="3781926"/>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a:t>
              </a:r>
              <a:endParaRPr lang="en-US" dirty="0"/>
            </a:p>
          </p:txBody>
        </p:sp>
        <p:sp>
          <p:nvSpPr>
            <p:cNvPr id="7" name="Oval 6"/>
            <p:cNvSpPr/>
            <p:nvPr/>
          </p:nvSpPr>
          <p:spPr>
            <a:xfrm>
              <a:off x="1143000" y="2799347"/>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8" name="Straight Connector 7"/>
            <p:cNvCxnSpPr>
              <a:stCxn id="5" idx="3"/>
              <a:endCxn id="7" idx="0"/>
            </p:cNvCxnSpPr>
            <p:nvPr/>
          </p:nvCxnSpPr>
          <p:spPr>
            <a:xfrm rot="5400000">
              <a:off x="1517636" y="2153730"/>
              <a:ext cx="643700" cy="647536"/>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a:stCxn id="6" idx="1"/>
              <a:endCxn id="7" idx="4"/>
            </p:cNvCxnSpPr>
            <p:nvPr/>
          </p:nvCxnSpPr>
          <p:spPr>
            <a:xfrm rot="16200000" flipV="1">
              <a:off x="1712059" y="3164479"/>
              <a:ext cx="503331" cy="896014"/>
            </a:xfrm>
            <a:prstGeom prst="line">
              <a:avLst/>
            </a:prstGeom>
          </p:spPr>
          <p:style>
            <a:lnRef idx="2">
              <a:schemeClr val="dk1"/>
            </a:lnRef>
            <a:fillRef idx="1">
              <a:schemeClr val="lt1"/>
            </a:fillRef>
            <a:effectRef idx="0">
              <a:schemeClr val="dk1"/>
            </a:effectRef>
            <a:fontRef idx="minor">
              <a:schemeClr val="dk1"/>
            </a:fontRef>
          </p:style>
        </p:cxnSp>
        <p:sp>
          <p:nvSpPr>
            <p:cNvPr id="11" name="Oval 10"/>
            <p:cNvSpPr/>
            <p:nvPr/>
          </p:nvSpPr>
          <p:spPr>
            <a:xfrm>
              <a:off x="2209800" y="25908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12" name="Oval 11"/>
            <p:cNvSpPr/>
            <p:nvPr/>
          </p:nvSpPr>
          <p:spPr>
            <a:xfrm>
              <a:off x="3276600" y="31242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3" name="Oval 12"/>
            <p:cNvSpPr/>
            <p:nvPr/>
          </p:nvSpPr>
          <p:spPr>
            <a:xfrm>
              <a:off x="1143000" y="36576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14" name="Oval 13"/>
            <p:cNvSpPr/>
            <p:nvPr/>
          </p:nvSpPr>
          <p:spPr>
            <a:xfrm>
              <a:off x="5029200" y="1676400"/>
              <a:ext cx="745435" cy="5614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endParaRPr lang="en-US" dirty="0"/>
            </a:p>
          </p:txBody>
        </p:sp>
        <p:cxnSp>
          <p:nvCxnSpPr>
            <p:cNvPr id="17" name="Straight Connector 16"/>
            <p:cNvCxnSpPr>
              <a:stCxn id="5" idx="4"/>
              <a:endCxn id="11" idx="0"/>
            </p:cNvCxnSpPr>
            <p:nvPr/>
          </p:nvCxnSpPr>
          <p:spPr>
            <a:xfrm rot="16200000" flipH="1">
              <a:off x="2328198" y="2336480"/>
              <a:ext cx="352926" cy="155713"/>
            </a:xfrm>
            <a:prstGeom prst="line">
              <a:avLst/>
            </a:prstGeom>
          </p:spPr>
          <p:style>
            <a:lnRef idx="2">
              <a:schemeClr val="dk1"/>
            </a:lnRef>
            <a:fillRef idx="1">
              <a:schemeClr val="lt1"/>
            </a:fillRef>
            <a:effectRef idx="0">
              <a:schemeClr val="dk1"/>
            </a:effectRef>
            <a:fontRef idx="minor">
              <a:schemeClr val="dk1"/>
            </a:fontRef>
          </p:style>
        </p:cxnSp>
        <p:cxnSp>
          <p:nvCxnSpPr>
            <p:cNvPr id="20" name="Straight Connector 19"/>
            <p:cNvCxnSpPr>
              <a:stCxn id="7" idx="3"/>
              <a:endCxn id="13" idx="0"/>
            </p:cNvCxnSpPr>
            <p:nvPr/>
          </p:nvCxnSpPr>
          <p:spPr>
            <a:xfrm rot="16200000" flipH="1">
              <a:off x="1194440" y="3336321"/>
              <a:ext cx="379005" cy="263551"/>
            </a:xfrm>
            <a:prstGeom prst="line">
              <a:avLst/>
            </a:prstGeom>
          </p:spPr>
          <p:style>
            <a:lnRef idx="2">
              <a:schemeClr val="dk1"/>
            </a:lnRef>
            <a:fillRef idx="1">
              <a:schemeClr val="lt1"/>
            </a:fillRef>
            <a:effectRef idx="0">
              <a:schemeClr val="dk1"/>
            </a:effectRef>
            <a:fontRef idx="minor">
              <a:schemeClr val="dk1"/>
            </a:fontRef>
          </p:style>
        </p:cxnSp>
        <p:cxnSp>
          <p:nvCxnSpPr>
            <p:cNvPr id="23" name="Straight Connector 22"/>
            <p:cNvCxnSpPr>
              <a:stCxn id="11" idx="4"/>
              <a:endCxn id="13" idx="7"/>
            </p:cNvCxnSpPr>
            <p:nvPr/>
          </p:nvCxnSpPr>
          <p:spPr>
            <a:xfrm rot="5400000">
              <a:off x="1887117" y="3044425"/>
              <a:ext cx="587552" cy="803250"/>
            </a:xfrm>
            <a:prstGeom prst="line">
              <a:avLst/>
            </a:prstGeom>
          </p:spPr>
          <p:style>
            <a:lnRef idx="2">
              <a:schemeClr val="dk1"/>
            </a:lnRef>
            <a:fillRef idx="1">
              <a:schemeClr val="lt1"/>
            </a:fillRef>
            <a:effectRef idx="0">
              <a:schemeClr val="dk1"/>
            </a:effectRef>
            <a:fontRef idx="minor">
              <a:schemeClr val="dk1"/>
            </a:fontRef>
          </p:style>
        </p:cxnSp>
        <p:cxnSp>
          <p:nvCxnSpPr>
            <p:cNvPr id="26" name="Straight Connector 25"/>
            <p:cNvCxnSpPr>
              <a:stCxn id="6" idx="2"/>
              <a:endCxn id="13" idx="6"/>
            </p:cNvCxnSpPr>
            <p:nvPr/>
          </p:nvCxnSpPr>
          <p:spPr>
            <a:xfrm rot="10800000">
              <a:off x="1888435" y="3938337"/>
              <a:ext cx="414130" cy="124326"/>
            </a:xfrm>
            <a:prstGeom prst="line">
              <a:avLst/>
            </a:prstGeom>
          </p:spPr>
          <p:style>
            <a:lnRef idx="2">
              <a:schemeClr val="dk1"/>
            </a:lnRef>
            <a:fillRef idx="1">
              <a:schemeClr val="lt1"/>
            </a:fillRef>
            <a:effectRef idx="0">
              <a:schemeClr val="dk1"/>
            </a:effectRef>
            <a:fontRef idx="minor">
              <a:schemeClr val="dk1"/>
            </a:fontRef>
          </p:style>
        </p:cxnSp>
        <p:cxnSp>
          <p:nvCxnSpPr>
            <p:cNvPr id="30" name="Straight Connector 29"/>
            <p:cNvCxnSpPr>
              <a:stCxn id="5" idx="5"/>
              <a:endCxn id="12" idx="1"/>
            </p:cNvCxnSpPr>
            <p:nvPr/>
          </p:nvCxnSpPr>
          <p:spPr>
            <a:xfrm rot="16200000" flipH="1">
              <a:off x="2512672" y="2333331"/>
              <a:ext cx="1050778" cy="695412"/>
            </a:xfrm>
            <a:prstGeom prst="line">
              <a:avLst/>
            </a:prstGeom>
          </p:spPr>
          <p:style>
            <a:lnRef idx="2">
              <a:schemeClr val="dk1"/>
            </a:lnRef>
            <a:fillRef idx="1">
              <a:schemeClr val="lt1"/>
            </a:fillRef>
            <a:effectRef idx="0">
              <a:schemeClr val="dk1"/>
            </a:effectRef>
            <a:fontRef idx="minor">
              <a:schemeClr val="dk1"/>
            </a:fontRef>
          </p:style>
        </p:cxnSp>
        <p:cxnSp>
          <p:nvCxnSpPr>
            <p:cNvPr id="33" name="Straight Connector 32"/>
            <p:cNvCxnSpPr>
              <a:stCxn id="12" idx="3"/>
              <a:endCxn id="6" idx="7"/>
            </p:cNvCxnSpPr>
            <p:nvPr/>
          </p:nvCxnSpPr>
          <p:spPr>
            <a:xfrm rot="5400000">
              <a:off x="3031948" y="3510333"/>
              <a:ext cx="260704" cy="446934"/>
            </a:xfrm>
            <a:prstGeom prst="line">
              <a:avLst/>
            </a:prstGeom>
          </p:spPr>
          <p:style>
            <a:lnRef idx="2">
              <a:schemeClr val="dk1"/>
            </a:lnRef>
            <a:fillRef idx="1">
              <a:schemeClr val="lt1"/>
            </a:fillRef>
            <a:effectRef idx="0">
              <a:schemeClr val="dk1"/>
            </a:effectRef>
            <a:fontRef idx="minor">
              <a:schemeClr val="dk1"/>
            </a:fontRef>
          </p:style>
        </p:cxnSp>
        <p:sp>
          <p:nvSpPr>
            <p:cNvPr id="39" name="TextBox 38"/>
            <p:cNvSpPr txBox="1"/>
            <p:nvPr/>
          </p:nvSpPr>
          <p:spPr>
            <a:xfrm>
              <a:off x="4267200" y="1440359"/>
              <a:ext cx="838200" cy="769441"/>
            </a:xfrm>
            <a:prstGeom prst="rect">
              <a:avLst/>
            </a:prstGeom>
            <a:noFill/>
          </p:spPr>
          <p:txBody>
            <a:bodyPr wrap="square" rtlCol="0">
              <a:spAutoFit/>
            </a:bodyPr>
            <a:lstStyle/>
            <a:p>
              <a:r>
                <a:rPr lang="en-US" sz="4400" dirty="0" smtClean="0"/>
                <a:t>…</a:t>
              </a:r>
              <a:endParaRPr lang="en-US" sz="4400" dirty="0"/>
            </a:p>
          </p:txBody>
        </p:sp>
        <p:cxnSp>
          <p:nvCxnSpPr>
            <p:cNvPr id="40" name="Straight Connector 39"/>
            <p:cNvCxnSpPr>
              <a:stCxn id="5" idx="6"/>
            </p:cNvCxnSpPr>
            <p:nvPr/>
          </p:nvCxnSpPr>
          <p:spPr>
            <a:xfrm>
              <a:off x="2799522" y="1957137"/>
              <a:ext cx="1696278" cy="1167063"/>
            </a:xfrm>
            <a:prstGeom prst="line">
              <a:avLst/>
            </a:prstGeom>
          </p:spPr>
          <p:style>
            <a:lnRef idx="2">
              <a:schemeClr val="dk1"/>
            </a:lnRef>
            <a:fillRef idx="1">
              <a:schemeClr val="lt1"/>
            </a:fillRef>
            <a:effectRef idx="0">
              <a:schemeClr val="dk1"/>
            </a:effectRef>
            <a:fontRef idx="minor">
              <a:schemeClr val="dk1"/>
            </a:fontRef>
          </p:style>
        </p:cxnSp>
        <p:cxnSp>
          <p:nvCxnSpPr>
            <p:cNvPr id="43" name="Straight Connector 42"/>
            <p:cNvCxnSpPr>
              <a:endCxn id="12" idx="7"/>
            </p:cNvCxnSpPr>
            <p:nvPr/>
          </p:nvCxnSpPr>
          <p:spPr>
            <a:xfrm rot="5400000">
              <a:off x="3477421" y="2645247"/>
              <a:ext cx="996626" cy="125732"/>
            </a:xfrm>
            <a:prstGeom prst="line">
              <a:avLst/>
            </a:prstGeom>
          </p:spPr>
          <p:style>
            <a:lnRef idx="2">
              <a:schemeClr val="dk1"/>
            </a:lnRef>
            <a:fillRef idx="1">
              <a:schemeClr val="lt1"/>
            </a:fillRef>
            <a:effectRef idx="0">
              <a:schemeClr val="dk1"/>
            </a:effectRef>
            <a:fontRef idx="minor">
              <a:schemeClr val="dk1"/>
            </a:fontRef>
          </p:style>
        </p:cxnSp>
        <p:cxnSp>
          <p:nvCxnSpPr>
            <p:cNvPr id="47" name="Straight Connector 46"/>
            <p:cNvCxnSpPr>
              <a:endCxn id="11" idx="7"/>
            </p:cNvCxnSpPr>
            <p:nvPr/>
          </p:nvCxnSpPr>
          <p:spPr>
            <a:xfrm rot="10800000" flipV="1">
              <a:off x="2846068" y="2057400"/>
              <a:ext cx="849468" cy="615626"/>
            </a:xfrm>
            <a:prstGeom prst="line">
              <a:avLst/>
            </a:prstGeom>
          </p:spPr>
          <p:style>
            <a:lnRef idx="2">
              <a:schemeClr val="dk1"/>
            </a:lnRef>
            <a:fillRef idx="1">
              <a:schemeClr val="lt1"/>
            </a:fillRef>
            <a:effectRef idx="0">
              <a:schemeClr val="dk1"/>
            </a:effectRef>
            <a:fontRef idx="minor">
              <a:schemeClr val="dk1"/>
            </a:fontRef>
          </p:style>
        </p:cxnSp>
        <p:cxnSp>
          <p:nvCxnSpPr>
            <p:cNvPr id="49" name="Straight Connector 48"/>
            <p:cNvCxnSpPr>
              <a:endCxn id="6" idx="6"/>
            </p:cNvCxnSpPr>
            <p:nvPr/>
          </p:nvCxnSpPr>
          <p:spPr>
            <a:xfrm rot="10800000">
              <a:off x="3048000" y="4062664"/>
              <a:ext cx="1143000" cy="128337"/>
            </a:xfrm>
            <a:prstGeom prst="line">
              <a:avLst/>
            </a:prstGeom>
          </p:spPr>
          <p:style>
            <a:lnRef idx="2">
              <a:schemeClr val="dk1"/>
            </a:lnRef>
            <a:fillRef idx="1">
              <a:schemeClr val="lt1"/>
            </a:fillRef>
            <a:effectRef idx="0">
              <a:schemeClr val="dk1"/>
            </a:effectRef>
            <a:fontRef idx="minor">
              <a:schemeClr val="dk1"/>
            </a:fontRef>
          </p:style>
        </p:cxnSp>
        <p:cxnSp>
          <p:nvCxnSpPr>
            <p:cNvPr id="53" name="Straight Connector 52"/>
            <p:cNvCxnSpPr>
              <a:stCxn id="14" idx="4"/>
            </p:cNvCxnSpPr>
            <p:nvPr/>
          </p:nvCxnSpPr>
          <p:spPr>
            <a:xfrm rot="16200000" flipH="1">
              <a:off x="4886696" y="2753096"/>
              <a:ext cx="1038726" cy="8282"/>
            </a:xfrm>
            <a:prstGeom prst="line">
              <a:avLst/>
            </a:prstGeom>
          </p:spPr>
          <p:style>
            <a:lnRef idx="2">
              <a:schemeClr val="dk1"/>
            </a:lnRef>
            <a:fillRef idx="1">
              <a:schemeClr val="lt1"/>
            </a:fillRef>
            <a:effectRef idx="0">
              <a:schemeClr val="dk1"/>
            </a:effectRef>
            <a:fontRef idx="minor">
              <a:schemeClr val="dk1"/>
            </a:fontRef>
          </p:style>
        </p:cxnSp>
        <p:cxnSp>
          <p:nvCxnSpPr>
            <p:cNvPr id="56" name="Straight Connector 55"/>
            <p:cNvCxnSpPr>
              <a:stCxn id="14" idx="3"/>
            </p:cNvCxnSpPr>
            <p:nvPr/>
          </p:nvCxnSpPr>
          <p:spPr>
            <a:xfrm rot="5400000">
              <a:off x="4790007" y="2013842"/>
              <a:ext cx="206554" cy="490167"/>
            </a:xfrm>
            <a:prstGeom prst="line">
              <a:avLst/>
            </a:prstGeom>
          </p:spPr>
          <p:style>
            <a:lnRef idx="2">
              <a:schemeClr val="dk1"/>
            </a:lnRef>
            <a:fillRef idx="1">
              <a:schemeClr val="lt1"/>
            </a:fillRef>
            <a:effectRef idx="0">
              <a:schemeClr val="dk1"/>
            </a:effectRef>
            <a:fontRef idx="minor">
              <a:schemeClr val="dk1"/>
            </a:fontRef>
          </p:style>
        </p:cxnSp>
        <p:cxnSp>
          <p:nvCxnSpPr>
            <p:cNvPr id="60" name="Straight Connector 59"/>
            <p:cNvCxnSpPr>
              <a:stCxn id="14" idx="1"/>
              <a:endCxn id="39" idx="0"/>
            </p:cNvCxnSpPr>
            <p:nvPr/>
          </p:nvCxnSpPr>
          <p:spPr>
            <a:xfrm rot="16200000" flipV="1">
              <a:off x="4753201" y="1373459"/>
              <a:ext cx="318267" cy="452067"/>
            </a:xfrm>
            <a:prstGeom prst="line">
              <a:avLst/>
            </a:prstGeom>
          </p:spPr>
          <p:style>
            <a:lnRef idx="2">
              <a:schemeClr val="dk1"/>
            </a:lnRef>
            <a:fillRef idx="1">
              <a:schemeClr val="lt1"/>
            </a:fillRef>
            <a:effectRef idx="0">
              <a:schemeClr val="dk1"/>
            </a:effectRef>
            <a:fontRef idx="minor">
              <a:schemeClr val="dk1"/>
            </a:fontRef>
          </p:style>
        </p:cxnSp>
      </p:grpSp>
      <p:sp>
        <p:nvSpPr>
          <p:cNvPr id="241" name="Right Arrow 240"/>
          <p:cNvSpPr/>
          <p:nvPr/>
        </p:nvSpPr>
        <p:spPr>
          <a:xfrm rot="1161590">
            <a:off x="3146657" y="3258174"/>
            <a:ext cx="1410583" cy="83582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ine Callout 1 242"/>
          <p:cNvSpPr/>
          <p:nvPr/>
        </p:nvSpPr>
        <p:spPr>
          <a:xfrm>
            <a:off x="4953000" y="1981200"/>
            <a:ext cx="1295400" cy="838200"/>
          </a:xfrm>
          <a:prstGeom prst="borderCallout1">
            <a:avLst>
              <a:gd name="adj1" fmla="val 100106"/>
              <a:gd name="adj2" fmla="val 51488"/>
              <a:gd name="adj3" fmla="val 315695"/>
              <a:gd name="adj4" fmla="val 58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 Inequality gates</a:t>
            </a:r>
            <a:endParaRPr lang="en-US" dirty="0"/>
          </a:p>
        </p:txBody>
      </p:sp>
      <p:sp>
        <p:nvSpPr>
          <p:cNvPr id="242" name="Line Callout 1 241"/>
          <p:cNvSpPr/>
          <p:nvPr/>
        </p:nvSpPr>
        <p:spPr>
          <a:xfrm>
            <a:off x="6781800" y="1524000"/>
            <a:ext cx="1524000" cy="762000"/>
          </a:xfrm>
          <a:prstGeom prst="borderCallout1">
            <a:avLst>
              <a:gd name="adj1" fmla="val 104464"/>
              <a:gd name="adj2" fmla="val 50248"/>
              <a:gd name="adj3" fmla="val 522359"/>
              <a:gd name="adj4" fmla="val 134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with e inputs</a:t>
            </a:r>
            <a:endParaRPr lang="en-US" dirty="0"/>
          </a:p>
        </p:txBody>
      </p:sp>
      <p:grpSp>
        <p:nvGrpSpPr>
          <p:cNvPr id="173" name="Group 123"/>
          <p:cNvGrpSpPr/>
          <p:nvPr/>
        </p:nvGrpSpPr>
        <p:grpSpPr>
          <a:xfrm>
            <a:off x="4648200" y="3505200"/>
            <a:ext cx="4495800" cy="2590800"/>
            <a:chOff x="381000" y="1143000"/>
            <a:chExt cx="8534400" cy="4800600"/>
          </a:xfrm>
        </p:grpSpPr>
        <p:cxnSp>
          <p:nvCxnSpPr>
            <p:cNvPr id="174" name="Straight Connector 173"/>
            <p:cNvCxnSpPr/>
            <p:nvPr/>
          </p:nvCxnSpPr>
          <p:spPr>
            <a:xfrm>
              <a:off x="1295400" y="12192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75" name="Straight Connector 174"/>
            <p:cNvCxnSpPr/>
            <p:nvPr/>
          </p:nvCxnSpPr>
          <p:spPr>
            <a:xfrm>
              <a:off x="1295400" y="14478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76" name="Straight Connector 175"/>
            <p:cNvCxnSpPr/>
            <p:nvPr/>
          </p:nvCxnSpPr>
          <p:spPr>
            <a:xfrm>
              <a:off x="1295400" y="19050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77" name="Straight Connector 176"/>
            <p:cNvCxnSpPr/>
            <p:nvPr/>
          </p:nvCxnSpPr>
          <p:spPr>
            <a:xfrm>
              <a:off x="1295400" y="21336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78" name="Straight Connector 177"/>
            <p:cNvCxnSpPr/>
            <p:nvPr/>
          </p:nvCxnSpPr>
          <p:spPr>
            <a:xfrm>
              <a:off x="1295400" y="2514600"/>
              <a:ext cx="6553200" cy="0"/>
            </a:xfrm>
            <a:prstGeom prst="line">
              <a:avLst/>
            </a:prstGeom>
            <a:solidFill>
              <a:sysClr val="window" lastClr="FFFFFF"/>
            </a:solidFill>
            <a:ln w="25400" cap="flat" cmpd="sng" algn="ctr">
              <a:solidFill>
                <a:sysClr val="windowText" lastClr="000000"/>
              </a:solidFill>
              <a:prstDash val="solid"/>
            </a:ln>
            <a:effectLst/>
          </p:spPr>
        </p:cxnSp>
        <p:cxnSp>
          <p:nvCxnSpPr>
            <p:cNvPr id="179" name="Straight Connector 178"/>
            <p:cNvCxnSpPr/>
            <p:nvPr/>
          </p:nvCxnSpPr>
          <p:spPr>
            <a:xfrm>
              <a:off x="1295400" y="2743200"/>
              <a:ext cx="6553200" cy="0"/>
            </a:xfrm>
            <a:prstGeom prst="line">
              <a:avLst/>
            </a:prstGeom>
            <a:solidFill>
              <a:sysClr val="window" lastClr="FFFFFF"/>
            </a:solidFill>
            <a:ln w="25400" cap="flat" cmpd="sng" algn="ctr">
              <a:solidFill>
                <a:sysClr val="windowText" lastClr="000000"/>
              </a:solidFill>
              <a:prstDash val="solid"/>
            </a:ln>
            <a:effectLst/>
          </p:spPr>
        </p:cxnSp>
        <p:sp>
          <p:nvSpPr>
            <p:cNvPr id="180" name="Rectangle 179"/>
            <p:cNvSpPr/>
            <p:nvPr/>
          </p:nvSpPr>
          <p:spPr>
            <a:xfrm>
              <a:off x="4038600" y="3200400"/>
              <a:ext cx="1143000" cy="1066800"/>
            </a:xfrm>
            <a:prstGeom prst="rect">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n-US" sz="4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81" name="Rectangle 180"/>
            <p:cNvSpPr/>
            <p:nvPr/>
          </p:nvSpPr>
          <p:spPr>
            <a:xfrm>
              <a:off x="6172200" y="3200400"/>
              <a:ext cx="1143000" cy="1066800"/>
            </a:xfrm>
            <a:prstGeom prst="rect">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n-US" sz="4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82" name="TextBox 16"/>
            <p:cNvSpPr txBox="1"/>
            <p:nvPr/>
          </p:nvSpPr>
          <p:spPr>
            <a:xfrm>
              <a:off x="381000" y="1143000"/>
              <a:ext cx="1142999" cy="445444"/>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Node 1</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83" name="TextBox 17"/>
            <p:cNvSpPr txBox="1"/>
            <p:nvPr/>
          </p:nvSpPr>
          <p:spPr>
            <a:xfrm>
              <a:off x="381000" y="1840468"/>
              <a:ext cx="1142999" cy="445444"/>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Node 2</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84" name="TextBox 18"/>
            <p:cNvSpPr txBox="1"/>
            <p:nvPr/>
          </p:nvSpPr>
          <p:spPr>
            <a:xfrm>
              <a:off x="381000" y="2450068"/>
              <a:ext cx="1142999" cy="445444"/>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rPr>
                <a:t>Node 3</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85" name="Straight Connector 184"/>
            <p:cNvCxnSpPr/>
            <p:nvPr/>
          </p:nvCxnSpPr>
          <p:spPr>
            <a:xfrm rot="5400000">
              <a:off x="990600" y="2209800"/>
              <a:ext cx="19812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86" name="Straight Connector 185"/>
            <p:cNvCxnSpPr/>
            <p:nvPr/>
          </p:nvCxnSpPr>
          <p:spPr>
            <a:xfrm rot="5400000">
              <a:off x="1257300" y="2324100"/>
              <a:ext cx="17526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87" name="Straight Connector 186"/>
            <p:cNvCxnSpPr/>
            <p:nvPr/>
          </p:nvCxnSpPr>
          <p:spPr>
            <a:xfrm rot="5400000">
              <a:off x="2019300" y="2552700"/>
              <a:ext cx="12954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88" name="Straight Connector 187"/>
            <p:cNvCxnSpPr/>
            <p:nvPr/>
          </p:nvCxnSpPr>
          <p:spPr>
            <a:xfrm rot="5400000">
              <a:off x="2286000" y="2667000"/>
              <a:ext cx="1066800" cy="0"/>
            </a:xfrm>
            <a:prstGeom prst="line">
              <a:avLst/>
            </a:prstGeom>
            <a:solidFill>
              <a:sysClr val="window" lastClr="FFFFFF"/>
            </a:solidFill>
            <a:ln w="25400" cap="flat" cmpd="sng" algn="ctr">
              <a:solidFill>
                <a:sysClr val="windowText" lastClr="000000"/>
              </a:solidFill>
              <a:prstDash val="solid"/>
              <a:headEnd type="oval"/>
            </a:ln>
            <a:effectLst/>
          </p:spPr>
        </p:cxnSp>
        <p:sp>
          <p:nvSpPr>
            <p:cNvPr id="189" name="Rectangle 188"/>
            <p:cNvSpPr/>
            <p:nvPr/>
          </p:nvSpPr>
          <p:spPr>
            <a:xfrm>
              <a:off x="1828800" y="3200400"/>
              <a:ext cx="1143000" cy="1066800"/>
            </a:xfrm>
            <a:prstGeom prst="rect">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n-US" sz="44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90" name="Straight Connector 189"/>
            <p:cNvCxnSpPr/>
            <p:nvPr/>
          </p:nvCxnSpPr>
          <p:spPr>
            <a:xfrm rot="5400000">
              <a:off x="3276600" y="2209800"/>
              <a:ext cx="19812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91" name="Straight Connector 190"/>
            <p:cNvCxnSpPr/>
            <p:nvPr/>
          </p:nvCxnSpPr>
          <p:spPr>
            <a:xfrm rot="5400000">
              <a:off x="3543300" y="2324100"/>
              <a:ext cx="17526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92" name="Straight Connector 191"/>
            <p:cNvCxnSpPr/>
            <p:nvPr/>
          </p:nvCxnSpPr>
          <p:spPr>
            <a:xfrm rot="5400000">
              <a:off x="4457700" y="2857500"/>
              <a:ext cx="6858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93" name="Straight Connector 192"/>
            <p:cNvCxnSpPr/>
            <p:nvPr/>
          </p:nvCxnSpPr>
          <p:spPr>
            <a:xfrm rot="5400000">
              <a:off x="4724400" y="2971800"/>
              <a:ext cx="4572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94" name="Straight Connector 193"/>
            <p:cNvCxnSpPr/>
            <p:nvPr/>
          </p:nvCxnSpPr>
          <p:spPr>
            <a:xfrm rot="5400000">
              <a:off x="5676900" y="2552700"/>
              <a:ext cx="12954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95" name="Straight Connector 194"/>
            <p:cNvCxnSpPr/>
            <p:nvPr/>
          </p:nvCxnSpPr>
          <p:spPr>
            <a:xfrm rot="5400000">
              <a:off x="5943600" y="2667000"/>
              <a:ext cx="10668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96" name="Straight Connector 195"/>
            <p:cNvCxnSpPr/>
            <p:nvPr/>
          </p:nvCxnSpPr>
          <p:spPr>
            <a:xfrm rot="5400000">
              <a:off x="6667500" y="2857500"/>
              <a:ext cx="685800" cy="0"/>
            </a:xfrm>
            <a:prstGeom prst="line">
              <a:avLst/>
            </a:prstGeom>
            <a:solidFill>
              <a:sysClr val="window" lastClr="FFFFFF"/>
            </a:solidFill>
            <a:ln w="25400" cap="flat" cmpd="sng" algn="ctr">
              <a:solidFill>
                <a:sysClr val="windowText" lastClr="000000"/>
              </a:solidFill>
              <a:prstDash val="solid"/>
              <a:headEnd type="oval"/>
            </a:ln>
            <a:effectLst/>
          </p:spPr>
        </p:cxnSp>
        <p:cxnSp>
          <p:nvCxnSpPr>
            <p:cNvPr id="197" name="Straight Connector 196"/>
            <p:cNvCxnSpPr/>
            <p:nvPr/>
          </p:nvCxnSpPr>
          <p:spPr>
            <a:xfrm rot="5400000">
              <a:off x="6934200" y="2971800"/>
              <a:ext cx="457200" cy="0"/>
            </a:xfrm>
            <a:prstGeom prst="line">
              <a:avLst/>
            </a:prstGeom>
            <a:solidFill>
              <a:sysClr val="window" lastClr="FFFFFF"/>
            </a:solidFill>
            <a:ln w="25400" cap="flat" cmpd="sng" algn="ctr">
              <a:solidFill>
                <a:sysClr val="windowText" lastClr="000000"/>
              </a:solidFill>
              <a:prstDash val="solid"/>
              <a:headEnd type="oval"/>
            </a:ln>
            <a:effectLst/>
          </p:spPr>
        </p:cxnSp>
        <p:sp>
          <p:nvSpPr>
            <p:cNvPr id="198" name="Flowchart: Delay 197"/>
            <p:cNvSpPr/>
            <p:nvPr/>
          </p:nvSpPr>
          <p:spPr>
            <a:xfrm>
              <a:off x="7162800" y="4876800"/>
              <a:ext cx="1524000" cy="1066800"/>
            </a:xfrm>
            <a:prstGeom prst="flowChartDelay">
              <a:avLst/>
            </a:prstGeom>
            <a:solidFill>
              <a:sysClr val="window" lastClr="FFFFFF"/>
            </a:solidFill>
            <a:ln w="2540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ysClr val="windowText" lastClr="000000"/>
                </a:solidFill>
                <a:effectLst/>
                <a:uLnTx/>
                <a:uFillTx/>
                <a:latin typeface="Calibri"/>
                <a:ea typeface="+mn-ea"/>
                <a:cs typeface="+mn-cs"/>
              </a:endParaRPr>
            </a:p>
          </p:txBody>
        </p:sp>
        <p:cxnSp>
          <p:nvCxnSpPr>
            <p:cNvPr id="199" name="Shape 40"/>
            <p:cNvCxnSpPr>
              <a:stCxn id="181" idx="2"/>
            </p:cNvCxnSpPr>
            <p:nvPr/>
          </p:nvCxnSpPr>
          <p:spPr>
            <a:xfrm rot="16200000" flipH="1">
              <a:off x="6496050" y="4514850"/>
              <a:ext cx="914400" cy="419100"/>
            </a:xfrm>
            <a:prstGeom prst="bentConnector3">
              <a:avLst>
                <a:gd name="adj1" fmla="val 99122"/>
              </a:avLst>
            </a:prstGeom>
            <a:solidFill>
              <a:sysClr val="window" lastClr="FFFFFF"/>
            </a:solidFill>
            <a:ln w="25400" cap="flat" cmpd="sng" algn="ctr">
              <a:solidFill>
                <a:sysClr val="windowText" lastClr="000000"/>
              </a:solidFill>
              <a:prstDash val="solid"/>
            </a:ln>
            <a:effectLst/>
          </p:spPr>
        </p:cxnSp>
        <p:cxnSp>
          <p:nvCxnSpPr>
            <p:cNvPr id="200" name="Shape 42"/>
            <p:cNvCxnSpPr>
              <a:stCxn id="180" idx="2"/>
              <a:endCxn id="198" idx="1"/>
            </p:cNvCxnSpPr>
            <p:nvPr/>
          </p:nvCxnSpPr>
          <p:spPr>
            <a:xfrm rot="16200000" flipH="1">
              <a:off x="5314950" y="3562350"/>
              <a:ext cx="1143000" cy="2552700"/>
            </a:xfrm>
            <a:prstGeom prst="bentConnector2">
              <a:avLst/>
            </a:prstGeom>
            <a:solidFill>
              <a:sysClr val="window" lastClr="FFFFFF"/>
            </a:solidFill>
            <a:ln w="25400" cap="flat" cmpd="sng" algn="ctr">
              <a:solidFill>
                <a:sysClr val="windowText" lastClr="000000"/>
              </a:solidFill>
              <a:prstDash val="solid"/>
            </a:ln>
            <a:effectLst/>
          </p:spPr>
        </p:cxnSp>
        <p:cxnSp>
          <p:nvCxnSpPr>
            <p:cNvPr id="201" name="Shape 43"/>
            <p:cNvCxnSpPr>
              <a:stCxn id="189" idx="2"/>
            </p:cNvCxnSpPr>
            <p:nvPr/>
          </p:nvCxnSpPr>
          <p:spPr>
            <a:xfrm rot="16200000" flipH="1">
              <a:off x="4057650" y="2609850"/>
              <a:ext cx="1447800" cy="4762500"/>
            </a:xfrm>
            <a:prstGeom prst="bentConnector2">
              <a:avLst/>
            </a:prstGeom>
            <a:solidFill>
              <a:sysClr val="window" lastClr="FFFFFF"/>
            </a:solidFill>
            <a:ln w="25400" cap="flat" cmpd="sng" algn="ctr">
              <a:solidFill>
                <a:sysClr val="windowText" lastClr="000000"/>
              </a:solidFill>
              <a:prstDash val="solid"/>
            </a:ln>
            <a:effectLst/>
          </p:spPr>
        </p:cxnSp>
        <p:cxnSp>
          <p:nvCxnSpPr>
            <p:cNvPr id="202" name="Shape 40"/>
            <p:cNvCxnSpPr>
              <a:stCxn id="198" idx="3"/>
            </p:cNvCxnSpPr>
            <p:nvPr/>
          </p:nvCxnSpPr>
          <p:spPr>
            <a:xfrm>
              <a:off x="8686800" y="5410200"/>
              <a:ext cx="228600" cy="1588"/>
            </a:xfrm>
            <a:prstGeom prst="bentConnector3">
              <a:avLst>
                <a:gd name="adj1" fmla="val 50000"/>
              </a:avLst>
            </a:prstGeom>
            <a:solidFill>
              <a:sysClr val="window" lastClr="FFFFFF"/>
            </a:solidFill>
            <a:ln w="25400" cap="flat" cmpd="sng" algn="ctr">
              <a:solidFill>
                <a:sysClr val="windowText" lastClr="000000"/>
              </a:solidFill>
              <a:prstDash val="solid"/>
            </a:ln>
            <a:effectLst/>
          </p:spPr>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Inequality Gate</a:t>
            </a:r>
            <a:endParaRPr lang="en-US" dirty="0"/>
          </a:p>
        </p:txBody>
      </p:sp>
      <p:pic>
        <p:nvPicPr>
          <p:cNvPr id="3" name="Picture 2"/>
          <p:cNvPicPr/>
          <p:nvPr/>
        </p:nvPicPr>
        <p:blipFill>
          <a:blip r:embed="rId2" cstate="print"/>
          <a:srcRect l="47000" t="1666"/>
          <a:stretch>
            <a:fillRect/>
          </a:stretch>
        </p:blipFill>
        <p:spPr bwMode="auto">
          <a:xfrm>
            <a:off x="4343400" y="1905000"/>
            <a:ext cx="4038600" cy="3429000"/>
          </a:xfrm>
          <a:prstGeom prst="rect">
            <a:avLst/>
          </a:prstGeom>
          <a:noFill/>
        </p:spPr>
      </p:pic>
      <p:sp>
        <p:nvSpPr>
          <p:cNvPr id="4" name="TextBox 3"/>
          <p:cNvSpPr txBox="1"/>
          <p:nvPr/>
        </p:nvSpPr>
        <p:spPr>
          <a:xfrm>
            <a:off x="3962400" y="1828800"/>
            <a:ext cx="533400" cy="369332"/>
          </a:xfrm>
          <a:prstGeom prst="rect">
            <a:avLst/>
          </a:prstGeom>
          <a:noFill/>
        </p:spPr>
        <p:txBody>
          <a:bodyPr wrap="square" rtlCol="0">
            <a:spAutoFit/>
          </a:bodyPr>
          <a:lstStyle/>
          <a:p>
            <a:r>
              <a:rPr lang="en-US" dirty="0" smtClean="0"/>
              <a:t>a1</a:t>
            </a:r>
            <a:endParaRPr lang="en-US" dirty="0"/>
          </a:p>
        </p:txBody>
      </p:sp>
      <p:sp>
        <p:nvSpPr>
          <p:cNvPr id="5" name="TextBox 4"/>
          <p:cNvSpPr txBox="1"/>
          <p:nvPr/>
        </p:nvSpPr>
        <p:spPr>
          <a:xfrm>
            <a:off x="3962400" y="2602468"/>
            <a:ext cx="533400" cy="369332"/>
          </a:xfrm>
          <a:prstGeom prst="rect">
            <a:avLst/>
          </a:prstGeom>
          <a:noFill/>
        </p:spPr>
        <p:txBody>
          <a:bodyPr wrap="square" rtlCol="0">
            <a:spAutoFit/>
          </a:bodyPr>
          <a:lstStyle/>
          <a:p>
            <a:r>
              <a:rPr lang="en-US" dirty="0" smtClean="0"/>
              <a:t>a2</a:t>
            </a:r>
            <a:endParaRPr lang="en-US" dirty="0"/>
          </a:p>
        </p:txBody>
      </p:sp>
      <p:sp>
        <p:nvSpPr>
          <p:cNvPr id="6" name="TextBox 5"/>
          <p:cNvSpPr txBox="1"/>
          <p:nvPr/>
        </p:nvSpPr>
        <p:spPr>
          <a:xfrm>
            <a:off x="3962400" y="3364468"/>
            <a:ext cx="533400" cy="369332"/>
          </a:xfrm>
          <a:prstGeom prst="rect">
            <a:avLst/>
          </a:prstGeom>
          <a:noFill/>
        </p:spPr>
        <p:txBody>
          <a:bodyPr wrap="square" rtlCol="0">
            <a:spAutoFit/>
          </a:bodyPr>
          <a:lstStyle/>
          <a:p>
            <a:r>
              <a:rPr lang="en-US" dirty="0" smtClean="0"/>
              <a:t>b1</a:t>
            </a:r>
            <a:endParaRPr lang="en-US" dirty="0"/>
          </a:p>
        </p:txBody>
      </p:sp>
      <p:sp>
        <p:nvSpPr>
          <p:cNvPr id="7" name="TextBox 6"/>
          <p:cNvSpPr txBox="1"/>
          <p:nvPr/>
        </p:nvSpPr>
        <p:spPr>
          <a:xfrm>
            <a:off x="3962400" y="4038600"/>
            <a:ext cx="533400" cy="369332"/>
          </a:xfrm>
          <a:prstGeom prst="rect">
            <a:avLst/>
          </a:prstGeom>
          <a:noFill/>
        </p:spPr>
        <p:txBody>
          <a:bodyPr wrap="square" rtlCol="0">
            <a:spAutoFit/>
          </a:bodyPr>
          <a:lstStyle/>
          <a:p>
            <a:r>
              <a:rPr lang="en-US" dirty="0" smtClean="0"/>
              <a:t>b2</a:t>
            </a:r>
            <a:endParaRPr lang="en-US" dirty="0"/>
          </a:p>
        </p:txBody>
      </p:sp>
      <p:sp>
        <p:nvSpPr>
          <p:cNvPr id="8" name="TextBox 7"/>
          <p:cNvSpPr txBox="1"/>
          <p:nvPr/>
        </p:nvSpPr>
        <p:spPr>
          <a:xfrm>
            <a:off x="8305800" y="4888468"/>
            <a:ext cx="914400" cy="369332"/>
          </a:xfrm>
          <a:prstGeom prst="rect">
            <a:avLst/>
          </a:prstGeom>
          <a:noFill/>
        </p:spPr>
        <p:txBody>
          <a:bodyPr wrap="square" rtlCol="0">
            <a:spAutoFit/>
          </a:bodyPr>
          <a:lstStyle/>
          <a:p>
            <a:r>
              <a:rPr lang="en-US" dirty="0" smtClean="0"/>
              <a:t>output</a:t>
            </a:r>
            <a:endParaRPr lang="en-US" dirty="0"/>
          </a:p>
        </p:txBody>
      </p:sp>
      <p:sp>
        <p:nvSpPr>
          <p:cNvPr id="12" name="Content Placeholder 2"/>
          <p:cNvSpPr txBox="1">
            <a:spLocks/>
          </p:cNvSpPr>
          <p:nvPr/>
        </p:nvSpPr>
        <p:spPr>
          <a:xfrm>
            <a:off x="76200" y="1219200"/>
            <a:ext cx="4038600" cy="5410200"/>
          </a:xfrm>
          <a:prstGeom prst="rect">
            <a:avLst/>
          </a:prstGeom>
        </p:spPr>
        <p:txBody>
          <a:bodyPr>
            <a:normAutofit fontScale="70000" lnSpcReduction="20000"/>
          </a:bodyPr>
          <a:lstStyle/>
          <a:p>
            <a:pPr marL="342900" indent="-342900">
              <a:spcBef>
                <a:spcPct val="20000"/>
              </a:spcBef>
              <a:buFont typeface="Arial" pitchFamily="34" charset="0"/>
              <a:buChar char="•"/>
            </a:pPr>
            <a:r>
              <a:rPr lang="en-US" sz="3200" dirty="0" smtClean="0"/>
              <a:t>The Feynman gate outputs “1” when both inputs are not equal</a:t>
            </a:r>
          </a:p>
          <a:p>
            <a:pPr marL="342900" indent="-342900">
              <a:spcBef>
                <a:spcPct val="20000"/>
              </a:spcBef>
              <a:buFont typeface="Arial" pitchFamily="34" charset="0"/>
              <a:buChar char="•"/>
            </a:pPr>
            <a:endParaRPr lang="en-US" sz="3200" dirty="0" smtClean="0"/>
          </a:p>
          <a:p>
            <a:pPr marL="342900" indent="-342900">
              <a:spcBef>
                <a:spcPct val="20000"/>
              </a:spcBef>
              <a:buFont typeface="Arial" pitchFamily="34" charset="0"/>
              <a:buChar char="•"/>
            </a:pPr>
            <a:r>
              <a:rPr lang="en-US" sz="3200" dirty="0" smtClean="0"/>
              <a:t>Thus, we create Feynman gates between corresponding qubits of different nodes</a:t>
            </a:r>
          </a:p>
          <a:p>
            <a:pPr marL="342900" indent="-342900">
              <a:spcBef>
                <a:spcPct val="20000"/>
              </a:spcBef>
              <a:buFont typeface="Arial" pitchFamily="34" charset="0"/>
              <a:buChar char="•"/>
            </a:pPr>
            <a:endParaRPr lang="en-US" sz="3200" dirty="0" smtClean="0"/>
          </a:p>
          <a:p>
            <a:pPr marL="342900" lvl="0" indent="-342900">
              <a:spcBef>
                <a:spcPct val="20000"/>
              </a:spcBef>
              <a:buFont typeface="Arial" pitchFamily="34" charset="0"/>
              <a:buChar char="•"/>
            </a:pPr>
            <a:r>
              <a:rPr lang="en-US" sz="3100" dirty="0" smtClean="0"/>
              <a:t>All the results are </a:t>
            </a:r>
            <a:r>
              <a:rPr lang="en-US" sz="3100" dirty="0" err="1" smtClean="0"/>
              <a:t>ORed</a:t>
            </a:r>
            <a:r>
              <a:rPr lang="en-US" sz="3100" dirty="0" smtClean="0"/>
              <a:t> with a final Toffoli gate – the output will be one if ANY inputs are one</a:t>
            </a:r>
          </a:p>
          <a:p>
            <a:pPr marL="342900" lvl="0" indent="-342900">
              <a:spcBef>
                <a:spcPct val="20000"/>
              </a:spcBef>
              <a:buFont typeface="Arial" pitchFamily="34" charset="0"/>
              <a:buChar char="•"/>
            </a:pPr>
            <a:endParaRPr kumimoji="0" lang="en-US" sz="31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en-US" sz="3100" noProof="0" dirty="0" smtClean="0"/>
              <a:t>Thus, because there are 2q+1 NOT gates, 2q Feynman gates, and a q-input Toffoli gate, the cost is (2q+1)+(2q)+(32q-96) = </a:t>
            </a:r>
            <a:r>
              <a:rPr lang="en-US" sz="3100" b="1" noProof="0" dirty="0" smtClean="0"/>
              <a:t>36q-95</a:t>
            </a: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6" name="Group 15"/>
          <p:cNvGrpSpPr/>
          <p:nvPr/>
        </p:nvGrpSpPr>
        <p:grpSpPr>
          <a:xfrm>
            <a:off x="5791200" y="3352800"/>
            <a:ext cx="457200" cy="457200"/>
            <a:chOff x="5791200" y="3352800"/>
            <a:chExt cx="457200" cy="457200"/>
          </a:xfrm>
        </p:grpSpPr>
        <p:sp>
          <p:nvSpPr>
            <p:cNvPr id="13" name="Oval 12"/>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0"/>
              <a:endCxn id="13"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867400" y="4038600"/>
            <a:ext cx="457200" cy="457200"/>
            <a:chOff x="5791200" y="3352800"/>
            <a:chExt cx="457200" cy="457200"/>
          </a:xfrm>
        </p:grpSpPr>
        <p:sp>
          <p:nvSpPr>
            <p:cNvPr id="18" name="Oval 17"/>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0"/>
              <a:endCxn id="18"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553200" y="3352800"/>
            <a:ext cx="457200" cy="457200"/>
            <a:chOff x="5791200" y="3352800"/>
            <a:chExt cx="457200" cy="457200"/>
          </a:xfrm>
        </p:grpSpPr>
        <p:sp>
          <p:nvSpPr>
            <p:cNvPr id="21" name="Oval 20"/>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477000" y="4038600"/>
            <a:ext cx="457200" cy="457200"/>
            <a:chOff x="5791200" y="3352800"/>
            <a:chExt cx="457200" cy="457200"/>
          </a:xfrm>
        </p:grpSpPr>
        <p:sp>
          <p:nvSpPr>
            <p:cNvPr id="24" name="Oval 23"/>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4" idx="0"/>
              <a:endCxn id="24"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7010400" y="4876800"/>
            <a:ext cx="457200" cy="457200"/>
            <a:chOff x="5791200" y="3352800"/>
            <a:chExt cx="457200" cy="457200"/>
          </a:xfrm>
        </p:grpSpPr>
        <p:sp>
          <p:nvSpPr>
            <p:cNvPr id="27" name="Oval 26"/>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7" idx="0"/>
              <a:endCxn id="27"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Applications of Quantum Computers</a:t>
            </a:r>
            <a:endParaRPr lang="en-US" dirty="0"/>
          </a:p>
        </p:txBody>
      </p:sp>
      <p:sp>
        <p:nvSpPr>
          <p:cNvPr id="3" name="Content Placeholder 2"/>
          <p:cNvSpPr>
            <a:spLocks noGrp="1"/>
          </p:cNvSpPr>
          <p:nvPr>
            <p:ph idx="1"/>
          </p:nvPr>
        </p:nvSpPr>
        <p:spPr>
          <a:xfrm>
            <a:off x="381000" y="1447800"/>
            <a:ext cx="8458200" cy="5181600"/>
          </a:xfrm>
        </p:spPr>
        <p:txBody>
          <a:bodyPr>
            <a:normAutofit/>
          </a:bodyPr>
          <a:lstStyle/>
          <a:p>
            <a:r>
              <a:rPr lang="en-US" dirty="0" smtClean="0"/>
              <a:t>Classical computers today are fast.</a:t>
            </a:r>
          </a:p>
          <a:p>
            <a:endParaRPr lang="en-US" dirty="0" smtClean="0"/>
          </a:p>
          <a:p>
            <a:r>
              <a:rPr lang="en-US" dirty="0" smtClean="0"/>
              <a:t>However, in some cases, quantum computers are significantly faster. </a:t>
            </a:r>
          </a:p>
          <a:p>
            <a:pPr lvl="1"/>
            <a:r>
              <a:rPr lang="en-US" dirty="0" smtClean="0"/>
              <a:t>For example, </a:t>
            </a:r>
            <a:r>
              <a:rPr lang="en-US" dirty="0" err="1" smtClean="0"/>
              <a:t>Shor’s</a:t>
            </a:r>
            <a:r>
              <a:rPr lang="en-US" dirty="0" smtClean="0"/>
              <a:t> algorithm can solve </a:t>
            </a:r>
            <a:r>
              <a:rPr lang="en-US" dirty="0" err="1" smtClean="0"/>
              <a:t>semiprime</a:t>
            </a:r>
            <a:r>
              <a:rPr lang="en-US" dirty="0" smtClean="0"/>
              <a:t> factorization problems with exponential speedups over classical computers.</a:t>
            </a:r>
          </a:p>
          <a:p>
            <a:pPr lvl="1"/>
            <a:r>
              <a:rPr lang="en-US" dirty="0" smtClean="0"/>
              <a:t>Grover’s algorithm can achieve polynomial speedups in large, non-polynomial problems using unstructured search.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Cost Derivation – </a:t>
            </a:r>
            <a:r>
              <a:rPr lang="en-US" dirty="0" err="1" smtClean="0"/>
              <a:t>Perkowski’s</a:t>
            </a:r>
            <a:r>
              <a:rPr lang="en-US" dirty="0" smtClean="0"/>
              <a:t> Method</a:t>
            </a:r>
            <a:endParaRPr lang="en-US" dirty="0"/>
          </a:p>
        </p:txBody>
      </p:sp>
      <p:sp>
        <p:nvSpPr>
          <p:cNvPr id="3" name="Cloud Callout 2"/>
          <p:cNvSpPr/>
          <p:nvPr/>
        </p:nvSpPr>
        <p:spPr>
          <a:xfrm>
            <a:off x="304800" y="3276600"/>
            <a:ext cx="2438400" cy="1905000"/>
          </a:xfrm>
          <a:prstGeom prst="cloudCallout">
            <a:avLst>
              <a:gd name="adj1" fmla="val 68740"/>
              <a:gd name="adj2" fmla="val -6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 </a:t>
            </a:r>
          </a:p>
          <a:p>
            <a:pPr algn="ctr"/>
            <a:r>
              <a:rPr lang="en-US" dirty="0" smtClean="0"/>
              <a:t>Inequality Gate = 36q-95 basic gates</a:t>
            </a:r>
            <a:endParaRPr lang="en-US" dirty="0"/>
          </a:p>
        </p:txBody>
      </p:sp>
      <p:sp>
        <p:nvSpPr>
          <p:cNvPr id="4" name="Cloud Callout 3"/>
          <p:cNvSpPr/>
          <p:nvPr/>
        </p:nvSpPr>
        <p:spPr>
          <a:xfrm>
            <a:off x="3962400" y="1295400"/>
            <a:ext cx="2971800" cy="1676400"/>
          </a:xfrm>
          <a:prstGeom prst="cloudCallout">
            <a:avLst>
              <a:gd name="adj1" fmla="val -38283"/>
              <a:gd name="adj2" fmla="val 5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a:t>
            </a:r>
          </a:p>
          <a:p>
            <a:pPr algn="ctr"/>
            <a:r>
              <a:rPr lang="en-US" dirty="0" smtClean="0"/>
              <a:t>e – input NAND = 32e – 96 pulses (best case)</a:t>
            </a:r>
            <a:endParaRPr lang="en-US" dirty="0"/>
          </a:p>
        </p:txBody>
      </p:sp>
      <p:sp>
        <p:nvSpPr>
          <p:cNvPr id="5" name="Cloud Callout 4"/>
          <p:cNvSpPr/>
          <p:nvPr/>
        </p:nvSpPr>
        <p:spPr>
          <a:xfrm>
            <a:off x="609600" y="1447800"/>
            <a:ext cx="2819400" cy="1447800"/>
          </a:xfrm>
          <a:prstGeom prst="cloudCallout">
            <a:avLst>
              <a:gd name="adj1" fmla="val 43556"/>
              <a:gd name="adj2" fmla="val 59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 </a:t>
            </a:r>
          </a:p>
          <a:p>
            <a:pPr algn="ctr"/>
            <a:r>
              <a:rPr lang="en-US" dirty="0" smtClean="0"/>
              <a:t>e Inequality Gates = e(36q-95)</a:t>
            </a:r>
            <a:endParaRPr lang="en-US" dirty="0"/>
          </a:p>
        </p:txBody>
      </p:sp>
      <p:sp>
        <p:nvSpPr>
          <p:cNvPr id="7" name="Cloud Callout 6"/>
          <p:cNvSpPr/>
          <p:nvPr/>
        </p:nvSpPr>
        <p:spPr>
          <a:xfrm>
            <a:off x="5257800" y="3581400"/>
            <a:ext cx="3276600" cy="1828800"/>
          </a:xfrm>
          <a:prstGeom prst="cloudCallout">
            <a:avLst>
              <a:gd name="adj1" fmla="val -62641"/>
              <a:gd name="adj2" fmla="val -364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Total Cost</a:t>
            </a:r>
            <a:r>
              <a:rPr lang="en-US" dirty="0" smtClean="0"/>
              <a:t>: </a:t>
            </a:r>
          </a:p>
          <a:p>
            <a:pPr algn="ctr"/>
            <a:r>
              <a:rPr lang="en-US" dirty="0" smtClean="0"/>
              <a:t>(2*STEP 2+ STEP 3)=</a:t>
            </a:r>
          </a:p>
          <a:p>
            <a:pPr algn="ctr"/>
            <a:r>
              <a:rPr lang="en-US" sz="2000" b="1" dirty="0" smtClean="0"/>
              <a:t>2e(36q-79)-96 </a:t>
            </a:r>
            <a:endParaRPr lang="en-US" b="1" dirty="0" smtClean="0"/>
          </a:p>
          <a:p>
            <a:pPr algn="ctr"/>
            <a:r>
              <a:rPr lang="en-US" dirty="0" smtClean="0"/>
              <a:t>Basic gates </a:t>
            </a:r>
            <a:endParaRPr lang="en-US" dirty="0"/>
          </a:p>
        </p:txBody>
      </p:sp>
      <p:sp>
        <p:nvSpPr>
          <p:cNvPr id="9" name="TextBox 8"/>
          <p:cNvSpPr txBox="1"/>
          <p:nvPr/>
        </p:nvSpPr>
        <p:spPr>
          <a:xfrm>
            <a:off x="228600" y="5446693"/>
            <a:ext cx="3810000" cy="954107"/>
          </a:xfrm>
          <a:prstGeom prst="rect">
            <a:avLst/>
          </a:prstGeom>
          <a:noFill/>
          <a:ln>
            <a:solidFill>
              <a:schemeClr val="tx2"/>
            </a:solidFill>
          </a:ln>
        </p:spPr>
        <p:txBody>
          <a:bodyPr wrap="square" rtlCol="0">
            <a:spAutoFit/>
          </a:bodyPr>
          <a:lstStyle/>
          <a:p>
            <a:r>
              <a:rPr lang="en-US" sz="2800" b="1" dirty="0" smtClean="0"/>
              <a:t>Step 3</a:t>
            </a:r>
            <a:r>
              <a:rPr lang="en-US" sz="2800" dirty="0" smtClean="0"/>
              <a:t>: Convert gates to cost with cost formulas</a:t>
            </a:r>
          </a:p>
        </p:txBody>
      </p:sp>
      <p:pic>
        <p:nvPicPr>
          <p:cNvPr id="153603" name="Picture 3" descr="C:\Users\Sidharth\AppData\Local\Microsoft\Windows\Temporary Internet Files\Content.IE5\6CDTXIGR\MCj04326100000[1].png"/>
          <p:cNvPicPr>
            <a:picLocks noChangeAspect="1" noChangeArrowheads="1"/>
          </p:cNvPicPr>
          <p:nvPr/>
        </p:nvPicPr>
        <p:blipFill>
          <a:blip r:embed="rId2" cstate="print"/>
          <a:srcRect/>
          <a:stretch>
            <a:fillRect/>
          </a:stretch>
        </p:blipFill>
        <p:spPr bwMode="auto">
          <a:xfrm>
            <a:off x="3124200" y="3200628"/>
            <a:ext cx="1828572" cy="18285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dirty="0" smtClean="0"/>
              <a:t>Cost Derivation for Graph Coloring</a:t>
            </a:r>
            <a:endParaRPr lang="en-US" dirty="0"/>
          </a:p>
        </p:txBody>
      </p:sp>
      <p:sp>
        <p:nvSpPr>
          <p:cNvPr id="3" name="TextBox 2"/>
          <p:cNvSpPr txBox="1"/>
          <p:nvPr/>
        </p:nvSpPr>
        <p:spPr>
          <a:xfrm>
            <a:off x="152400" y="5867400"/>
            <a:ext cx="8991600" cy="830997"/>
          </a:xfrm>
          <a:prstGeom prst="rect">
            <a:avLst/>
          </a:prstGeom>
          <a:noFill/>
          <a:ln>
            <a:solidFill>
              <a:schemeClr val="tx2"/>
            </a:solidFill>
          </a:ln>
        </p:spPr>
        <p:txBody>
          <a:bodyPr wrap="square" rtlCol="0">
            <a:spAutoFit/>
          </a:bodyPr>
          <a:lstStyle/>
          <a:p>
            <a:r>
              <a:rPr lang="en-US" sz="2400" dirty="0" smtClean="0"/>
              <a:t>Step 4: Once I figured out my formulas for all problems, I graphed them and compared the results to see which method works better.</a:t>
            </a:r>
            <a:endParaRPr lang="en-US" sz="2400" dirty="0"/>
          </a:p>
        </p:txBody>
      </p:sp>
      <p:pic>
        <p:nvPicPr>
          <p:cNvPr id="4" name="Picture 4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4830" y="1038225"/>
            <a:ext cx="3749970" cy="942975"/>
          </a:xfrm>
          <a:prstGeom prst="rect">
            <a:avLst/>
          </a:prstGeom>
          <a:noFill/>
        </p:spPr>
      </p:pic>
      <p:pic>
        <p:nvPicPr>
          <p:cNvPr id="7" name="Picture 1"/>
          <p:cNvPicPr>
            <a:picLocks noChangeAspect="1" noChangeArrowheads="1"/>
          </p:cNvPicPr>
          <p:nvPr/>
        </p:nvPicPr>
        <p:blipFill>
          <a:blip r:embed="rId4" cstate="print"/>
          <a:srcRect/>
          <a:stretch>
            <a:fillRect/>
          </a:stretch>
        </p:blipFill>
        <p:spPr bwMode="auto">
          <a:xfrm>
            <a:off x="2362200" y="2057400"/>
            <a:ext cx="6593153" cy="3657600"/>
          </a:xfrm>
          <a:prstGeom prst="rect">
            <a:avLst/>
          </a:prstGeom>
          <a:noFill/>
          <a:ln w="9525">
            <a:noFill/>
            <a:miter lim="800000"/>
            <a:headEnd/>
            <a:tailEnd/>
          </a:ln>
          <a:effectLst/>
        </p:spPr>
      </p:pic>
      <p:sp>
        <p:nvSpPr>
          <p:cNvPr id="8" name="Bent-Up Arrow 7"/>
          <p:cNvSpPr/>
          <p:nvPr/>
        </p:nvSpPr>
        <p:spPr>
          <a:xfrm rot="5400000">
            <a:off x="609600" y="2286000"/>
            <a:ext cx="1828800" cy="1219200"/>
          </a:xfrm>
          <a:prstGeom prst="bentUpArrow">
            <a:avLst>
              <a:gd name="adj1" fmla="val 25000"/>
              <a:gd name="adj2" fmla="val 25000"/>
              <a:gd name="adj3" fmla="val 2608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219200"/>
            <a:ext cx="609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42</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more money</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MORE MONEY</a:t>
            </a:r>
            <a:endParaRPr lang="en-US" dirty="0"/>
          </a:p>
        </p:txBody>
      </p:sp>
      <p:sp>
        <p:nvSpPr>
          <p:cNvPr id="3" name="Content Placeholder 2"/>
          <p:cNvSpPr>
            <a:spLocks noGrp="1"/>
          </p:cNvSpPr>
          <p:nvPr>
            <p:ph idx="1"/>
          </p:nvPr>
        </p:nvSpPr>
        <p:spPr>
          <a:xfrm>
            <a:off x="304800" y="1600200"/>
            <a:ext cx="5715000" cy="4525963"/>
          </a:xfrm>
        </p:spPr>
        <p:txBody>
          <a:bodyPr>
            <a:normAutofit lnSpcReduction="10000"/>
          </a:bodyPr>
          <a:lstStyle/>
          <a:p>
            <a:r>
              <a:rPr lang="en-US" dirty="0" smtClean="0"/>
              <a:t>The goal of this problem is to find a correct integer assignment to each of the letters so that the equation above is satisfied</a:t>
            </a:r>
          </a:p>
          <a:p>
            <a:endParaRPr lang="en-US" dirty="0" smtClean="0"/>
          </a:p>
          <a:p>
            <a:r>
              <a:rPr lang="en-US" dirty="0" smtClean="0"/>
              <a:t>We can tackle this problem better by reducing it to smaller equations, as shown</a:t>
            </a:r>
            <a:endParaRPr lang="en-US" dirty="0"/>
          </a:p>
        </p:txBody>
      </p:sp>
      <p:sp>
        <p:nvSpPr>
          <p:cNvPr id="13" name="TextBox 12"/>
          <p:cNvSpPr txBox="1"/>
          <p:nvPr/>
        </p:nvSpPr>
        <p:spPr>
          <a:xfrm>
            <a:off x="6096000" y="4648200"/>
            <a:ext cx="2770069" cy="1323439"/>
          </a:xfrm>
          <a:prstGeom prst="rect">
            <a:avLst/>
          </a:prstGeom>
          <a:noFill/>
        </p:spPr>
        <p:txBody>
          <a:bodyPr wrap="square" rtlCol="0">
            <a:spAutoFit/>
          </a:bodyPr>
          <a:lstStyle/>
          <a:p>
            <a:r>
              <a:rPr lang="en-US" sz="2000" dirty="0" smtClean="0"/>
              <a:t>         D + E = 10*C1 + Y</a:t>
            </a:r>
          </a:p>
          <a:p>
            <a:r>
              <a:rPr lang="en-US" sz="2000" dirty="0" smtClean="0"/>
              <a:t>C1 + N + R = 10*C2 + E</a:t>
            </a:r>
          </a:p>
          <a:p>
            <a:r>
              <a:rPr lang="en-US" sz="2000" dirty="0" smtClean="0"/>
              <a:t>C2 + E + O = 10*C3 + N</a:t>
            </a:r>
          </a:p>
          <a:p>
            <a:r>
              <a:rPr lang="en-US" sz="2000" dirty="0" smtClean="0"/>
              <a:t>C3 + S + M =10*M + O</a:t>
            </a:r>
            <a:endParaRPr lang="en-US" sz="2000" dirty="0"/>
          </a:p>
        </p:txBody>
      </p:sp>
      <p:sp>
        <p:nvSpPr>
          <p:cNvPr id="14" name="Right Arrow 13"/>
          <p:cNvSpPr/>
          <p:nvPr/>
        </p:nvSpPr>
        <p:spPr>
          <a:xfrm rot="5400000">
            <a:off x="6970861" y="3559297"/>
            <a:ext cx="931835" cy="671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6"/>
          <p:cNvGrpSpPr/>
          <p:nvPr/>
        </p:nvGrpSpPr>
        <p:grpSpPr>
          <a:xfrm>
            <a:off x="6096000" y="1523998"/>
            <a:ext cx="2412011" cy="1648633"/>
            <a:chOff x="347656" y="1676400"/>
            <a:chExt cx="1573717" cy="893010"/>
          </a:xfrm>
        </p:grpSpPr>
        <p:sp>
          <p:nvSpPr>
            <p:cNvPr id="16" name="TextBox 15"/>
            <p:cNvSpPr txBox="1"/>
            <p:nvPr/>
          </p:nvSpPr>
          <p:spPr>
            <a:xfrm>
              <a:off x="695672" y="1676400"/>
              <a:ext cx="1149500" cy="283411"/>
            </a:xfrm>
            <a:prstGeom prst="rect">
              <a:avLst/>
            </a:prstGeom>
            <a:noFill/>
          </p:spPr>
          <p:txBody>
            <a:bodyPr wrap="square" rtlCol="0">
              <a:spAutoFit/>
            </a:bodyPr>
            <a:lstStyle/>
            <a:p>
              <a:r>
                <a:rPr lang="en-US" sz="2800" dirty="0" smtClean="0">
                  <a:latin typeface="Castellar" pitchFamily="18" charset="0"/>
                </a:rPr>
                <a:t>S E N D</a:t>
              </a:r>
              <a:endParaRPr lang="en-US" sz="2800" dirty="0">
                <a:latin typeface="Castellar" pitchFamily="18" charset="0"/>
              </a:endParaRPr>
            </a:p>
          </p:txBody>
        </p:sp>
        <p:sp>
          <p:nvSpPr>
            <p:cNvPr id="17" name="TextBox 16"/>
            <p:cNvSpPr txBox="1"/>
            <p:nvPr/>
          </p:nvSpPr>
          <p:spPr>
            <a:xfrm>
              <a:off x="645955" y="1981200"/>
              <a:ext cx="1275418" cy="283411"/>
            </a:xfrm>
            <a:prstGeom prst="rect">
              <a:avLst/>
            </a:prstGeom>
            <a:noFill/>
          </p:spPr>
          <p:txBody>
            <a:bodyPr wrap="square" rtlCol="0">
              <a:spAutoFit/>
            </a:bodyPr>
            <a:lstStyle/>
            <a:p>
              <a:r>
                <a:rPr lang="en-US" sz="2800" dirty="0" smtClean="0">
                  <a:latin typeface="Castellar" pitchFamily="18" charset="0"/>
                </a:rPr>
                <a:t>M O R E</a:t>
              </a:r>
              <a:endParaRPr lang="en-US" sz="2800" dirty="0">
                <a:latin typeface="Castellar" pitchFamily="18" charset="0"/>
              </a:endParaRPr>
            </a:p>
          </p:txBody>
        </p:sp>
        <p:sp>
          <p:nvSpPr>
            <p:cNvPr id="18" name="TextBox 17"/>
            <p:cNvSpPr txBox="1"/>
            <p:nvPr/>
          </p:nvSpPr>
          <p:spPr>
            <a:xfrm>
              <a:off x="347656" y="2285999"/>
              <a:ext cx="1497517" cy="283411"/>
            </a:xfrm>
            <a:prstGeom prst="rect">
              <a:avLst/>
            </a:prstGeom>
            <a:noFill/>
          </p:spPr>
          <p:txBody>
            <a:bodyPr wrap="square" rtlCol="0">
              <a:spAutoFit/>
            </a:bodyPr>
            <a:lstStyle/>
            <a:p>
              <a:r>
                <a:rPr lang="en-US" sz="2800" dirty="0" smtClean="0">
                  <a:latin typeface="Castellar" pitchFamily="18" charset="0"/>
                </a:rPr>
                <a:t>M O N E Y</a:t>
              </a:r>
              <a:endParaRPr lang="en-US" sz="2800" dirty="0">
                <a:latin typeface="Castellar" pitchFamily="18" charset="0"/>
              </a:endParaRPr>
            </a:p>
          </p:txBody>
        </p:sp>
        <p:cxnSp>
          <p:nvCxnSpPr>
            <p:cNvPr id="19" name="Straight Connector 18"/>
            <p:cNvCxnSpPr/>
            <p:nvPr/>
          </p:nvCxnSpPr>
          <p:spPr>
            <a:xfrm>
              <a:off x="397372" y="2286000"/>
              <a:ext cx="14477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7089" y="1828800"/>
              <a:ext cx="304800" cy="283411"/>
            </a:xfrm>
            <a:prstGeom prst="rect">
              <a:avLst/>
            </a:prstGeom>
            <a:noFill/>
          </p:spPr>
          <p:txBody>
            <a:bodyPr wrap="square" rtlCol="0">
              <a:spAutoFit/>
            </a:bodyPr>
            <a:lstStyle/>
            <a:p>
              <a:r>
                <a:rPr lang="en-US" sz="2800" dirty="0" smtClean="0">
                  <a:latin typeface="Castellar" pitchFamily="18" charset="0"/>
                </a:rPr>
                <a:t>+</a:t>
              </a:r>
              <a:endParaRPr lang="en-US" sz="2800" dirty="0">
                <a:latin typeface="Castellar" pitchFamily="18"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SEND MORE MONEY - </a:t>
            </a:r>
            <a:r>
              <a:rPr lang="en-US" dirty="0" err="1" smtClean="0"/>
              <a:t>Perkowski</a:t>
            </a:r>
            <a:endParaRPr lang="en-US" dirty="0"/>
          </a:p>
        </p:txBody>
      </p:sp>
      <p:pic>
        <p:nvPicPr>
          <p:cNvPr id="18" name="Picture 2"/>
          <p:cNvPicPr>
            <a:picLocks noChangeAspect="1" noChangeArrowheads="1"/>
          </p:cNvPicPr>
          <p:nvPr/>
        </p:nvPicPr>
        <p:blipFill>
          <a:blip r:embed="rId3" cstate="print"/>
          <a:srcRect/>
          <a:stretch>
            <a:fillRect/>
          </a:stretch>
        </p:blipFill>
        <p:spPr bwMode="auto">
          <a:xfrm>
            <a:off x="4267200" y="1062336"/>
            <a:ext cx="4876800" cy="3814464"/>
          </a:xfrm>
          <a:prstGeom prst="rect">
            <a:avLst/>
          </a:prstGeom>
          <a:noFill/>
          <a:ln w="9525">
            <a:noFill/>
            <a:miter lim="800000"/>
            <a:headEnd/>
            <a:tailEnd/>
          </a:ln>
          <a:effectLst/>
        </p:spPr>
      </p:pic>
      <p:sp>
        <p:nvSpPr>
          <p:cNvPr id="3" name="Content Placeholder 2"/>
          <p:cNvSpPr>
            <a:spLocks noGrp="1"/>
          </p:cNvSpPr>
          <p:nvPr>
            <p:ph idx="1"/>
          </p:nvPr>
        </p:nvSpPr>
        <p:spPr>
          <a:xfrm>
            <a:off x="0" y="1219200"/>
            <a:ext cx="4419600" cy="3429000"/>
          </a:xfrm>
        </p:spPr>
        <p:txBody>
          <a:bodyPr>
            <a:normAutofit/>
          </a:bodyPr>
          <a:lstStyle/>
          <a:p>
            <a:pPr>
              <a:buNone/>
            </a:pPr>
            <a:r>
              <a:rPr lang="en-US" sz="2500" b="1" u="sng" dirty="0" err="1" smtClean="0"/>
              <a:t>Perkowski’s</a:t>
            </a:r>
            <a:r>
              <a:rPr lang="en-US" sz="2500" b="1" u="sng" dirty="0" smtClean="0"/>
              <a:t> </a:t>
            </a:r>
            <a:r>
              <a:rPr lang="en-US" sz="2500" b="1" u="sng" dirty="0" smtClean="0"/>
              <a:t>method:</a:t>
            </a:r>
          </a:p>
          <a:p>
            <a:r>
              <a:rPr lang="en-US" sz="2500" dirty="0" smtClean="0"/>
              <a:t>The oracle on the right uses </a:t>
            </a:r>
            <a:r>
              <a:rPr lang="en-US" sz="2500" dirty="0" err="1" smtClean="0"/>
              <a:t>Perkowski’s</a:t>
            </a:r>
            <a:r>
              <a:rPr lang="en-US" sz="2500" dirty="0" smtClean="0"/>
              <a:t> method to solve the problem</a:t>
            </a:r>
          </a:p>
          <a:p>
            <a:endParaRPr lang="en-US" sz="2500" dirty="0" smtClean="0"/>
          </a:p>
          <a:p>
            <a:r>
              <a:rPr lang="en-US" sz="2500" dirty="0" smtClean="0"/>
              <a:t>Each letter is represented by four qubits and can take on ten values</a:t>
            </a:r>
            <a:r>
              <a:rPr lang="en-US" sz="2500" dirty="0" smtClean="0"/>
              <a:t>.</a:t>
            </a:r>
            <a:endParaRPr lang="en-US" sz="2500" dirty="0" smtClean="0"/>
          </a:p>
        </p:txBody>
      </p:sp>
      <p:sp>
        <p:nvSpPr>
          <p:cNvPr id="5" name="Content Placeholder 2"/>
          <p:cNvSpPr txBox="1">
            <a:spLocks/>
          </p:cNvSpPr>
          <p:nvPr/>
        </p:nvSpPr>
        <p:spPr>
          <a:xfrm>
            <a:off x="0" y="4724400"/>
            <a:ext cx="8991600" cy="20574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This emulates the formulas with gates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for example, the conditions D + E and 10*c1+Y are plugged into the bottom equality gate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Best case cost: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Calibri"/>
                <a:cs typeface="Times New Roman"/>
              </a:rPr>
              <a:t>5,186 basic gates and 126 </a:t>
            </a:r>
            <a:r>
              <a:rPr kumimoji="0" lang="en-US" sz="2800" b="1" i="0" u="none" strike="noStrike" kern="1200" cap="none" spc="0" normalizeH="0" baseline="0" noProof="0" dirty="0" err="1" smtClean="0">
                <a:ln>
                  <a:noFill/>
                </a:ln>
                <a:solidFill>
                  <a:schemeClr val="tx1"/>
                </a:solidFill>
                <a:effectLst/>
                <a:uLnTx/>
                <a:uFillTx/>
                <a:latin typeface="+mn-lt"/>
                <a:ea typeface="Calibri"/>
                <a:cs typeface="Times New Roman"/>
              </a:rPr>
              <a:t>Qubits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3581400"/>
            <a:ext cx="1219200" cy="25908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2" cstate="print"/>
          <a:srcRect/>
          <a:stretch>
            <a:fillRect/>
          </a:stretch>
        </p:blipFill>
        <p:spPr bwMode="auto">
          <a:xfrm>
            <a:off x="762000" y="381000"/>
            <a:ext cx="7891170" cy="6172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Inequality Gates</a:t>
            </a:r>
            <a:endParaRPr lang="en-US" dirty="0"/>
          </a:p>
        </p:txBody>
      </p:sp>
      <p:sp>
        <p:nvSpPr>
          <p:cNvPr id="3" name="Content Placeholder 2"/>
          <p:cNvSpPr>
            <a:spLocks noGrp="1"/>
          </p:cNvSpPr>
          <p:nvPr>
            <p:ph idx="1"/>
          </p:nvPr>
        </p:nvSpPr>
        <p:spPr>
          <a:xfrm>
            <a:off x="228600" y="1295400"/>
            <a:ext cx="5181600" cy="5257800"/>
          </a:xfrm>
        </p:spPr>
        <p:txBody>
          <a:bodyPr>
            <a:normAutofit fontScale="77500" lnSpcReduction="20000"/>
          </a:bodyPr>
          <a:lstStyle/>
          <a:p>
            <a:r>
              <a:rPr lang="en-US" dirty="0" smtClean="0"/>
              <a:t>Every combination of two letters must be inputs to an inequality gate</a:t>
            </a:r>
          </a:p>
          <a:p>
            <a:endParaRPr lang="en-US" dirty="0" smtClean="0"/>
          </a:p>
          <a:p>
            <a:r>
              <a:rPr lang="en-US" dirty="0" smtClean="0"/>
              <a:t>Thus, we need n(n-1)/2 inequality gates.</a:t>
            </a:r>
          </a:p>
          <a:p>
            <a:endParaRPr lang="en-US" dirty="0" smtClean="0"/>
          </a:p>
          <a:p>
            <a:r>
              <a:rPr lang="en-US" dirty="0" smtClean="0"/>
              <a:t>Recall that the cost of an inequality gate is </a:t>
            </a:r>
            <a:r>
              <a:rPr lang="en-US" b="1" dirty="0" smtClean="0"/>
              <a:t>4n+1</a:t>
            </a:r>
            <a:r>
              <a:rPr lang="en-US" dirty="0" smtClean="0"/>
              <a:t> in </a:t>
            </a:r>
            <a:r>
              <a:rPr lang="en-US" dirty="0" err="1" smtClean="0"/>
              <a:t>Feynmans</a:t>
            </a:r>
            <a:r>
              <a:rPr lang="en-US" dirty="0" smtClean="0"/>
              <a:t> and inverters, plus (in this case) a four-controlled toffoli gate (</a:t>
            </a:r>
            <a:r>
              <a:rPr lang="en-US" b="1" dirty="0" smtClean="0"/>
              <a:t>29</a:t>
            </a:r>
            <a:r>
              <a:rPr lang="en-US" dirty="0" smtClean="0"/>
              <a:t>). Thus, our gate costs </a:t>
            </a:r>
            <a:r>
              <a:rPr lang="en-US" b="1" dirty="0" smtClean="0"/>
              <a:t>46 basic gates</a:t>
            </a:r>
            <a:r>
              <a:rPr lang="en-US" dirty="0" smtClean="0"/>
              <a:t>. </a:t>
            </a:r>
          </a:p>
          <a:p>
            <a:endParaRPr lang="en-US" dirty="0" smtClean="0"/>
          </a:p>
          <a:p>
            <a:r>
              <a:rPr lang="en-US" dirty="0" smtClean="0"/>
              <a:t>Since n=8 (letters) and q=4, the total cost of this step is 8(7)/2 * (46) = </a:t>
            </a:r>
            <a:r>
              <a:rPr lang="en-US" b="1" dirty="0" smtClean="0"/>
              <a:t>1288</a:t>
            </a:r>
            <a:r>
              <a:rPr lang="en-US" dirty="0" smtClean="0"/>
              <a:t> </a:t>
            </a:r>
            <a:r>
              <a:rPr lang="en-US" b="1" dirty="0" smtClean="0"/>
              <a:t>basic gates</a:t>
            </a:r>
            <a:r>
              <a:rPr lang="en-US" dirty="0" smtClean="0"/>
              <a:t>.</a:t>
            </a:r>
            <a:endParaRPr lang="en-US" dirty="0"/>
          </a:p>
        </p:txBody>
      </p:sp>
      <p:grpSp>
        <p:nvGrpSpPr>
          <p:cNvPr id="20" name="Group 19"/>
          <p:cNvGrpSpPr/>
          <p:nvPr/>
        </p:nvGrpSpPr>
        <p:grpSpPr>
          <a:xfrm>
            <a:off x="5334000" y="1905000"/>
            <a:ext cx="3048000" cy="2900680"/>
            <a:chOff x="5334000" y="1905000"/>
            <a:chExt cx="3048000" cy="2900680"/>
          </a:xfrm>
        </p:grpSpPr>
        <p:pic>
          <p:nvPicPr>
            <p:cNvPr id="4" name="Picture 3"/>
            <p:cNvPicPr/>
            <p:nvPr/>
          </p:nvPicPr>
          <p:blipFill>
            <a:blip r:embed="rId3" cstate="print"/>
            <a:srcRect l="47000" t="1666"/>
            <a:stretch>
              <a:fillRect/>
            </a:stretch>
          </p:blipFill>
          <p:spPr bwMode="auto">
            <a:xfrm>
              <a:off x="5334000" y="1905000"/>
              <a:ext cx="3048000" cy="2895600"/>
            </a:xfrm>
            <a:prstGeom prst="rect">
              <a:avLst/>
            </a:prstGeom>
            <a:noFill/>
          </p:spPr>
        </p:pic>
        <p:grpSp>
          <p:nvGrpSpPr>
            <p:cNvPr id="5" name="Group 4"/>
            <p:cNvGrpSpPr/>
            <p:nvPr/>
          </p:nvGrpSpPr>
          <p:grpSpPr>
            <a:xfrm>
              <a:off x="6477000" y="3119120"/>
              <a:ext cx="345057" cy="386080"/>
              <a:chOff x="5791200" y="3352800"/>
              <a:chExt cx="457200" cy="457200"/>
            </a:xfrm>
          </p:grpSpPr>
          <p:sp>
            <p:nvSpPr>
              <p:cNvPr id="6" name="Oval 5"/>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6" idx="0"/>
                <a:endCxn id="6"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6512943" y="3733800"/>
              <a:ext cx="345057" cy="386080"/>
              <a:chOff x="5791200" y="3352800"/>
              <a:chExt cx="457200" cy="457200"/>
            </a:xfrm>
          </p:grpSpPr>
          <p:sp>
            <p:nvSpPr>
              <p:cNvPr id="9" name="Oval 8"/>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0"/>
                <a:endCxn id="9"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046343" y="3124200"/>
              <a:ext cx="345057" cy="386080"/>
              <a:chOff x="5791200" y="3352800"/>
              <a:chExt cx="457200" cy="457200"/>
            </a:xfrm>
          </p:grpSpPr>
          <p:sp>
            <p:nvSpPr>
              <p:cNvPr id="12" name="Oval 11"/>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0"/>
                <a:endCxn id="12"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970143" y="3733800"/>
              <a:ext cx="345057" cy="386080"/>
              <a:chOff x="5791200" y="3352800"/>
              <a:chExt cx="457200" cy="457200"/>
            </a:xfrm>
          </p:grpSpPr>
          <p:sp>
            <p:nvSpPr>
              <p:cNvPr id="15" name="Oval 14"/>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0"/>
                <a:endCxn id="15"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391400" y="4419600"/>
              <a:ext cx="345057" cy="386080"/>
              <a:chOff x="5791200" y="3352800"/>
              <a:chExt cx="457200" cy="457200"/>
            </a:xfrm>
          </p:grpSpPr>
          <p:sp>
            <p:nvSpPr>
              <p:cNvPr id="18" name="Oval 17"/>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0"/>
                <a:endCxn id="18"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&lt;10 Block</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r>
              <a:rPr lang="en-US" dirty="0" smtClean="0"/>
              <a:t>Each letter should have a value of less than </a:t>
            </a:r>
            <a:r>
              <a:rPr lang="en-US" dirty="0" smtClean="0"/>
              <a:t>ten</a:t>
            </a:r>
          </a:p>
          <a:p>
            <a:pPr lvl="1"/>
            <a:endParaRPr lang="en-US" dirty="0" smtClean="0"/>
          </a:p>
          <a:p>
            <a:r>
              <a:rPr lang="en-US" dirty="0" smtClean="0"/>
              <a:t>A simple “&lt;10” block could be created by the operation (a1*(a2+a3))’, </a:t>
            </a:r>
          </a:p>
          <a:p>
            <a:pPr lvl="1"/>
            <a:r>
              <a:rPr lang="en-US" dirty="0" smtClean="0"/>
              <a:t>Since 10 is 1010 in binary, both the most significant bit and either the second or third must be one if a number is greater than ten</a:t>
            </a:r>
            <a:r>
              <a:rPr lang="en-US" dirty="0" smtClean="0"/>
              <a:t>.</a:t>
            </a:r>
          </a:p>
          <a:p>
            <a:pPr lvl="1"/>
            <a:endParaRPr lang="en-US" dirty="0" smtClean="0"/>
          </a:p>
          <a:p>
            <a:r>
              <a:rPr lang="en-US" dirty="0" smtClean="0"/>
              <a:t>This circuit will consist of a toffoli gate, an OR gate (which is a Toffoli gate plus four inverters), and a final inverter. It will cost 16 basic </a:t>
            </a:r>
            <a:r>
              <a:rPr lang="en-US" dirty="0" smtClean="0"/>
              <a:t>gates</a:t>
            </a:r>
          </a:p>
          <a:p>
            <a:pPr lvl="1"/>
            <a:endParaRPr lang="en-US" dirty="0" smtClean="0"/>
          </a:p>
          <a:p>
            <a:r>
              <a:rPr lang="en-US" dirty="0" smtClean="0"/>
              <a:t>Seven of these are required, one per letter. Thus the cost of this step is </a:t>
            </a:r>
            <a:r>
              <a:rPr lang="en-US" b="1" dirty="0" smtClean="0"/>
              <a:t>112 basic gates.</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90830" y="381000"/>
            <a:ext cx="7891170" cy="6172200"/>
          </a:xfrm>
          <a:prstGeom prst="rect">
            <a:avLst/>
          </a:prstGeom>
          <a:noFill/>
          <a:ln w="9525">
            <a:noFill/>
            <a:miter lim="800000"/>
            <a:headEnd/>
            <a:tailEnd/>
          </a:ln>
          <a:effectLst/>
        </p:spPr>
      </p:pic>
      <p:sp>
        <p:nvSpPr>
          <p:cNvPr id="3" name="Rectangle 2"/>
          <p:cNvSpPr/>
          <p:nvPr/>
        </p:nvSpPr>
        <p:spPr>
          <a:xfrm>
            <a:off x="4224630" y="304800"/>
            <a:ext cx="685800" cy="6096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67000" y="609600"/>
            <a:ext cx="685800" cy="6096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7800" y="838200"/>
            <a:ext cx="685800" cy="6096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7000" y="1371600"/>
            <a:ext cx="685800" cy="6096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38400" y="2209800"/>
            <a:ext cx="990600" cy="6096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2819400"/>
            <a:ext cx="1066800" cy="6096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1600" y="3429000"/>
            <a:ext cx="1066800" cy="6096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9000" y="5105400"/>
            <a:ext cx="1066800" cy="6858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609600"/>
            <a:ext cx="5284669" cy="2554545"/>
          </a:xfrm>
          <a:prstGeom prst="rect">
            <a:avLst/>
          </a:prstGeom>
          <a:noFill/>
        </p:spPr>
        <p:txBody>
          <a:bodyPr wrap="square" rtlCol="0">
            <a:spAutoFit/>
          </a:bodyPr>
          <a:lstStyle/>
          <a:p>
            <a:r>
              <a:rPr lang="en-US" sz="4000" dirty="0" smtClean="0"/>
              <a:t>         D + E = 10*C1 + Y</a:t>
            </a:r>
          </a:p>
          <a:p>
            <a:r>
              <a:rPr lang="en-US" sz="4000" dirty="0" smtClean="0"/>
              <a:t>C1 + N + R = 10*C2 + E</a:t>
            </a:r>
          </a:p>
          <a:p>
            <a:r>
              <a:rPr lang="en-US" sz="4000" dirty="0" smtClean="0"/>
              <a:t>C2 + E + O = 10*C3 + N</a:t>
            </a:r>
          </a:p>
          <a:p>
            <a:r>
              <a:rPr lang="en-US" sz="4000" dirty="0" smtClean="0"/>
              <a:t>C3 + S + M =10*M + O</a:t>
            </a:r>
            <a:endParaRPr lang="en-US" sz="4000" dirty="0"/>
          </a:p>
        </p:txBody>
      </p:sp>
      <p:sp>
        <p:nvSpPr>
          <p:cNvPr id="3" name="TextBox 2"/>
          <p:cNvSpPr txBox="1"/>
          <p:nvPr/>
        </p:nvSpPr>
        <p:spPr>
          <a:xfrm>
            <a:off x="228600" y="3505200"/>
            <a:ext cx="8686800" cy="3108543"/>
          </a:xfrm>
          <a:prstGeom prst="rect">
            <a:avLst/>
          </a:prstGeom>
          <a:noFill/>
        </p:spPr>
        <p:txBody>
          <a:bodyPr wrap="square" rtlCol="0">
            <a:spAutoFit/>
          </a:bodyPr>
          <a:lstStyle/>
          <a:p>
            <a:r>
              <a:rPr lang="en-US" sz="2800" dirty="0" smtClean="0"/>
              <a:t>There are two types of equations that must be described with adder circuits.</a:t>
            </a:r>
          </a:p>
          <a:p>
            <a:r>
              <a:rPr lang="en-US" sz="2800" dirty="0" smtClean="0"/>
              <a:t> </a:t>
            </a:r>
          </a:p>
          <a:p>
            <a:r>
              <a:rPr lang="en-US" sz="2800" dirty="0" smtClean="0"/>
              <a:t>For example, there is c1+ N+ R, which requires full adders. </a:t>
            </a:r>
          </a:p>
          <a:p>
            <a:endParaRPr lang="en-US" sz="2800" dirty="0" smtClean="0"/>
          </a:p>
          <a:p>
            <a:r>
              <a:rPr lang="en-US" sz="2800" dirty="0" smtClean="0"/>
              <a:t>Also, there is 10*c1 + Y, which must be described using half-adders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rmAutofit fontScale="90000"/>
          </a:bodyPr>
          <a:lstStyle/>
          <a:p>
            <a:r>
              <a:rPr lang="en-US" dirty="0" smtClean="0"/>
              <a:t>Superposition and Quantum Computers</a:t>
            </a:r>
            <a:endParaRPr lang="en-US" dirty="0"/>
          </a:p>
        </p:txBody>
      </p:sp>
      <p:sp>
        <p:nvSpPr>
          <p:cNvPr id="3" name="Content Placeholder 2"/>
          <p:cNvSpPr>
            <a:spLocks noGrp="1"/>
          </p:cNvSpPr>
          <p:nvPr>
            <p:ph idx="1"/>
          </p:nvPr>
        </p:nvSpPr>
        <p:spPr>
          <a:xfrm>
            <a:off x="0" y="1295400"/>
            <a:ext cx="6019800" cy="5181600"/>
          </a:xfrm>
        </p:spPr>
        <p:txBody>
          <a:bodyPr>
            <a:normAutofit/>
          </a:bodyPr>
          <a:lstStyle/>
          <a:p>
            <a:r>
              <a:rPr lang="en-US" dirty="0" smtClean="0"/>
              <a:t>A classical bit is represented by a classical entity, like a current of electrons</a:t>
            </a:r>
          </a:p>
          <a:p>
            <a:endParaRPr lang="en-US" dirty="0" smtClean="0"/>
          </a:p>
          <a:p>
            <a:r>
              <a:rPr lang="en-US" dirty="0" smtClean="0"/>
              <a:t>Thus, it is confined to two discrete states, “0” and “1”</a:t>
            </a:r>
          </a:p>
          <a:p>
            <a:endParaRPr lang="en-US" dirty="0" smtClean="0"/>
          </a:p>
          <a:p>
            <a:r>
              <a:rPr lang="en-US" dirty="0" smtClean="0"/>
              <a:t>It is relatively easy to determine its state.</a:t>
            </a:r>
          </a:p>
          <a:p>
            <a:endParaRPr lang="en-US" dirty="0"/>
          </a:p>
        </p:txBody>
      </p:sp>
      <p:pic>
        <p:nvPicPr>
          <p:cNvPr id="6" name="Picture 5"/>
          <p:cNvPicPr/>
          <p:nvPr/>
        </p:nvPicPr>
        <p:blipFill>
          <a:blip r:embed="rId3" cstate="print"/>
          <a:srcRect r="47665"/>
          <a:stretch>
            <a:fillRect/>
          </a:stretch>
        </p:blipFill>
        <p:spPr bwMode="auto">
          <a:xfrm>
            <a:off x="5913361" y="2057400"/>
            <a:ext cx="3230639" cy="36385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Adder Gates</a:t>
            </a:r>
            <a:endParaRPr lang="en-US" dirty="0"/>
          </a:p>
        </p:txBody>
      </p:sp>
      <p:sp>
        <p:nvSpPr>
          <p:cNvPr id="3" name="Content Placeholder 2"/>
          <p:cNvSpPr>
            <a:spLocks noGrp="1"/>
          </p:cNvSpPr>
          <p:nvPr>
            <p:ph idx="1"/>
          </p:nvPr>
        </p:nvSpPr>
        <p:spPr>
          <a:xfrm>
            <a:off x="228600" y="1219200"/>
            <a:ext cx="5334000" cy="3810000"/>
          </a:xfrm>
        </p:spPr>
        <p:txBody>
          <a:bodyPr>
            <a:normAutofit fontScale="62500" lnSpcReduction="20000"/>
          </a:bodyPr>
          <a:lstStyle/>
          <a:p>
            <a:r>
              <a:rPr lang="en-US" dirty="0" smtClean="0"/>
              <a:t>A half adder circuit is shown on the right</a:t>
            </a:r>
          </a:p>
          <a:p>
            <a:pPr lvl="1"/>
            <a:r>
              <a:rPr lang="en-US" dirty="0" smtClean="0"/>
              <a:t>This circuit adds two inputs</a:t>
            </a:r>
          </a:p>
          <a:p>
            <a:pPr lvl="1"/>
            <a:r>
              <a:rPr lang="en-US" dirty="0" smtClean="0"/>
              <a:t>As shown in the truth tables below, sum is represented by EXOR, while carry is represented by AND.</a:t>
            </a:r>
          </a:p>
          <a:p>
            <a:r>
              <a:rPr lang="en-US" dirty="0" smtClean="0"/>
              <a:t>The cost of this gate is 6 basic gates.</a:t>
            </a:r>
          </a:p>
          <a:p>
            <a:endParaRPr lang="en-US" dirty="0" smtClean="0"/>
          </a:p>
          <a:p>
            <a:r>
              <a:rPr lang="en-US" dirty="0" smtClean="0"/>
              <a:t>A full adder gate is shown on the bottom right:</a:t>
            </a:r>
          </a:p>
          <a:p>
            <a:pPr lvl="1"/>
            <a:r>
              <a:rPr lang="en-US" dirty="0" smtClean="0"/>
              <a:t>In a full adder gate, the sum is represented by: a EXOR b EXOR c.</a:t>
            </a:r>
          </a:p>
          <a:p>
            <a:pPr lvl="1"/>
            <a:r>
              <a:rPr lang="en-US" dirty="0" smtClean="0"/>
              <a:t>The carry is represented by </a:t>
            </a:r>
            <a:r>
              <a:rPr lang="en-US" dirty="0" err="1" smtClean="0"/>
              <a:t>ab</a:t>
            </a:r>
            <a:r>
              <a:rPr lang="en-US" dirty="0" smtClean="0"/>
              <a:t> EXOR ac EXOR </a:t>
            </a:r>
            <a:r>
              <a:rPr lang="en-US" dirty="0" err="1" smtClean="0"/>
              <a:t>bc</a:t>
            </a:r>
            <a:r>
              <a:rPr lang="en-US" dirty="0" smtClean="0"/>
              <a:t>.</a:t>
            </a:r>
          </a:p>
          <a:p>
            <a:r>
              <a:rPr lang="en-US" dirty="0" smtClean="0"/>
              <a:t>The cost is 12 basic gates.</a:t>
            </a:r>
          </a:p>
          <a:p>
            <a:endParaRPr lang="en-US" dirty="0" smtClean="0"/>
          </a:p>
          <a:p>
            <a:pPr lvl="1"/>
            <a:endParaRPr lang="en-US" dirty="0" smtClean="0"/>
          </a:p>
        </p:txBody>
      </p:sp>
      <p:grpSp>
        <p:nvGrpSpPr>
          <p:cNvPr id="30" name="Group 29"/>
          <p:cNvGrpSpPr/>
          <p:nvPr/>
        </p:nvGrpSpPr>
        <p:grpSpPr>
          <a:xfrm>
            <a:off x="685800" y="5181600"/>
            <a:ext cx="2133600" cy="1600200"/>
            <a:chOff x="1447800" y="4648200"/>
            <a:chExt cx="2133600" cy="1600200"/>
          </a:xfrm>
        </p:grpSpPr>
        <p:pic>
          <p:nvPicPr>
            <p:cNvPr id="9" name="Picture 8"/>
            <p:cNvPicPr/>
            <p:nvPr/>
          </p:nvPicPr>
          <p:blipFill>
            <a:blip r:embed="rId2" cstate="print"/>
            <a:srcRect r="68831" b="2907"/>
            <a:stretch>
              <a:fillRect/>
            </a:stretch>
          </p:blipFill>
          <p:spPr bwMode="auto">
            <a:xfrm>
              <a:off x="1752600" y="4953000"/>
              <a:ext cx="1828800" cy="1295400"/>
            </a:xfrm>
            <a:prstGeom prst="rect">
              <a:avLst/>
            </a:prstGeom>
            <a:noFill/>
          </p:spPr>
        </p:pic>
        <p:sp>
          <p:nvSpPr>
            <p:cNvPr id="10" name="TextBox 9"/>
            <p:cNvSpPr txBox="1"/>
            <p:nvPr/>
          </p:nvSpPr>
          <p:spPr>
            <a:xfrm>
              <a:off x="2057400" y="4648200"/>
              <a:ext cx="304800" cy="369332"/>
            </a:xfrm>
            <a:prstGeom prst="rect">
              <a:avLst/>
            </a:prstGeom>
            <a:noFill/>
          </p:spPr>
          <p:txBody>
            <a:bodyPr wrap="square" rtlCol="0">
              <a:spAutoFit/>
            </a:bodyPr>
            <a:lstStyle/>
            <a:p>
              <a:r>
                <a:rPr lang="en-US" dirty="0" smtClean="0"/>
                <a:t>0</a:t>
              </a:r>
              <a:endParaRPr lang="en-US" dirty="0"/>
            </a:p>
          </p:txBody>
        </p:sp>
        <p:sp>
          <p:nvSpPr>
            <p:cNvPr id="11" name="TextBox 10"/>
            <p:cNvSpPr txBox="1"/>
            <p:nvPr/>
          </p:nvSpPr>
          <p:spPr>
            <a:xfrm>
              <a:off x="1447800" y="5117068"/>
              <a:ext cx="304800" cy="369332"/>
            </a:xfrm>
            <a:prstGeom prst="rect">
              <a:avLst/>
            </a:prstGeom>
            <a:noFill/>
          </p:spPr>
          <p:txBody>
            <a:bodyPr wrap="square" rtlCol="0">
              <a:spAutoFit/>
            </a:bodyPr>
            <a:lstStyle/>
            <a:p>
              <a:r>
                <a:rPr lang="en-US" dirty="0" smtClean="0"/>
                <a:t>0</a:t>
              </a:r>
              <a:endParaRPr lang="en-US" dirty="0"/>
            </a:p>
          </p:txBody>
        </p:sp>
        <p:sp>
          <p:nvSpPr>
            <p:cNvPr id="12" name="TextBox 11"/>
            <p:cNvSpPr txBox="1"/>
            <p:nvPr/>
          </p:nvSpPr>
          <p:spPr>
            <a:xfrm>
              <a:off x="2971800" y="4648200"/>
              <a:ext cx="304800" cy="369332"/>
            </a:xfrm>
            <a:prstGeom prst="rect">
              <a:avLst/>
            </a:prstGeom>
            <a:noFill/>
          </p:spPr>
          <p:txBody>
            <a:bodyPr wrap="square" rtlCol="0">
              <a:spAutoFit/>
            </a:bodyPr>
            <a:lstStyle/>
            <a:p>
              <a:r>
                <a:rPr lang="en-US" dirty="0" smtClean="0"/>
                <a:t>1</a:t>
              </a:r>
              <a:endParaRPr lang="en-US" dirty="0"/>
            </a:p>
          </p:txBody>
        </p:sp>
        <p:sp>
          <p:nvSpPr>
            <p:cNvPr id="13" name="TextBox 12"/>
            <p:cNvSpPr txBox="1"/>
            <p:nvPr/>
          </p:nvSpPr>
          <p:spPr>
            <a:xfrm>
              <a:off x="1447800" y="5726668"/>
              <a:ext cx="304800" cy="369332"/>
            </a:xfrm>
            <a:prstGeom prst="rect">
              <a:avLst/>
            </a:prstGeom>
            <a:noFill/>
          </p:spPr>
          <p:txBody>
            <a:bodyPr wrap="square" rtlCol="0">
              <a:spAutoFit/>
            </a:bodyPr>
            <a:lstStyle/>
            <a:p>
              <a:r>
                <a:rPr lang="en-US" dirty="0" smtClean="0"/>
                <a:t>1</a:t>
              </a:r>
              <a:endParaRPr lang="en-US" dirty="0"/>
            </a:p>
          </p:txBody>
        </p:sp>
        <p:sp>
          <p:nvSpPr>
            <p:cNvPr id="14" name="TextBox 13"/>
            <p:cNvSpPr txBox="1"/>
            <p:nvPr/>
          </p:nvSpPr>
          <p:spPr>
            <a:xfrm>
              <a:off x="1447800" y="4648200"/>
              <a:ext cx="533400" cy="369332"/>
            </a:xfrm>
            <a:prstGeom prst="rect">
              <a:avLst/>
            </a:prstGeom>
            <a:noFill/>
          </p:spPr>
          <p:txBody>
            <a:bodyPr wrap="square" rtlCol="0">
              <a:spAutoFit/>
            </a:bodyPr>
            <a:lstStyle/>
            <a:p>
              <a:r>
                <a:rPr lang="en-US" dirty="0" smtClean="0"/>
                <a:t>a\b</a:t>
              </a:r>
              <a:endParaRPr lang="en-US" dirty="0"/>
            </a:p>
          </p:txBody>
        </p:sp>
      </p:grpSp>
      <p:grpSp>
        <p:nvGrpSpPr>
          <p:cNvPr id="31" name="Group 30"/>
          <p:cNvGrpSpPr/>
          <p:nvPr/>
        </p:nvGrpSpPr>
        <p:grpSpPr>
          <a:xfrm>
            <a:off x="5410200" y="1066800"/>
            <a:ext cx="3886200" cy="1828800"/>
            <a:chOff x="4572000" y="1371600"/>
            <a:chExt cx="3886200" cy="1828800"/>
          </a:xfrm>
        </p:grpSpPr>
        <p:pic>
          <p:nvPicPr>
            <p:cNvPr id="5" name="Picture 4"/>
            <p:cNvPicPr/>
            <p:nvPr/>
          </p:nvPicPr>
          <p:blipFill>
            <a:blip r:embed="rId3" cstate="print"/>
            <a:srcRect r="25743" b="3442"/>
            <a:stretch>
              <a:fillRect/>
            </a:stretch>
          </p:blipFill>
          <p:spPr bwMode="auto">
            <a:xfrm flipH="1">
              <a:off x="4953000" y="1600200"/>
              <a:ext cx="2743200" cy="1600200"/>
            </a:xfrm>
            <a:prstGeom prst="rect">
              <a:avLst/>
            </a:prstGeom>
            <a:noFill/>
          </p:spPr>
        </p:pic>
        <p:sp>
          <p:nvSpPr>
            <p:cNvPr id="6" name="TextBox 5"/>
            <p:cNvSpPr txBox="1"/>
            <p:nvPr/>
          </p:nvSpPr>
          <p:spPr>
            <a:xfrm>
              <a:off x="7696200" y="2057400"/>
              <a:ext cx="762000" cy="369332"/>
            </a:xfrm>
            <a:prstGeom prst="rect">
              <a:avLst/>
            </a:prstGeom>
            <a:noFill/>
          </p:spPr>
          <p:txBody>
            <a:bodyPr wrap="square" rtlCol="0">
              <a:spAutoFit/>
            </a:bodyPr>
            <a:lstStyle/>
            <a:p>
              <a:r>
                <a:rPr lang="en-US" dirty="0" smtClean="0"/>
                <a:t>sum</a:t>
              </a:r>
              <a:endParaRPr lang="en-US" dirty="0"/>
            </a:p>
          </p:txBody>
        </p:sp>
        <p:sp>
          <p:nvSpPr>
            <p:cNvPr id="7" name="TextBox 6"/>
            <p:cNvSpPr txBox="1"/>
            <p:nvPr/>
          </p:nvSpPr>
          <p:spPr>
            <a:xfrm>
              <a:off x="7696200" y="2754868"/>
              <a:ext cx="762000" cy="369332"/>
            </a:xfrm>
            <a:prstGeom prst="rect">
              <a:avLst/>
            </a:prstGeom>
            <a:noFill/>
          </p:spPr>
          <p:txBody>
            <a:bodyPr wrap="square" rtlCol="0">
              <a:spAutoFit/>
            </a:bodyPr>
            <a:lstStyle/>
            <a:p>
              <a:r>
                <a:rPr lang="en-US" dirty="0" smtClean="0"/>
                <a:t>carry</a:t>
              </a:r>
              <a:endParaRPr lang="en-US" dirty="0"/>
            </a:p>
          </p:txBody>
        </p:sp>
        <p:sp>
          <p:nvSpPr>
            <p:cNvPr id="17" name="TextBox 16"/>
            <p:cNvSpPr txBox="1"/>
            <p:nvPr/>
          </p:nvSpPr>
          <p:spPr>
            <a:xfrm>
              <a:off x="4572000" y="1371600"/>
              <a:ext cx="533400" cy="461665"/>
            </a:xfrm>
            <a:prstGeom prst="rect">
              <a:avLst/>
            </a:prstGeom>
            <a:noFill/>
          </p:spPr>
          <p:txBody>
            <a:bodyPr wrap="square" rtlCol="0">
              <a:spAutoFit/>
            </a:bodyPr>
            <a:lstStyle/>
            <a:p>
              <a:r>
                <a:rPr lang="en-US" sz="2400" dirty="0" smtClean="0"/>
                <a:t>a</a:t>
              </a:r>
              <a:endParaRPr lang="en-US" sz="2400" dirty="0"/>
            </a:p>
          </p:txBody>
        </p:sp>
        <p:sp>
          <p:nvSpPr>
            <p:cNvPr id="18" name="TextBox 17"/>
            <p:cNvSpPr txBox="1"/>
            <p:nvPr/>
          </p:nvSpPr>
          <p:spPr>
            <a:xfrm>
              <a:off x="4572000" y="2052935"/>
              <a:ext cx="533400" cy="461665"/>
            </a:xfrm>
            <a:prstGeom prst="rect">
              <a:avLst/>
            </a:prstGeom>
            <a:noFill/>
          </p:spPr>
          <p:txBody>
            <a:bodyPr wrap="square" rtlCol="0">
              <a:spAutoFit/>
            </a:bodyPr>
            <a:lstStyle/>
            <a:p>
              <a:r>
                <a:rPr lang="en-US" sz="2400" dirty="0" smtClean="0"/>
                <a:t>b</a:t>
              </a:r>
              <a:endParaRPr lang="en-US" sz="2400" dirty="0"/>
            </a:p>
          </p:txBody>
        </p:sp>
      </p:grpSp>
      <p:grpSp>
        <p:nvGrpSpPr>
          <p:cNvPr id="19" name="Group 18"/>
          <p:cNvGrpSpPr/>
          <p:nvPr/>
        </p:nvGrpSpPr>
        <p:grpSpPr>
          <a:xfrm>
            <a:off x="5638800" y="3124200"/>
            <a:ext cx="3200400" cy="2050451"/>
            <a:chOff x="4495800" y="1219200"/>
            <a:chExt cx="4953000" cy="3154539"/>
          </a:xfrm>
        </p:grpSpPr>
        <p:sp>
          <p:nvSpPr>
            <p:cNvPr id="20" name="TextBox 19"/>
            <p:cNvSpPr txBox="1"/>
            <p:nvPr/>
          </p:nvSpPr>
          <p:spPr>
            <a:xfrm>
              <a:off x="4495800" y="1219200"/>
              <a:ext cx="533400" cy="461665"/>
            </a:xfrm>
            <a:prstGeom prst="rect">
              <a:avLst/>
            </a:prstGeom>
            <a:noFill/>
          </p:spPr>
          <p:txBody>
            <a:bodyPr wrap="square" rtlCol="0">
              <a:spAutoFit/>
            </a:bodyPr>
            <a:lstStyle/>
            <a:p>
              <a:r>
                <a:rPr lang="en-US" sz="2400" dirty="0" smtClean="0"/>
                <a:t>a</a:t>
              </a:r>
              <a:endParaRPr lang="en-US" sz="2400" dirty="0"/>
            </a:p>
          </p:txBody>
        </p:sp>
        <p:sp>
          <p:nvSpPr>
            <p:cNvPr id="21" name="TextBox 20"/>
            <p:cNvSpPr txBox="1"/>
            <p:nvPr/>
          </p:nvSpPr>
          <p:spPr>
            <a:xfrm>
              <a:off x="4495800" y="1900535"/>
              <a:ext cx="533400" cy="461665"/>
            </a:xfrm>
            <a:prstGeom prst="rect">
              <a:avLst/>
            </a:prstGeom>
            <a:noFill/>
          </p:spPr>
          <p:txBody>
            <a:bodyPr wrap="square" rtlCol="0">
              <a:spAutoFit/>
            </a:bodyPr>
            <a:lstStyle/>
            <a:p>
              <a:r>
                <a:rPr lang="en-US" sz="2400" dirty="0" smtClean="0"/>
                <a:t>b</a:t>
              </a:r>
              <a:endParaRPr lang="en-US" sz="2400" dirty="0"/>
            </a:p>
          </p:txBody>
        </p:sp>
        <p:sp>
          <p:nvSpPr>
            <p:cNvPr id="22" name="TextBox 21"/>
            <p:cNvSpPr txBox="1"/>
            <p:nvPr/>
          </p:nvSpPr>
          <p:spPr>
            <a:xfrm>
              <a:off x="4552044" y="2574040"/>
              <a:ext cx="533399" cy="520852"/>
            </a:xfrm>
            <a:prstGeom prst="rect">
              <a:avLst/>
            </a:prstGeom>
            <a:noFill/>
          </p:spPr>
          <p:txBody>
            <a:bodyPr wrap="square" rtlCol="0">
              <a:spAutoFit/>
            </a:bodyPr>
            <a:lstStyle/>
            <a:p>
              <a:r>
                <a:rPr lang="en-US" sz="1600" dirty="0" smtClean="0"/>
                <a:t>c</a:t>
              </a:r>
              <a:endParaRPr lang="en-US" sz="1600" dirty="0"/>
            </a:p>
          </p:txBody>
        </p:sp>
        <p:grpSp>
          <p:nvGrpSpPr>
            <p:cNvPr id="23" name="Group 13"/>
            <p:cNvGrpSpPr/>
            <p:nvPr/>
          </p:nvGrpSpPr>
          <p:grpSpPr>
            <a:xfrm>
              <a:off x="4724400" y="1371600"/>
              <a:ext cx="4724400" cy="3002139"/>
              <a:chOff x="4419600" y="1447800"/>
              <a:chExt cx="4724400" cy="3002139"/>
            </a:xfrm>
          </p:grpSpPr>
          <p:grpSp>
            <p:nvGrpSpPr>
              <p:cNvPr id="24" name="Group 23"/>
              <p:cNvGrpSpPr/>
              <p:nvPr/>
            </p:nvGrpSpPr>
            <p:grpSpPr>
              <a:xfrm flipH="1">
                <a:off x="4419600" y="1447800"/>
                <a:ext cx="4267199" cy="2667000"/>
                <a:chOff x="4876801" y="2057400"/>
                <a:chExt cx="3962399" cy="2667000"/>
              </a:xfrm>
            </p:grpSpPr>
            <p:pic>
              <p:nvPicPr>
                <p:cNvPr id="27" name="Picture 26"/>
                <p:cNvPicPr/>
                <p:nvPr/>
              </p:nvPicPr>
              <p:blipFill>
                <a:blip r:embed="rId4" cstate="print"/>
                <a:srcRect/>
                <a:stretch>
                  <a:fillRect/>
                </a:stretch>
              </p:blipFill>
              <p:spPr bwMode="auto">
                <a:xfrm>
                  <a:off x="4876801" y="2057400"/>
                  <a:ext cx="3962399" cy="2590800"/>
                </a:xfrm>
                <a:prstGeom prst="rect">
                  <a:avLst/>
                </a:prstGeom>
                <a:noFill/>
              </p:spPr>
            </p:pic>
            <p:sp>
              <p:nvSpPr>
                <p:cNvPr id="28" name="Rectangle 27"/>
                <p:cNvSpPr/>
                <p:nvPr/>
              </p:nvSpPr>
              <p:spPr>
                <a:xfrm>
                  <a:off x="8382000" y="36576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
                <p:cNvSpPr/>
                <p:nvPr/>
              </p:nvSpPr>
              <p:spPr>
                <a:xfrm>
                  <a:off x="8305800" y="44196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8305800" y="2433935"/>
                <a:ext cx="838200" cy="520852"/>
              </a:xfrm>
              <a:prstGeom prst="rect">
                <a:avLst/>
              </a:prstGeom>
              <a:noFill/>
            </p:spPr>
            <p:txBody>
              <a:bodyPr wrap="square" rtlCol="0">
                <a:spAutoFit/>
              </a:bodyPr>
              <a:lstStyle/>
              <a:p>
                <a:r>
                  <a:rPr lang="en-US" sz="1600" dirty="0" smtClean="0"/>
                  <a:t>sum</a:t>
                </a:r>
                <a:endParaRPr lang="en-US" sz="1600" dirty="0"/>
              </a:p>
            </p:txBody>
          </p:sp>
          <p:sp>
            <p:nvSpPr>
              <p:cNvPr id="26" name="TextBox 25"/>
              <p:cNvSpPr txBox="1"/>
              <p:nvPr/>
            </p:nvSpPr>
            <p:spPr>
              <a:xfrm>
                <a:off x="7964714" y="3881736"/>
                <a:ext cx="1179286" cy="568203"/>
              </a:xfrm>
              <a:prstGeom prst="rect">
                <a:avLst/>
              </a:prstGeom>
              <a:noFill/>
            </p:spPr>
            <p:txBody>
              <a:bodyPr wrap="square" rtlCol="0">
                <a:spAutoFit/>
              </a:bodyPr>
              <a:lstStyle/>
              <a:p>
                <a:r>
                  <a:rPr lang="en-US" dirty="0" smtClean="0"/>
                  <a:t>carry</a:t>
                </a:r>
                <a:endParaRPr lang="en-US" dirty="0"/>
              </a:p>
            </p:txBody>
          </p:sp>
        </p:grpSp>
      </p:grpSp>
      <p:graphicFrame>
        <p:nvGraphicFramePr>
          <p:cNvPr id="35" name="Table 34"/>
          <p:cNvGraphicFramePr>
            <a:graphicFrameLocks noGrp="1"/>
          </p:cNvGraphicFramePr>
          <p:nvPr/>
        </p:nvGraphicFramePr>
        <p:xfrm>
          <a:off x="3733800" y="5486400"/>
          <a:ext cx="2800350" cy="1271016"/>
        </p:xfrm>
        <a:graphic>
          <a:graphicData uri="http://schemas.openxmlformats.org/drawingml/2006/table">
            <a:tbl>
              <a:tblPr/>
              <a:tblGrid>
                <a:gridCol w="658906"/>
                <a:gridCol w="741269"/>
                <a:gridCol w="741269"/>
                <a:gridCol w="658906"/>
              </a:tblGrid>
              <a:tr h="635508">
                <a:tc>
                  <a:txBody>
                    <a:bodyPr/>
                    <a:lstStyle/>
                    <a:p>
                      <a:pPr marL="0" marR="0">
                        <a:lnSpc>
                          <a:spcPct val="115000"/>
                        </a:lnSpc>
                        <a:spcBef>
                          <a:spcPts val="0"/>
                        </a:spcBef>
                        <a:spcAft>
                          <a:spcPts val="1000"/>
                        </a:spcAft>
                      </a:pPr>
                      <a:r>
                        <a:rPr lang="en-US" sz="2800" dirty="0">
                          <a:latin typeface="Calibri"/>
                          <a:ea typeface="Calibri"/>
                          <a:cs typeface="Times New Roman"/>
                        </a:rPr>
                        <a:t>00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latin typeface="Calibri"/>
                          <a:ea typeface="Calibri"/>
                          <a:cs typeface="Times New Roman"/>
                        </a:rPr>
                        <a:t>01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latin typeface="Calibri"/>
                          <a:ea typeface="Calibri"/>
                          <a:cs typeface="Times New Roman"/>
                        </a:rPr>
                        <a:t>10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latin typeface="Calibri"/>
                          <a:ea typeface="Calibri"/>
                          <a:cs typeface="Times New Roman"/>
                        </a:rPr>
                        <a:t>01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508">
                <a:tc>
                  <a:txBody>
                    <a:bodyPr/>
                    <a:lstStyle/>
                    <a:p>
                      <a:pPr marL="0" marR="0">
                        <a:lnSpc>
                          <a:spcPct val="115000"/>
                        </a:lnSpc>
                        <a:spcBef>
                          <a:spcPts val="0"/>
                        </a:spcBef>
                        <a:spcAft>
                          <a:spcPts val="1000"/>
                        </a:spcAft>
                      </a:pPr>
                      <a:r>
                        <a:rPr lang="en-US" sz="2800" dirty="0">
                          <a:latin typeface="Calibri"/>
                          <a:ea typeface="Calibri"/>
                          <a:cs typeface="Times New Roman"/>
                        </a:rPr>
                        <a:t>01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latin typeface="Calibri"/>
                          <a:ea typeface="Calibri"/>
                          <a:cs typeface="Times New Roman"/>
                        </a:rPr>
                        <a:t>10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latin typeface="Calibri"/>
                          <a:ea typeface="Calibri"/>
                          <a:cs typeface="Times New Roman"/>
                        </a:rPr>
                        <a:t>11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latin typeface="Calibri"/>
                          <a:ea typeface="Calibri"/>
                          <a:cs typeface="Times New Roman"/>
                        </a:rPr>
                        <a:t>10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 name="TextBox 35"/>
          <p:cNvSpPr txBox="1"/>
          <p:nvPr/>
        </p:nvSpPr>
        <p:spPr>
          <a:xfrm>
            <a:off x="3276600" y="5181600"/>
            <a:ext cx="609600" cy="381000"/>
          </a:xfrm>
          <a:prstGeom prst="rect">
            <a:avLst/>
          </a:prstGeom>
          <a:noFill/>
        </p:spPr>
        <p:txBody>
          <a:bodyPr wrap="square" rtlCol="0">
            <a:spAutoFit/>
          </a:bodyPr>
          <a:lstStyle/>
          <a:p>
            <a:r>
              <a:rPr lang="en-US" dirty="0" smtClean="0"/>
              <a:t>a\</a:t>
            </a:r>
            <a:r>
              <a:rPr lang="en-US" dirty="0" err="1" smtClean="0"/>
              <a:t>bc</a:t>
            </a:r>
            <a:endParaRPr lang="en-US" dirty="0"/>
          </a:p>
        </p:txBody>
      </p:sp>
      <p:sp>
        <p:nvSpPr>
          <p:cNvPr id="37" name="TextBox 36"/>
          <p:cNvSpPr txBox="1"/>
          <p:nvPr/>
        </p:nvSpPr>
        <p:spPr>
          <a:xfrm>
            <a:off x="3886200" y="5105400"/>
            <a:ext cx="533400" cy="369332"/>
          </a:xfrm>
          <a:prstGeom prst="rect">
            <a:avLst/>
          </a:prstGeom>
          <a:noFill/>
        </p:spPr>
        <p:txBody>
          <a:bodyPr wrap="square" rtlCol="0">
            <a:spAutoFit/>
          </a:bodyPr>
          <a:lstStyle/>
          <a:p>
            <a:r>
              <a:rPr lang="en-US" dirty="0" smtClean="0"/>
              <a:t>00</a:t>
            </a:r>
            <a:endParaRPr lang="en-US" dirty="0"/>
          </a:p>
        </p:txBody>
      </p:sp>
      <p:sp>
        <p:nvSpPr>
          <p:cNvPr id="38" name="TextBox 37"/>
          <p:cNvSpPr txBox="1"/>
          <p:nvPr/>
        </p:nvSpPr>
        <p:spPr>
          <a:xfrm>
            <a:off x="4572000" y="5105400"/>
            <a:ext cx="533400" cy="369332"/>
          </a:xfrm>
          <a:prstGeom prst="rect">
            <a:avLst/>
          </a:prstGeom>
          <a:noFill/>
        </p:spPr>
        <p:txBody>
          <a:bodyPr wrap="square" rtlCol="0">
            <a:spAutoFit/>
          </a:bodyPr>
          <a:lstStyle/>
          <a:p>
            <a:r>
              <a:rPr lang="en-US" dirty="0" smtClean="0"/>
              <a:t>01</a:t>
            </a:r>
            <a:endParaRPr lang="en-US" dirty="0"/>
          </a:p>
        </p:txBody>
      </p:sp>
      <p:sp>
        <p:nvSpPr>
          <p:cNvPr id="39" name="TextBox 38"/>
          <p:cNvSpPr txBox="1"/>
          <p:nvPr/>
        </p:nvSpPr>
        <p:spPr>
          <a:xfrm>
            <a:off x="5257800" y="5105400"/>
            <a:ext cx="533400" cy="369332"/>
          </a:xfrm>
          <a:prstGeom prst="rect">
            <a:avLst/>
          </a:prstGeom>
          <a:noFill/>
        </p:spPr>
        <p:txBody>
          <a:bodyPr wrap="square" rtlCol="0">
            <a:spAutoFit/>
          </a:bodyPr>
          <a:lstStyle/>
          <a:p>
            <a:r>
              <a:rPr lang="en-US" dirty="0" smtClean="0"/>
              <a:t>11</a:t>
            </a:r>
            <a:endParaRPr lang="en-US" dirty="0"/>
          </a:p>
        </p:txBody>
      </p:sp>
      <p:sp>
        <p:nvSpPr>
          <p:cNvPr id="40" name="TextBox 39"/>
          <p:cNvSpPr txBox="1"/>
          <p:nvPr/>
        </p:nvSpPr>
        <p:spPr>
          <a:xfrm>
            <a:off x="6019800" y="5105400"/>
            <a:ext cx="533400" cy="369332"/>
          </a:xfrm>
          <a:prstGeom prst="rect">
            <a:avLst/>
          </a:prstGeom>
          <a:noFill/>
        </p:spPr>
        <p:txBody>
          <a:bodyPr wrap="square" rtlCol="0">
            <a:spAutoFit/>
          </a:bodyPr>
          <a:lstStyle/>
          <a:p>
            <a:r>
              <a:rPr lang="en-US" dirty="0" smtClean="0"/>
              <a:t>10</a:t>
            </a:r>
            <a:endParaRPr lang="en-US" dirty="0"/>
          </a:p>
        </p:txBody>
      </p:sp>
      <p:sp>
        <p:nvSpPr>
          <p:cNvPr id="41" name="TextBox 40"/>
          <p:cNvSpPr txBox="1"/>
          <p:nvPr/>
        </p:nvSpPr>
        <p:spPr>
          <a:xfrm>
            <a:off x="3429000" y="5574268"/>
            <a:ext cx="304800" cy="369332"/>
          </a:xfrm>
          <a:prstGeom prst="rect">
            <a:avLst/>
          </a:prstGeom>
          <a:noFill/>
        </p:spPr>
        <p:txBody>
          <a:bodyPr wrap="square" rtlCol="0">
            <a:spAutoFit/>
          </a:bodyPr>
          <a:lstStyle/>
          <a:p>
            <a:r>
              <a:rPr lang="en-US" dirty="0" smtClean="0"/>
              <a:t>0</a:t>
            </a:r>
            <a:endParaRPr lang="en-US" dirty="0"/>
          </a:p>
        </p:txBody>
      </p:sp>
      <p:sp>
        <p:nvSpPr>
          <p:cNvPr id="42" name="TextBox 41"/>
          <p:cNvSpPr txBox="1"/>
          <p:nvPr/>
        </p:nvSpPr>
        <p:spPr>
          <a:xfrm>
            <a:off x="3429000" y="6183868"/>
            <a:ext cx="304800" cy="369332"/>
          </a:xfrm>
          <a:prstGeom prst="rect">
            <a:avLst/>
          </a:prstGeom>
          <a:noFill/>
        </p:spPr>
        <p:txBody>
          <a:bodyPr wrap="square" rtlCol="0">
            <a:spAutoFit/>
          </a:bodyPr>
          <a:lstStyle/>
          <a:p>
            <a:r>
              <a:rPr lang="en-US" dirty="0" smtClean="0"/>
              <a:t>1</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3581400" cy="1143000"/>
          </a:xfrm>
        </p:spPr>
        <p:txBody>
          <a:bodyPr/>
          <a:lstStyle/>
          <a:p>
            <a:r>
              <a:rPr lang="en-US" dirty="0" smtClean="0"/>
              <a:t>Adder Tree</a:t>
            </a:r>
            <a:endParaRPr lang="en-US" dirty="0"/>
          </a:p>
        </p:txBody>
      </p:sp>
      <p:sp>
        <p:nvSpPr>
          <p:cNvPr id="3" name="Content Placeholder 2"/>
          <p:cNvSpPr>
            <a:spLocks noGrp="1"/>
          </p:cNvSpPr>
          <p:nvPr>
            <p:ph idx="1"/>
          </p:nvPr>
        </p:nvSpPr>
        <p:spPr>
          <a:xfrm>
            <a:off x="228600" y="5181600"/>
            <a:ext cx="8686800" cy="1371600"/>
          </a:xfrm>
        </p:spPr>
        <p:txBody>
          <a:bodyPr>
            <a:normAutofit/>
          </a:bodyPr>
          <a:lstStyle/>
          <a:p>
            <a:r>
              <a:rPr lang="en-US" sz="2500" dirty="0" smtClean="0"/>
              <a:t>The </a:t>
            </a:r>
            <a:r>
              <a:rPr lang="en-US" sz="2500" dirty="0" smtClean="0"/>
              <a:t>cost of one of these trees is four full adder gates, plus one </a:t>
            </a:r>
            <a:r>
              <a:rPr lang="en-US" sz="2500" dirty="0" err="1" smtClean="0"/>
              <a:t>feynman</a:t>
            </a:r>
            <a:r>
              <a:rPr lang="en-US" sz="2500" dirty="0" smtClean="0"/>
              <a:t> gate to bring the “carry” gate down to one </a:t>
            </a:r>
            <a:r>
              <a:rPr lang="en-US" sz="2500" dirty="0" err="1" smtClean="0"/>
              <a:t>ancilla</a:t>
            </a:r>
            <a:r>
              <a:rPr lang="en-US" sz="2500" dirty="0" smtClean="0"/>
              <a:t> bit. Thus, it costs 4(12) +1 = </a:t>
            </a:r>
            <a:r>
              <a:rPr lang="en-US" sz="2500" b="1" dirty="0" smtClean="0"/>
              <a:t>49 basic gates</a:t>
            </a:r>
            <a:r>
              <a:rPr lang="en-US" sz="2500" dirty="0" smtClean="0"/>
              <a:t>.</a:t>
            </a:r>
            <a:endParaRPr lang="en-US" sz="2500" dirty="0"/>
          </a:p>
        </p:txBody>
      </p:sp>
      <p:sp>
        <p:nvSpPr>
          <p:cNvPr id="48" name="TextBox 47"/>
          <p:cNvSpPr txBox="1"/>
          <p:nvPr/>
        </p:nvSpPr>
        <p:spPr>
          <a:xfrm>
            <a:off x="2971800" y="1371600"/>
            <a:ext cx="1524000" cy="523220"/>
          </a:xfrm>
          <a:prstGeom prst="rect">
            <a:avLst/>
          </a:prstGeom>
          <a:noFill/>
        </p:spPr>
        <p:txBody>
          <a:bodyPr wrap="square" rtlCol="0">
            <a:spAutoFit/>
          </a:bodyPr>
          <a:lstStyle/>
          <a:p>
            <a:r>
              <a:rPr lang="en-US" sz="2800" dirty="0" smtClean="0"/>
              <a:t>C1+N+R:</a:t>
            </a:r>
            <a:endParaRPr lang="en-US" sz="2800" dirty="0"/>
          </a:p>
        </p:txBody>
      </p:sp>
      <p:pic>
        <p:nvPicPr>
          <p:cNvPr id="5" name="Picture 6"/>
          <p:cNvPicPr>
            <a:picLocks noChangeAspect="1" noChangeArrowheads="1"/>
          </p:cNvPicPr>
          <p:nvPr/>
        </p:nvPicPr>
        <p:blipFill>
          <a:blip r:embed="rId3" cstate="print"/>
          <a:srcRect/>
          <a:stretch>
            <a:fillRect/>
          </a:stretch>
        </p:blipFill>
        <p:spPr bwMode="auto">
          <a:xfrm>
            <a:off x="4648200" y="152401"/>
            <a:ext cx="4059681" cy="4592990"/>
          </a:xfrm>
          <a:prstGeom prst="rect">
            <a:avLst/>
          </a:prstGeom>
          <a:noFill/>
          <a:ln w="9525">
            <a:noFill/>
            <a:miter lim="800000"/>
            <a:headEnd/>
            <a:tailEnd/>
          </a:ln>
        </p:spPr>
      </p:pic>
      <p:sp>
        <p:nvSpPr>
          <p:cNvPr id="6" name="Content Placeholder 2"/>
          <p:cNvSpPr txBox="1">
            <a:spLocks/>
          </p:cNvSpPr>
          <p:nvPr/>
        </p:nvSpPr>
        <p:spPr>
          <a:xfrm>
            <a:off x="228600" y="2590799"/>
            <a:ext cx="4114800" cy="25146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full adder tree can be used to add two letters, as shown</a:t>
            </a:r>
          </a:p>
          <a:p>
            <a:pPr marL="800100" lvl="1" indent="-34290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“carry” from the first full adder is carried into the second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Adders for 10*c1 + Y</a:t>
            </a:r>
            <a:endParaRPr lang="en-US" dirty="0"/>
          </a:p>
        </p:txBody>
      </p:sp>
      <p:sp>
        <p:nvSpPr>
          <p:cNvPr id="3" name="Content Placeholder 2"/>
          <p:cNvSpPr>
            <a:spLocks noGrp="1"/>
          </p:cNvSpPr>
          <p:nvPr>
            <p:ph idx="1"/>
          </p:nvPr>
        </p:nvSpPr>
        <p:spPr>
          <a:xfrm>
            <a:off x="304800" y="1173163"/>
            <a:ext cx="4343400" cy="3352799"/>
          </a:xfrm>
        </p:spPr>
        <p:txBody>
          <a:bodyPr>
            <a:normAutofit fontScale="77500" lnSpcReduction="20000"/>
          </a:bodyPr>
          <a:lstStyle/>
          <a:p>
            <a:r>
              <a:rPr lang="en-US" dirty="0" smtClean="0"/>
              <a:t>In binary, 10 = 1010.</a:t>
            </a:r>
          </a:p>
          <a:p>
            <a:r>
              <a:rPr lang="en-US" dirty="0" smtClean="0"/>
              <a:t>Since all the carries are one qubit, 10*c1 = c1, 0, c1, 0</a:t>
            </a:r>
            <a:r>
              <a:rPr lang="en-US" dirty="0" smtClean="0"/>
              <a:t>.</a:t>
            </a:r>
          </a:p>
          <a:p>
            <a:pPr lvl="1"/>
            <a:endParaRPr lang="en-US" dirty="0" smtClean="0"/>
          </a:p>
          <a:p>
            <a:r>
              <a:rPr lang="en-US" dirty="0" smtClean="0"/>
              <a:t>Thus</a:t>
            </a:r>
            <a:r>
              <a:rPr lang="en-US" dirty="0" smtClean="0"/>
              <a:t>, S1 will equal </a:t>
            </a:r>
            <a:r>
              <a:rPr lang="en-US" dirty="0" smtClean="0"/>
              <a:t>Y1</a:t>
            </a:r>
          </a:p>
          <a:p>
            <a:pPr lvl="1"/>
            <a:endParaRPr lang="en-US" dirty="0" smtClean="0"/>
          </a:p>
          <a:p>
            <a:r>
              <a:rPr lang="en-US" dirty="0" smtClean="0"/>
              <a:t>C1+Y2 will be a half-adder, because only two qubits are being </a:t>
            </a:r>
            <a:r>
              <a:rPr lang="en-US" dirty="0" smtClean="0"/>
              <a:t>added</a:t>
            </a:r>
            <a:endParaRPr lang="en-US" dirty="0" smtClean="0"/>
          </a:p>
        </p:txBody>
      </p:sp>
      <p:pic>
        <p:nvPicPr>
          <p:cNvPr id="4" name="Picture 4"/>
          <p:cNvPicPr>
            <a:picLocks noChangeAspect="1" noChangeArrowheads="1"/>
          </p:cNvPicPr>
          <p:nvPr/>
        </p:nvPicPr>
        <p:blipFill>
          <a:blip r:embed="rId3" cstate="print"/>
          <a:srcRect/>
          <a:stretch>
            <a:fillRect/>
          </a:stretch>
        </p:blipFill>
        <p:spPr bwMode="auto">
          <a:xfrm>
            <a:off x="4594912" y="1096962"/>
            <a:ext cx="4237834" cy="3429000"/>
          </a:xfrm>
          <a:prstGeom prst="rect">
            <a:avLst/>
          </a:prstGeom>
          <a:noFill/>
          <a:ln w="9525">
            <a:noFill/>
            <a:miter lim="800000"/>
            <a:headEnd/>
            <a:tailEnd/>
          </a:ln>
        </p:spPr>
      </p:pic>
      <p:sp>
        <p:nvSpPr>
          <p:cNvPr id="5" name="Content Placeholder 2"/>
          <p:cNvSpPr txBox="1">
            <a:spLocks/>
          </p:cNvSpPr>
          <p:nvPr/>
        </p:nvSpPr>
        <p:spPr>
          <a:xfrm>
            <a:off x="304800" y="4602162"/>
            <a:ext cx="8686800" cy="19812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C1 only needs to be added to Y2 and Y4, thus, the only Full adder will come at the end, because this is the only time three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qubits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being added.</a:t>
            </a:r>
          </a:p>
          <a:p>
            <a:pPr marL="800100" lvl="1" indent="-342900">
              <a:spcBef>
                <a:spcPct val="20000"/>
              </a:spcBef>
              <a:buFont typeface="Arial" pitchFamily="34" charset="0"/>
              <a:buChar char="•"/>
            </a:pP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Thus, the cost is 2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feynmans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two half-adders, and a full adder =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26 basic gates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 E+D</a:t>
            </a:r>
            <a:endParaRPr lang="en-US" dirty="0"/>
          </a:p>
        </p:txBody>
      </p:sp>
      <p:sp>
        <p:nvSpPr>
          <p:cNvPr id="3" name="Content Placeholder 2"/>
          <p:cNvSpPr>
            <a:spLocks noGrp="1"/>
          </p:cNvSpPr>
          <p:nvPr>
            <p:ph idx="1"/>
          </p:nvPr>
        </p:nvSpPr>
        <p:spPr>
          <a:xfrm>
            <a:off x="304800" y="1600200"/>
            <a:ext cx="4343400" cy="4953000"/>
          </a:xfrm>
        </p:spPr>
        <p:txBody>
          <a:bodyPr>
            <a:normAutofit/>
          </a:bodyPr>
          <a:lstStyle/>
          <a:p>
            <a:r>
              <a:rPr lang="en-US" dirty="0" smtClean="0"/>
              <a:t>In this case, only the first adder is a half adder, and the rest are full adders, because there is no carry bit</a:t>
            </a:r>
            <a:r>
              <a:rPr lang="en-US" dirty="0" smtClean="0"/>
              <a:t>.</a:t>
            </a:r>
          </a:p>
          <a:p>
            <a:endParaRPr lang="en-US" dirty="0" smtClean="0"/>
          </a:p>
          <a:p>
            <a:r>
              <a:rPr lang="en-US" dirty="0" smtClean="0"/>
              <a:t>Thus, the cost is </a:t>
            </a:r>
            <a:r>
              <a:rPr lang="en-US" b="1" dirty="0" smtClean="0"/>
              <a:t>43 basic gates </a:t>
            </a:r>
            <a:endParaRPr lang="en-US" b="1" dirty="0"/>
          </a:p>
        </p:txBody>
      </p:sp>
      <p:pic>
        <p:nvPicPr>
          <p:cNvPr id="4" name="Picture 5"/>
          <p:cNvPicPr>
            <a:picLocks noChangeAspect="1" noChangeArrowheads="1"/>
          </p:cNvPicPr>
          <p:nvPr/>
        </p:nvPicPr>
        <p:blipFill>
          <a:blip r:embed="rId3" cstate="print"/>
          <a:srcRect/>
          <a:stretch>
            <a:fillRect/>
          </a:stretch>
        </p:blipFill>
        <p:spPr bwMode="auto">
          <a:xfrm>
            <a:off x="4572000" y="1600200"/>
            <a:ext cx="4348369" cy="45815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Cost of adders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smtClean="0"/>
              <a:t>There are three equations of </a:t>
            </a:r>
            <a:r>
              <a:rPr lang="en-US" dirty="0" smtClean="0"/>
              <a:t>type: c1+N+R</a:t>
            </a:r>
          </a:p>
          <a:p>
            <a:pPr lvl="1"/>
            <a:endParaRPr lang="en-US" dirty="0" smtClean="0"/>
          </a:p>
          <a:p>
            <a:r>
              <a:rPr lang="en-US" dirty="0" smtClean="0"/>
              <a:t>There are four equations of </a:t>
            </a:r>
            <a:r>
              <a:rPr lang="en-US" dirty="0" smtClean="0"/>
              <a:t>type: 10*c1+Y</a:t>
            </a:r>
          </a:p>
          <a:p>
            <a:pPr lvl="1"/>
            <a:endParaRPr lang="en-US" dirty="0" smtClean="0"/>
          </a:p>
          <a:p>
            <a:r>
              <a:rPr lang="en-US" dirty="0" smtClean="0"/>
              <a:t>There is one equation of </a:t>
            </a:r>
            <a:r>
              <a:rPr lang="en-US" dirty="0" smtClean="0"/>
              <a:t>type: E+D</a:t>
            </a:r>
          </a:p>
          <a:p>
            <a:pPr lvl="1"/>
            <a:endParaRPr lang="en-US" dirty="0" smtClean="0"/>
          </a:p>
          <a:p>
            <a:r>
              <a:rPr lang="en-US" dirty="0" smtClean="0"/>
              <a:t>Thus, total cost of all adders is:</a:t>
            </a:r>
          </a:p>
          <a:p>
            <a:pPr lvl="1">
              <a:buNone/>
            </a:pPr>
            <a:r>
              <a:rPr lang="en-US" dirty="0" smtClean="0"/>
              <a:t>			3(49</a:t>
            </a:r>
            <a:r>
              <a:rPr lang="en-US" dirty="0" smtClean="0"/>
              <a:t>) + 4(26) + (43) = </a:t>
            </a:r>
            <a:r>
              <a:rPr lang="en-US" b="1" dirty="0" smtClean="0"/>
              <a:t>294 basic gates.</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62000" y="381000"/>
            <a:ext cx="7891170" cy="6172200"/>
          </a:xfrm>
          <a:prstGeom prst="rect">
            <a:avLst/>
          </a:prstGeom>
          <a:noFill/>
          <a:ln w="9525">
            <a:noFill/>
            <a:miter lim="800000"/>
            <a:headEnd/>
            <a:tailEnd/>
          </a:ln>
          <a:effectLst/>
        </p:spPr>
      </p:pic>
      <p:sp>
        <p:nvSpPr>
          <p:cNvPr id="3" name="Rectangle 2"/>
          <p:cNvSpPr/>
          <p:nvPr/>
        </p:nvSpPr>
        <p:spPr>
          <a:xfrm>
            <a:off x="5181600" y="838200"/>
            <a:ext cx="609600" cy="6096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81600" y="2057400"/>
            <a:ext cx="609600" cy="6096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81600" y="3657600"/>
            <a:ext cx="609600" cy="6096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81600" y="5029200"/>
            <a:ext cx="609600" cy="6096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Gates</a:t>
            </a:r>
            <a:endParaRPr lang="en-US" dirty="0"/>
          </a:p>
        </p:txBody>
      </p:sp>
      <p:sp>
        <p:nvSpPr>
          <p:cNvPr id="3" name="Content Placeholder 2"/>
          <p:cNvSpPr>
            <a:spLocks noGrp="1"/>
          </p:cNvSpPr>
          <p:nvPr>
            <p:ph idx="1"/>
          </p:nvPr>
        </p:nvSpPr>
        <p:spPr>
          <a:xfrm>
            <a:off x="304800" y="1600200"/>
            <a:ext cx="5105400" cy="4800600"/>
          </a:xfrm>
        </p:spPr>
        <p:txBody>
          <a:bodyPr>
            <a:normAutofit fontScale="85000" lnSpcReduction="20000"/>
          </a:bodyPr>
          <a:lstStyle/>
          <a:p>
            <a:r>
              <a:rPr lang="en-US" dirty="0" smtClean="0"/>
              <a:t>This circuit will have </a:t>
            </a:r>
            <a:r>
              <a:rPr lang="en-US" b="1" dirty="0" smtClean="0"/>
              <a:t>four</a:t>
            </a:r>
            <a:r>
              <a:rPr lang="en-US" dirty="0" smtClean="0"/>
              <a:t> equality gates. They will each operate on two </a:t>
            </a:r>
            <a:r>
              <a:rPr lang="en-US" b="1" dirty="0" smtClean="0"/>
              <a:t>five-qubit</a:t>
            </a:r>
            <a:r>
              <a:rPr lang="en-US" dirty="0" smtClean="0"/>
              <a:t> inputs (the outputs of the adder gates)</a:t>
            </a:r>
          </a:p>
          <a:p>
            <a:endParaRPr lang="en-US" dirty="0" smtClean="0"/>
          </a:p>
          <a:p>
            <a:r>
              <a:rPr lang="en-US" dirty="0" smtClean="0"/>
              <a:t>An equality gate costs 4n, plus a (in this case) five-controlled Toffoli gate, which costs 52 qubits, best case</a:t>
            </a:r>
          </a:p>
          <a:p>
            <a:endParaRPr lang="en-US" dirty="0" smtClean="0"/>
          </a:p>
          <a:p>
            <a:r>
              <a:rPr lang="en-US" dirty="0" smtClean="0"/>
              <a:t>Thus, the total cost will be 72 per circuit, and </a:t>
            </a:r>
            <a:r>
              <a:rPr lang="en-US" b="1" dirty="0" smtClean="0"/>
              <a:t>288 basic gates </a:t>
            </a:r>
            <a:r>
              <a:rPr lang="en-US" dirty="0" smtClean="0"/>
              <a:t>for all four circuits.</a:t>
            </a:r>
            <a:endParaRPr lang="en-US" dirty="0"/>
          </a:p>
        </p:txBody>
      </p:sp>
      <p:grpSp>
        <p:nvGrpSpPr>
          <p:cNvPr id="5" name="Group 4"/>
          <p:cNvGrpSpPr/>
          <p:nvPr/>
        </p:nvGrpSpPr>
        <p:grpSpPr>
          <a:xfrm>
            <a:off x="5562600" y="1676400"/>
            <a:ext cx="3048000" cy="2900680"/>
            <a:chOff x="5334000" y="1905000"/>
            <a:chExt cx="3048000" cy="2900680"/>
          </a:xfrm>
        </p:grpSpPr>
        <p:pic>
          <p:nvPicPr>
            <p:cNvPr id="6" name="Picture 5"/>
            <p:cNvPicPr/>
            <p:nvPr/>
          </p:nvPicPr>
          <p:blipFill>
            <a:blip r:embed="rId2" cstate="print"/>
            <a:srcRect l="47000" t="1666"/>
            <a:stretch>
              <a:fillRect/>
            </a:stretch>
          </p:blipFill>
          <p:spPr bwMode="auto">
            <a:xfrm>
              <a:off x="5334000" y="1905000"/>
              <a:ext cx="3048000" cy="2895600"/>
            </a:xfrm>
            <a:prstGeom prst="rect">
              <a:avLst/>
            </a:prstGeom>
            <a:noFill/>
          </p:spPr>
        </p:pic>
        <p:grpSp>
          <p:nvGrpSpPr>
            <p:cNvPr id="7" name="Group 6"/>
            <p:cNvGrpSpPr/>
            <p:nvPr/>
          </p:nvGrpSpPr>
          <p:grpSpPr>
            <a:xfrm>
              <a:off x="6477000" y="3119120"/>
              <a:ext cx="345057" cy="386080"/>
              <a:chOff x="5791200" y="3352800"/>
              <a:chExt cx="457200" cy="457200"/>
            </a:xfrm>
          </p:grpSpPr>
          <p:sp>
            <p:nvSpPr>
              <p:cNvPr id="20" name="Oval 5"/>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6"/>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6512943" y="3733800"/>
              <a:ext cx="345057" cy="386080"/>
              <a:chOff x="5791200" y="3352800"/>
              <a:chExt cx="457200" cy="457200"/>
            </a:xfrm>
          </p:grpSpPr>
          <p:sp>
            <p:nvSpPr>
              <p:cNvPr id="18" name="Oval 8"/>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10"/>
            <p:cNvGrpSpPr/>
            <p:nvPr/>
          </p:nvGrpSpPr>
          <p:grpSpPr>
            <a:xfrm>
              <a:off x="7046343" y="3124200"/>
              <a:ext cx="345057" cy="386080"/>
              <a:chOff x="5791200" y="3352800"/>
              <a:chExt cx="457200" cy="457200"/>
            </a:xfrm>
          </p:grpSpPr>
          <p:sp>
            <p:nvSpPr>
              <p:cNvPr id="16" name="Oval 15"/>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6" idx="0"/>
                <a:endCxn id="16"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13"/>
            <p:cNvGrpSpPr/>
            <p:nvPr/>
          </p:nvGrpSpPr>
          <p:grpSpPr>
            <a:xfrm>
              <a:off x="6970143" y="3733800"/>
              <a:ext cx="345057" cy="386080"/>
              <a:chOff x="5791200" y="3352800"/>
              <a:chExt cx="457200" cy="457200"/>
            </a:xfrm>
          </p:grpSpPr>
          <p:sp>
            <p:nvSpPr>
              <p:cNvPr id="14" name="Oval 13"/>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0"/>
                <a:endCxn id="14"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6"/>
            <p:cNvGrpSpPr/>
            <p:nvPr/>
          </p:nvGrpSpPr>
          <p:grpSpPr>
            <a:xfrm>
              <a:off x="7391400" y="4419600"/>
              <a:ext cx="345057" cy="386080"/>
              <a:chOff x="5791200" y="3352800"/>
              <a:chExt cx="457200" cy="457200"/>
            </a:xfrm>
          </p:grpSpPr>
          <p:sp>
            <p:nvSpPr>
              <p:cNvPr id="12" name="Oval 11"/>
              <p:cNvSpPr/>
              <p:nvPr/>
            </p:nvSpPr>
            <p:spPr>
              <a:xfrm>
                <a:off x="5791200" y="3352800"/>
                <a:ext cx="457200" cy="4572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0"/>
                <a:endCxn id="12" idx="4"/>
              </p:cNvCxnSpPr>
              <p:nvPr/>
            </p:nvCxnSpPr>
            <p:spPr>
              <a:xfrm rot="16200000" flipH="1">
                <a:off x="5791200" y="35814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62000" y="381000"/>
            <a:ext cx="7891170" cy="6172200"/>
          </a:xfrm>
          <a:prstGeom prst="rect">
            <a:avLst/>
          </a:prstGeom>
          <a:noFill/>
          <a:ln w="9525">
            <a:noFill/>
            <a:miter lim="800000"/>
            <a:headEnd/>
            <a:tailEnd/>
          </a:ln>
          <a:effectLst/>
        </p:spPr>
      </p:pic>
      <p:sp>
        <p:nvSpPr>
          <p:cNvPr id="3" name="Rectangle 2"/>
          <p:cNvSpPr/>
          <p:nvPr/>
        </p:nvSpPr>
        <p:spPr>
          <a:xfrm>
            <a:off x="6324600" y="1219200"/>
            <a:ext cx="2362200" cy="14478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Letter M</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smtClean="0"/>
              <a:t>The letter M is represented by four qubits, so that we can use it in inequality gates. However, it can only be zero or one, because it is a carry.</a:t>
            </a:r>
          </a:p>
          <a:p>
            <a:endParaRPr lang="en-US" dirty="0" smtClean="0"/>
          </a:p>
          <a:p>
            <a:r>
              <a:rPr lang="en-US" dirty="0" smtClean="0"/>
              <a:t>Thus, we need a three-input NOR gate to make sure that three of its qubits all equal zero.</a:t>
            </a:r>
          </a:p>
          <a:p>
            <a:endParaRPr lang="en-US" dirty="0" smtClean="0"/>
          </a:p>
          <a:p>
            <a:r>
              <a:rPr lang="en-US" dirty="0" smtClean="0"/>
              <a:t>This will cost 6 inverters and a 3-controlled Toffoli (13), or </a:t>
            </a:r>
            <a:r>
              <a:rPr lang="en-US" b="1" dirty="0" smtClean="0"/>
              <a:t>19 basic gates </a:t>
            </a:r>
            <a:r>
              <a:rPr lang="en-US" dirty="0" smtClean="0"/>
              <a:t>total.</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Toffoli Gate</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There are 8(8-1)/2 = </a:t>
            </a:r>
            <a:r>
              <a:rPr lang="en-US" b="1" dirty="0" smtClean="0"/>
              <a:t>28</a:t>
            </a:r>
            <a:r>
              <a:rPr lang="en-US" dirty="0" smtClean="0"/>
              <a:t> outputs from the first inequality </a:t>
            </a:r>
            <a:r>
              <a:rPr lang="en-US" dirty="0" smtClean="0"/>
              <a:t>section</a:t>
            </a:r>
          </a:p>
          <a:p>
            <a:pPr lvl="1"/>
            <a:endParaRPr lang="en-US" dirty="0" smtClean="0"/>
          </a:p>
          <a:p>
            <a:r>
              <a:rPr lang="en-US" dirty="0" smtClean="0"/>
              <a:t>There are</a:t>
            </a:r>
            <a:r>
              <a:rPr lang="en-US" b="1" dirty="0" smtClean="0"/>
              <a:t> 4 </a:t>
            </a:r>
            <a:r>
              <a:rPr lang="en-US" dirty="0" smtClean="0"/>
              <a:t>outputs from the equations, and </a:t>
            </a:r>
            <a:r>
              <a:rPr lang="en-US" b="1" dirty="0" smtClean="0"/>
              <a:t>1</a:t>
            </a:r>
            <a:r>
              <a:rPr lang="en-US" dirty="0" smtClean="0"/>
              <a:t> output from the letter M. </a:t>
            </a:r>
            <a:endParaRPr lang="en-US" dirty="0" smtClean="0"/>
          </a:p>
          <a:p>
            <a:pPr lvl="1"/>
            <a:endParaRPr lang="en-US" dirty="0" smtClean="0"/>
          </a:p>
          <a:p>
            <a:r>
              <a:rPr lang="en-US" dirty="0" smtClean="0"/>
              <a:t>There are </a:t>
            </a:r>
            <a:r>
              <a:rPr lang="en-US" b="1" dirty="0" smtClean="0"/>
              <a:t>7</a:t>
            </a:r>
            <a:r>
              <a:rPr lang="en-US" dirty="0" smtClean="0"/>
              <a:t> outputs from the “&lt;10” block</a:t>
            </a:r>
            <a:r>
              <a:rPr lang="en-US" dirty="0" smtClean="0"/>
              <a:t>.</a:t>
            </a:r>
          </a:p>
          <a:p>
            <a:pPr lvl="1"/>
            <a:endParaRPr lang="en-US" dirty="0" smtClean="0"/>
          </a:p>
          <a:p>
            <a:r>
              <a:rPr lang="en-US" dirty="0" smtClean="0"/>
              <a:t>Thus, there are </a:t>
            </a:r>
            <a:r>
              <a:rPr lang="en-US" b="1" dirty="0" smtClean="0"/>
              <a:t>40</a:t>
            </a:r>
            <a:r>
              <a:rPr lang="en-US" dirty="0" smtClean="0"/>
              <a:t> inputs, so the cost is 32(40)-96 = </a:t>
            </a:r>
            <a:r>
              <a:rPr lang="en-US" b="1" dirty="0" smtClean="0"/>
              <a:t>1184 basic gates</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rmAutofit fontScale="90000"/>
          </a:bodyPr>
          <a:lstStyle/>
          <a:p>
            <a:r>
              <a:rPr lang="en-US" dirty="0" smtClean="0"/>
              <a:t>Superposition and Quantum Computers</a:t>
            </a:r>
            <a:endParaRPr lang="en-US" dirty="0"/>
          </a:p>
        </p:txBody>
      </p:sp>
      <p:sp>
        <p:nvSpPr>
          <p:cNvPr id="3" name="Content Placeholder 2"/>
          <p:cNvSpPr>
            <a:spLocks noGrp="1"/>
          </p:cNvSpPr>
          <p:nvPr>
            <p:ph idx="1"/>
          </p:nvPr>
        </p:nvSpPr>
        <p:spPr>
          <a:xfrm>
            <a:off x="0" y="1143000"/>
            <a:ext cx="6019800" cy="5486400"/>
          </a:xfrm>
        </p:spPr>
        <p:txBody>
          <a:bodyPr>
            <a:noAutofit/>
          </a:bodyPr>
          <a:lstStyle/>
          <a:p>
            <a:r>
              <a:rPr lang="en-US" sz="2800" dirty="0" smtClean="0"/>
              <a:t>A quantum bit represents information in a quantum mechanical entity, like an electron’s spin axis</a:t>
            </a:r>
          </a:p>
          <a:p>
            <a:endParaRPr lang="en-US" sz="1400" dirty="0" smtClean="0"/>
          </a:p>
          <a:p>
            <a:r>
              <a:rPr lang="en-US" sz="2800" dirty="0" smtClean="0"/>
              <a:t>Our tools cannot determine the precise state of a quantum entity</a:t>
            </a:r>
          </a:p>
          <a:p>
            <a:endParaRPr lang="en-US" sz="1400" dirty="0" smtClean="0"/>
          </a:p>
          <a:p>
            <a:r>
              <a:rPr lang="en-US" sz="2800" dirty="0" smtClean="0"/>
              <a:t>Thus, a qubit can exist in </a:t>
            </a:r>
            <a:r>
              <a:rPr lang="en-US" sz="2800" i="1" dirty="0" smtClean="0"/>
              <a:t>any combination of the states “0” and “1” </a:t>
            </a:r>
            <a:r>
              <a:rPr lang="en-US" sz="2800" dirty="0" smtClean="0"/>
              <a:t>(in other words, any point on the </a:t>
            </a:r>
            <a:r>
              <a:rPr lang="en-US" sz="2800" b="1" dirty="0" err="1" smtClean="0"/>
              <a:t>bloch</a:t>
            </a:r>
            <a:r>
              <a:rPr lang="en-US" sz="2800" b="1" dirty="0" smtClean="0"/>
              <a:t> sphere</a:t>
            </a:r>
            <a:r>
              <a:rPr lang="en-US" sz="2800" dirty="0" smtClean="0"/>
              <a:t>).</a:t>
            </a:r>
          </a:p>
          <a:p>
            <a:endParaRPr lang="en-US" sz="1100" dirty="0" smtClean="0"/>
          </a:p>
          <a:p>
            <a:r>
              <a:rPr lang="en-US" sz="2800" dirty="0" smtClean="0"/>
              <a:t>A classical bit is confined to the “poles”</a:t>
            </a:r>
          </a:p>
          <a:p>
            <a:endParaRPr lang="en-US" sz="2800" dirty="0"/>
          </a:p>
        </p:txBody>
      </p:sp>
      <p:pic>
        <p:nvPicPr>
          <p:cNvPr id="5" name="Picture 7"/>
          <p:cNvPicPr>
            <a:picLocks noChangeAspect="1" noChangeArrowheads="1"/>
          </p:cNvPicPr>
          <p:nvPr/>
        </p:nvPicPr>
        <p:blipFill>
          <a:blip r:embed="rId2" cstate="print"/>
          <a:srcRect/>
          <a:stretch>
            <a:fillRect/>
          </a:stretch>
        </p:blipFill>
        <p:spPr bwMode="auto">
          <a:xfrm>
            <a:off x="6114361" y="1828800"/>
            <a:ext cx="3029639" cy="2514600"/>
          </a:xfrm>
          <a:prstGeom prst="rect">
            <a:avLst/>
          </a:prstGeom>
          <a:solidFill>
            <a:schemeClr val="bg1"/>
          </a:solidFill>
          <a:ln w="9525">
            <a:noFill/>
            <a:miter lim="800000"/>
            <a:headEnd/>
            <a:tailEnd/>
          </a:ln>
        </p:spPr>
      </p:pic>
      <p:sp>
        <p:nvSpPr>
          <p:cNvPr id="6" name="TextBox 5"/>
          <p:cNvSpPr txBox="1"/>
          <p:nvPr/>
        </p:nvSpPr>
        <p:spPr>
          <a:xfrm>
            <a:off x="6324600" y="4419600"/>
            <a:ext cx="2667000" cy="923330"/>
          </a:xfrm>
          <a:prstGeom prst="rect">
            <a:avLst/>
          </a:prstGeom>
          <a:noFill/>
        </p:spPr>
        <p:txBody>
          <a:bodyPr wrap="square" rtlCol="0">
            <a:spAutoFit/>
          </a:bodyPr>
          <a:lstStyle/>
          <a:p>
            <a:r>
              <a:rPr lang="en-US" dirty="0" smtClean="0"/>
              <a:t>The Bloch Sphere represents all possible  quantum states.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267200" y="5791200"/>
            <a:ext cx="5334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 name="Picture 2"/>
          <p:cNvPicPr>
            <a:picLocks noChangeAspect="1" noChangeArrowheads="1"/>
          </p:cNvPicPr>
          <p:nvPr/>
        </p:nvPicPr>
        <p:blipFill>
          <a:blip r:embed="rId2" cstate="print"/>
          <a:srcRect/>
          <a:stretch>
            <a:fillRect/>
          </a:stretch>
        </p:blipFill>
        <p:spPr bwMode="auto">
          <a:xfrm>
            <a:off x="1299877" y="427110"/>
            <a:ext cx="6858000" cy="5364090"/>
          </a:xfrm>
          <a:prstGeom prst="rect">
            <a:avLst/>
          </a:prstGeom>
          <a:noFill/>
          <a:ln w="9525">
            <a:noFill/>
            <a:miter lim="800000"/>
            <a:headEnd/>
            <a:tailEnd/>
          </a:ln>
          <a:effectLst/>
        </p:spPr>
      </p:pic>
      <p:sp>
        <p:nvSpPr>
          <p:cNvPr id="3" name="Rectangle 2"/>
          <p:cNvSpPr/>
          <p:nvPr/>
        </p:nvSpPr>
        <p:spPr>
          <a:xfrm>
            <a:off x="6252877" y="1219200"/>
            <a:ext cx="2052923" cy="119616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76677" y="3276600"/>
            <a:ext cx="1143000" cy="1958162"/>
          </a:xfrm>
          <a:prstGeom prst="rect">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00278" y="381000"/>
            <a:ext cx="609599" cy="533400"/>
          </a:xfrm>
          <a:prstGeom prst="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28677" y="609600"/>
            <a:ext cx="609599" cy="533400"/>
          </a:xfrm>
          <a:prstGeom prst="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38078" y="838200"/>
            <a:ext cx="609599" cy="533400"/>
          </a:xfrm>
          <a:prstGeom prst="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8678" y="1295400"/>
            <a:ext cx="609599" cy="533400"/>
          </a:xfrm>
          <a:prstGeom prst="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76277" y="2057400"/>
            <a:ext cx="838199" cy="533400"/>
          </a:xfrm>
          <a:prstGeom prst="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62078" y="2514600"/>
            <a:ext cx="1066800" cy="609600"/>
          </a:xfrm>
          <a:prstGeom prst="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61877" y="3124200"/>
            <a:ext cx="914400" cy="609600"/>
          </a:xfrm>
          <a:prstGeom prst="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4477" y="4572000"/>
            <a:ext cx="990600" cy="609600"/>
          </a:xfrm>
          <a:prstGeom prst="rect">
            <a:avLst/>
          </a:prstGeom>
          <a:solidFill>
            <a:schemeClr val="accent3">
              <a:alpha val="3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33677" y="3200400"/>
            <a:ext cx="609600" cy="609600"/>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33677" y="4419600"/>
            <a:ext cx="609600" cy="609600"/>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33677" y="1905000"/>
            <a:ext cx="609600" cy="609600"/>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9877" y="838200"/>
            <a:ext cx="609600" cy="609600"/>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5710535"/>
            <a:ext cx="8458200" cy="461665"/>
          </a:xfrm>
          <a:prstGeom prst="rect">
            <a:avLst/>
          </a:prstGeom>
          <a:noFill/>
        </p:spPr>
        <p:txBody>
          <a:bodyPr wrap="square" rtlCol="0">
            <a:spAutoFit/>
          </a:bodyPr>
          <a:lstStyle/>
          <a:p>
            <a:r>
              <a:rPr lang="en-US" sz="2400" b="1" dirty="0" smtClean="0"/>
              <a:t>Total cost: 2(</a:t>
            </a:r>
            <a:r>
              <a:rPr lang="en-US" sz="2400" b="1" dirty="0" smtClean="0">
                <a:solidFill>
                  <a:schemeClr val="accent2"/>
                </a:solidFill>
              </a:rPr>
              <a:t>1288</a:t>
            </a:r>
            <a:r>
              <a:rPr lang="en-US" sz="2400" b="1" dirty="0" smtClean="0"/>
              <a:t> + </a:t>
            </a:r>
            <a:r>
              <a:rPr lang="en-US" sz="2400" b="1" dirty="0" smtClean="0">
                <a:solidFill>
                  <a:schemeClr val="accent2"/>
                </a:solidFill>
              </a:rPr>
              <a:t>112</a:t>
            </a:r>
            <a:r>
              <a:rPr lang="en-US" sz="2400" b="1" dirty="0" smtClean="0"/>
              <a:t>+ </a:t>
            </a:r>
            <a:r>
              <a:rPr lang="en-US" sz="2400" b="1" dirty="0" smtClean="0">
                <a:solidFill>
                  <a:schemeClr val="accent3"/>
                </a:solidFill>
              </a:rPr>
              <a:t>294</a:t>
            </a:r>
            <a:r>
              <a:rPr lang="en-US" sz="2400" b="1" dirty="0" smtClean="0"/>
              <a:t> + </a:t>
            </a:r>
            <a:r>
              <a:rPr lang="en-US" sz="2400" b="1" dirty="0" smtClean="0">
                <a:solidFill>
                  <a:srgbClr val="FFFF00"/>
                </a:solidFill>
              </a:rPr>
              <a:t>288</a:t>
            </a:r>
            <a:r>
              <a:rPr lang="en-US" sz="2400" b="1" dirty="0" smtClean="0"/>
              <a:t> + </a:t>
            </a:r>
            <a:r>
              <a:rPr lang="en-US" sz="2400" b="1" dirty="0" smtClean="0">
                <a:solidFill>
                  <a:schemeClr val="accent1"/>
                </a:solidFill>
              </a:rPr>
              <a:t>19)</a:t>
            </a:r>
            <a:r>
              <a:rPr lang="en-US" sz="2400" b="1" dirty="0" smtClean="0"/>
              <a:t>+</a:t>
            </a:r>
            <a:r>
              <a:rPr lang="en-US" sz="2400" b="1" dirty="0" smtClean="0">
                <a:solidFill>
                  <a:schemeClr val="accent1"/>
                </a:solidFill>
              </a:rPr>
              <a:t>1184 </a:t>
            </a:r>
            <a:r>
              <a:rPr lang="en-US" sz="2400" b="1" dirty="0" smtClean="0"/>
              <a:t>= 5186 basic gates </a:t>
            </a:r>
            <a:endParaRPr lang="en-US" sz="24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Hogg’s Method</a:t>
            </a:r>
            <a:endParaRPr lang="en-US" dirty="0"/>
          </a:p>
        </p:txBody>
      </p:sp>
      <p:sp>
        <p:nvSpPr>
          <p:cNvPr id="3" name="Content Placeholder 2"/>
          <p:cNvSpPr>
            <a:spLocks noGrp="1"/>
          </p:cNvSpPr>
          <p:nvPr>
            <p:ph idx="1"/>
          </p:nvPr>
        </p:nvSpPr>
        <p:spPr>
          <a:xfrm>
            <a:off x="381000" y="2057400"/>
            <a:ext cx="8229600" cy="4525963"/>
          </a:xfrm>
        </p:spPr>
        <p:txBody>
          <a:bodyPr>
            <a:normAutofit/>
          </a:bodyPr>
          <a:lstStyle/>
          <a:p>
            <a:pPr marL="514350" indent="-514350">
              <a:buNone/>
            </a:pPr>
            <a:r>
              <a:rPr lang="en-US" dirty="0" smtClean="0"/>
              <a:t>Since </a:t>
            </a:r>
          </a:p>
          <a:p>
            <a:pPr marL="514350" indent="-514350"/>
            <a:r>
              <a:rPr lang="en-US" dirty="0" smtClean="0"/>
              <a:t>each </a:t>
            </a:r>
            <a:r>
              <a:rPr lang="en-US" dirty="0" smtClean="0"/>
              <a:t>one of 8 letters can take 9 values (1 to 9), and </a:t>
            </a:r>
            <a:endParaRPr lang="en-US" dirty="0" smtClean="0"/>
          </a:p>
          <a:p>
            <a:pPr marL="514350" indent="-514350"/>
            <a:r>
              <a:rPr lang="en-US" dirty="0" smtClean="0"/>
              <a:t>each </a:t>
            </a:r>
            <a:r>
              <a:rPr lang="en-US" dirty="0" smtClean="0"/>
              <a:t>one of 3 carry’s can take 2 values(0,1), </a:t>
            </a:r>
            <a:endParaRPr lang="en-US" dirty="0" smtClean="0"/>
          </a:p>
          <a:p>
            <a:pPr marL="514350" indent="-514350"/>
            <a:endParaRPr lang="en-US" dirty="0" smtClean="0"/>
          </a:p>
          <a:p>
            <a:pPr marL="514350" indent="-514350"/>
            <a:r>
              <a:rPr lang="en-US" dirty="0" smtClean="0"/>
              <a:t>this </a:t>
            </a:r>
            <a:r>
              <a:rPr lang="en-US" dirty="0" smtClean="0"/>
              <a:t>oracle requires 78 variables</a:t>
            </a:r>
          </a:p>
          <a:p>
            <a:pPr marL="1314450" lvl="2" indent="-514350">
              <a:buFont typeface="+mj-lt"/>
              <a:buAutoNum type="arabicPeriod"/>
            </a:pPr>
            <a:endParaRPr lang="en-US" sz="1600"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SEND MORE MONEY – Hogg’s Method </a:t>
            </a:r>
            <a:endParaRPr lang="en-US" dirty="0"/>
          </a:p>
        </p:txBody>
      </p:sp>
      <p:sp>
        <p:nvSpPr>
          <p:cNvPr id="3" name="Content Placeholder 2"/>
          <p:cNvSpPr>
            <a:spLocks noGrp="1"/>
          </p:cNvSpPr>
          <p:nvPr>
            <p:ph idx="1"/>
          </p:nvPr>
        </p:nvSpPr>
        <p:spPr>
          <a:xfrm>
            <a:off x="0" y="1371600"/>
            <a:ext cx="5867400" cy="1219200"/>
          </a:xfrm>
        </p:spPr>
        <p:txBody>
          <a:bodyPr>
            <a:noAutofit/>
          </a:bodyPr>
          <a:lstStyle/>
          <a:p>
            <a:pPr marL="514350" indent="-514350">
              <a:buNone/>
            </a:pPr>
            <a:r>
              <a:rPr lang="en-US" sz="2400" dirty="0" smtClean="0"/>
              <a:t>	Hogg’s </a:t>
            </a:r>
            <a:r>
              <a:rPr lang="en-US" sz="2400" dirty="0" smtClean="0"/>
              <a:t>oracle will require us to figure out </a:t>
            </a:r>
            <a:r>
              <a:rPr lang="en-US" sz="2400" dirty="0" smtClean="0"/>
              <a:t>all possible </a:t>
            </a:r>
            <a:r>
              <a:rPr lang="en-US" sz="2400" dirty="0" smtClean="0"/>
              <a:t>assignments to the four formulas</a:t>
            </a:r>
          </a:p>
          <a:p>
            <a:pPr marL="514350" indent="-514350">
              <a:buNone/>
            </a:pPr>
            <a:endParaRPr lang="en-US" sz="2400" dirty="0" smtClean="0"/>
          </a:p>
        </p:txBody>
      </p:sp>
      <p:sp>
        <p:nvSpPr>
          <p:cNvPr id="4" name="TextBox 3"/>
          <p:cNvSpPr txBox="1"/>
          <p:nvPr/>
        </p:nvSpPr>
        <p:spPr>
          <a:xfrm>
            <a:off x="6096000" y="1173540"/>
            <a:ext cx="3429000" cy="1569660"/>
          </a:xfrm>
          <a:prstGeom prst="rect">
            <a:avLst/>
          </a:prstGeom>
          <a:noFill/>
        </p:spPr>
        <p:txBody>
          <a:bodyPr wrap="square" rtlCol="0">
            <a:spAutoFit/>
          </a:bodyPr>
          <a:lstStyle/>
          <a:p>
            <a:r>
              <a:rPr lang="en-US" sz="2400" dirty="0" smtClean="0"/>
              <a:t>         D + E = 10*C1 + Y</a:t>
            </a:r>
          </a:p>
          <a:p>
            <a:r>
              <a:rPr lang="en-US" sz="2400" dirty="0" smtClean="0"/>
              <a:t>C1 + N + R = 10*C2 + E</a:t>
            </a:r>
          </a:p>
          <a:p>
            <a:r>
              <a:rPr lang="en-US" sz="2400" dirty="0" smtClean="0"/>
              <a:t>C2 + E + O = 10*C3 + N</a:t>
            </a:r>
          </a:p>
          <a:p>
            <a:r>
              <a:rPr lang="en-US" sz="2400" dirty="0" smtClean="0"/>
              <a:t>C3 + S + M =10*M + O</a:t>
            </a:r>
            <a:endParaRPr lang="en-US" sz="2400" dirty="0"/>
          </a:p>
        </p:txBody>
      </p:sp>
      <p:sp>
        <p:nvSpPr>
          <p:cNvPr id="5" name="Content Placeholder 2"/>
          <p:cNvSpPr txBox="1">
            <a:spLocks/>
          </p:cNvSpPr>
          <p:nvPr/>
        </p:nvSpPr>
        <p:spPr>
          <a:xfrm>
            <a:off x="0" y="2819400"/>
            <a:ext cx="9144000" cy="4191000"/>
          </a:xfrm>
          <a:prstGeom prst="rect">
            <a:avLst/>
          </a:prstGeom>
        </p:spPr>
        <p:txBody>
          <a:bodyPr vert="horz" lIns="91440" tIns="45720" rIns="91440" bIns="45720" rtlCol="0">
            <a:normAutofit fontScale="85000" lnSpcReduction="20000"/>
          </a:bodyPr>
          <a:lstStyle/>
          <a:p>
            <a:pPr marL="971550" lvl="1" indent="-514350">
              <a:spcBef>
                <a:spcPct val="20000"/>
              </a:spcBef>
              <a:buFont typeface="Arial" pitchFamily="34" charset="0"/>
              <a:buChar char="•"/>
            </a:pPr>
            <a:r>
              <a:rPr lang="en-US" sz="2800" dirty="0" smtClean="0"/>
              <a:t>For example, the assignments 1,2,0,3 and 1,3,0,4 for the variables D, E, c1, and Y, (respectively) satisfy the first equation</a:t>
            </a:r>
          </a:p>
          <a:p>
            <a:pPr marL="1885950" lvl="3" indent="-514350">
              <a:spcBef>
                <a:spcPct val="20000"/>
              </a:spcBef>
              <a:buFont typeface="Arial" pitchFamily="34" charset="0"/>
              <a:buChar cha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 then use AND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and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OR gates to make sure that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at least one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of these assignments are satisfied</a:t>
            </a:r>
          </a:p>
          <a:p>
            <a:pPr marL="1428750" lvl="2" indent="-514350">
              <a:spcBef>
                <a:spcPct val="20000"/>
              </a:spcBef>
              <a:buFont typeface="Arial" pitchFamily="34" charset="0"/>
              <a:buChar cha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There are about 160 such equations; each of these will require a five or six input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Toffoli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gate, and then a massive OR gate at the end.</a:t>
            </a:r>
          </a:p>
          <a:p>
            <a:pPr marL="1428750" lvl="2" indent="-514350">
              <a:spcBef>
                <a:spcPct val="20000"/>
              </a:spcBef>
              <a:buFont typeface="Arial" pitchFamily="34" charset="0"/>
              <a:buChar cha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total cost of all these gates is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35213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basic gates, and four output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qubits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a:bodyPr>
          <a:lstStyle/>
          <a:p>
            <a:pPr>
              <a:buNone/>
            </a:pPr>
            <a:r>
              <a:rPr lang="en-US" dirty="0" smtClean="0"/>
              <a:t>No two letters can be assigned the same value</a:t>
            </a:r>
          </a:p>
          <a:p>
            <a:r>
              <a:rPr lang="en-US" dirty="0" smtClean="0"/>
              <a:t>This will require n(n-1)/2 NAND gates, times the number of values(10) = 10(8)(7)/2 = 280 NAND </a:t>
            </a:r>
            <a:r>
              <a:rPr lang="en-US" dirty="0" smtClean="0"/>
              <a:t>gates</a:t>
            </a:r>
          </a:p>
          <a:p>
            <a:pPr lvl="2"/>
            <a:endParaRPr lang="en-US" dirty="0" smtClean="0"/>
          </a:p>
          <a:p>
            <a:r>
              <a:rPr lang="en-US" dirty="0" smtClean="0"/>
              <a:t>The total cost of this step is thus </a:t>
            </a:r>
            <a:r>
              <a:rPr lang="en-US" b="1" dirty="0" smtClean="0"/>
              <a:t>1400 basic </a:t>
            </a:r>
            <a:r>
              <a:rPr lang="en-US" b="1" dirty="0" smtClean="0"/>
              <a:t>gates</a:t>
            </a:r>
          </a:p>
          <a:p>
            <a:pPr lvl="2"/>
            <a:endParaRPr lang="en-US" b="1" dirty="0" smtClean="0"/>
          </a:p>
          <a:p>
            <a:r>
              <a:rPr lang="en-US" dirty="0" smtClean="0"/>
              <a:t>280 output qubits are involved</a:t>
            </a:r>
          </a:p>
          <a:p>
            <a:pPr>
              <a:buNone/>
            </a:pPr>
            <a:endParaRPr lang="en-US" dirty="0" smtClean="0"/>
          </a:p>
          <a:p>
            <a:pPr>
              <a:buNone/>
            </a:pPr>
            <a:endParaRPr lang="en-US" dirty="0"/>
          </a:p>
        </p:txBody>
      </p:sp>
      <p:sp>
        <p:nvSpPr>
          <p:cNvPr id="6" name="Title 1"/>
          <p:cNvSpPr>
            <a:spLocks noGrp="1"/>
          </p:cNvSpPr>
          <p:nvPr>
            <p:ph type="title"/>
          </p:nvPr>
        </p:nvSpPr>
        <p:spPr/>
        <p:txBody>
          <a:bodyPr>
            <a:normAutofit fontScale="90000"/>
          </a:bodyPr>
          <a:lstStyle/>
          <a:p>
            <a:r>
              <a:rPr lang="en-US" dirty="0" smtClean="0"/>
              <a:t>SEND MORE MONEY – Hogg’s Method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rmAutofit/>
          </a:bodyPr>
          <a:lstStyle/>
          <a:p>
            <a:pPr>
              <a:buNone/>
            </a:pPr>
            <a:r>
              <a:rPr lang="en-US" dirty="0" smtClean="0"/>
              <a:t>Next, no two values can be assigned to the same letter</a:t>
            </a:r>
          </a:p>
          <a:p>
            <a:r>
              <a:rPr lang="en-US" dirty="0" smtClean="0"/>
              <a:t>This will require n(n-1)/2 NAND gates, where n = 10, and this will need to be repeated 8 times, for a total of 360 NAND </a:t>
            </a:r>
            <a:r>
              <a:rPr lang="en-US" dirty="0" smtClean="0"/>
              <a:t>gates</a:t>
            </a:r>
          </a:p>
          <a:p>
            <a:pPr lvl="2"/>
            <a:endParaRPr lang="en-US" dirty="0" smtClean="0"/>
          </a:p>
          <a:p>
            <a:r>
              <a:rPr lang="en-US" dirty="0" smtClean="0"/>
              <a:t>Thus, the total cost is </a:t>
            </a:r>
            <a:r>
              <a:rPr lang="en-US" b="1" dirty="0" smtClean="0"/>
              <a:t>1800 basic </a:t>
            </a:r>
            <a:r>
              <a:rPr lang="en-US" b="1" dirty="0" smtClean="0"/>
              <a:t>gates</a:t>
            </a:r>
          </a:p>
          <a:p>
            <a:pPr lvl="2"/>
            <a:endParaRPr lang="en-US" b="1" dirty="0" smtClean="0"/>
          </a:p>
          <a:p>
            <a:r>
              <a:rPr lang="en-US" dirty="0" smtClean="0"/>
              <a:t>360 output qubits are involved</a:t>
            </a:r>
            <a:endParaRPr lang="en-US" dirty="0"/>
          </a:p>
        </p:txBody>
      </p:sp>
      <p:sp>
        <p:nvSpPr>
          <p:cNvPr id="5" name="Title 1"/>
          <p:cNvSpPr>
            <a:spLocks noGrp="1"/>
          </p:cNvSpPr>
          <p:nvPr>
            <p:ph type="title"/>
          </p:nvPr>
        </p:nvSpPr>
        <p:spPr/>
        <p:txBody>
          <a:bodyPr>
            <a:normAutofit fontScale="90000"/>
          </a:bodyPr>
          <a:lstStyle/>
          <a:p>
            <a:r>
              <a:rPr lang="en-US" dirty="0" smtClean="0"/>
              <a:t>SEND MORE MONEY – Hogg’s Method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SEND MORE MONEY – Hogg’s Method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the final Toffoli gate, there are 4+360+280 = 644 controlling </a:t>
            </a:r>
            <a:r>
              <a:rPr lang="en-US" dirty="0" err="1" smtClean="0"/>
              <a:t>qubits</a:t>
            </a:r>
            <a:endParaRPr lang="en-US" dirty="0" smtClean="0"/>
          </a:p>
          <a:p>
            <a:pPr lvl="2"/>
            <a:endParaRPr lang="en-US" dirty="0" smtClean="0"/>
          </a:p>
          <a:p>
            <a:r>
              <a:rPr lang="en-US" dirty="0" smtClean="0"/>
              <a:t>Thus, the best case cost is 32(644)-96 = </a:t>
            </a:r>
            <a:r>
              <a:rPr lang="en-US" b="1" dirty="0" smtClean="0"/>
              <a:t>20512 basic gates</a:t>
            </a:r>
          </a:p>
          <a:p>
            <a:pPr lvl="1"/>
            <a:r>
              <a:rPr lang="en-US" dirty="0" smtClean="0"/>
              <a:t>The worst case cost is 2⁶⁴⁵ - 3, which is over a googol.</a:t>
            </a:r>
          </a:p>
          <a:p>
            <a:pPr lvl="1"/>
            <a:endParaRPr lang="en-US" dirty="0" smtClean="0"/>
          </a:p>
          <a:p>
            <a:r>
              <a:rPr lang="en-US" dirty="0" smtClean="0"/>
              <a:t>The overall cost amounts to 2(1800+1400+35213) + 20512 = </a:t>
            </a:r>
            <a:r>
              <a:rPr lang="en-US" b="1" dirty="0" smtClean="0"/>
              <a:t>97216 basic gates</a:t>
            </a:r>
            <a:r>
              <a:rPr lang="en-US" dirty="0" smtClean="0"/>
              <a:t>, best case, including mirror circuits.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SATISFIABILITY</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5502897" y="3886200"/>
            <a:ext cx="3641103" cy="2590800"/>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5257800" y="1676400"/>
            <a:ext cx="3886200" cy="2316278"/>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err="1" smtClean="0"/>
              <a:t>Satisfiability</a:t>
            </a:r>
            <a:endParaRPr lang="en-US" dirty="0"/>
          </a:p>
        </p:txBody>
      </p:sp>
      <p:sp>
        <p:nvSpPr>
          <p:cNvPr id="3" name="Content Placeholder 2"/>
          <p:cNvSpPr>
            <a:spLocks noGrp="1"/>
          </p:cNvSpPr>
          <p:nvPr>
            <p:ph idx="1"/>
          </p:nvPr>
        </p:nvSpPr>
        <p:spPr>
          <a:xfrm>
            <a:off x="0" y="1066800"/>
            <a:ext cx="5562600" cy="5791199"/>
          </a:xfrm>
        </p:spPr>
        <p:txBody>
          <a:bodyPr>
            <a:normAutofit fontScale="62500" lnSpcReduction="20000"/>
          </a:bodyPr>
          <a:lstStyle/>
          <a:p>
            <a:pPr>
              <a:buNone/>
            </a:pPr>
            <a:r>
              <a:rPr lang="en-US" b="1" u="sng" dirty="0" smtClean="0"/>
              <a:t>The Problem: </a:t>
            </a:r>
            <a:r>
              <a:rPr lang="en-US" dirty="0" smtClean="0"/>
              <a:t>Find a Boolean (1 or 0) assignment of variables that gives an output of one in a formula such as the one shown on the top right. </a:t>
            </a:r>
          </a:p>
          <a:p>
            <a:pPr>
              <a:buNone/>
            </a:pPr>
            <a:r>
              <a:rPr lang="en-US" b="1" u="sng" dirty="0" err="1" smtClean="0"/>
              <a:t>Perkowski’s</a:t>
            </a:r>
            <a:r>
              <a:rPr lang="en-US" b="1" u="sng" dirty="0" smtClean="0"/>
              <a:t> method:</a:t>
            </a:r>
          </a:p>
          <a:p>
            <a:r>
              <a:rPr lang="en-US" dirty="0" smtClean="0"/>
              <a:t>This formula is emulated by gates. In other words, I simply do: {(a NOT) OR b OR c} AND {a OR (b NOT) OR (c NOT)} with quantum gates. NOT gates are represented by X’s in the figure.  </a:t>
            </a:r>
          </a:p>
          <a:p>
            <a:pPr>
              <a:buNone/>
            </a:pPr>
            <a:r>
              <a:rPr lang="en-US" b="1" u="sng" dirty="0" smtClean="0"/>
              <a:t>Hogg’s method </a:t>
            </a:r>
          </a:p>
          <a:p>
            <a:r>
              <a:rPr lang="en-US" dirty="0" smtClean="0"/>
              <a:t>This is exactly the same, except that no NOT gates are needed; instead, inputs are taken from different qubits. However, we also need inequality (CNOT) gates to make sure no two representative qubits have the same value. </a:t>
            </a:r>
          </a:p>
          <a:p>
            <a:endParaRPr lang="en-US" dirty="0" smtClean="0"/>
          </a:p>
          <a:p>
            <a:pPr>
              <a:buNone/>
            </a:pPr>
            <a:r>
              <a:rPr lang="en-US" dirty="0" smtClean="0"/>
              <a:t>For a large number of AND-</a:t>
            </a:r>
            <a:r>
              <a:rPr lang="en-US" dirty="0" err="1" smtClean="0"/>
              <a:t>ed</a:t>
            </a:r>
            <a:r>
              <a:rPr lang="en-US" dirty="0" smtClean="0"/>
              <a:t> terms and NOT-</a:t>
            </a:r>
            <a:r>
              <a:rPr lang="en-US" dirty="0" err="1" smtClean="0"/>
              <a:t>ed</a:t>
            </a:r>
            <a:r>
              <a:rPr lang="en-US" dirty="0" smtClean="0"/>
              <a:t> terms, and few variables, it is possible that Hogg’s method could be more efficient than </a:t>
            </a:r>
            <a:r>
              <a:rPr lang="en-US" dirty="0" err="1" smtClean="0"/>
              <a:t>Perkowski’s</a:t>
            </a:r>
            <a:r>
              <a:rPr lang="en-US" dirty="0" smtClean="0"/>
              <a:t> method because </a:t>
            </a:r>
            <a:r>
              <a:rPr lang="en-US" dirty="0" err="1" smtClean="0"/>
              <a:t>Perkowski’s</a:t>
            </a:r>
            <a:r>
              <a:rPr lang="en-US" dirty="0" smtClean="0"/>
              <a:t> method requires more NOT gates.</a:t>
            </a:r>
          </a:p>
        </p:txBody>
      </p:sp>
      <p:sp>
        <p:nvSpPr>
          <p:cNvPr id="33" name="TextBox 32"/>
          <p:cNvSpPr txBox="1"/>
          <p:nvPr/>
        </p:nvSpPr>
        <p:spPr>
          <a:xfrm>
            <a:off x="5867400" y="914400"/>
            <a:ext cx="2743200" cy="523220"/>
          </a:xfrm>
          <a:prstGeom prst="rect">
            <a:avLst/>
          </a:prstGeom>
          <a:noFill/>
        </p:spPr>
        <p:txBody>
          <a:bodyPr wrap="square" rtlCol="0">
            <a:spAutoFit/>
          </a:bodyPr>
          <a:lstStyle/>
          <a:p>
            <a:r>
              <a:rPr lang="en-US" sz="2800" dirty="0" smtClean="0"/>
              <a:t>(</a:t>
            </a:r>
            <a:r>
              <a:rPr lang="en-US" sz="2800" dirty="0" err="1" smtClean="0"/>
              <a:t>a’+b+c</a:t>
            </a:r>
            <a:r>
              <a:rPr lang="en-US" sz="2800" dirty="0" smtClean="0"/>
              <a:t>)(</a:t>
            </a:r>
            <a:r>
              <a:rPr lang="en-US" sz="2800" dirty="0" err="1" smtClean="0"/>
              <a:t>a+b’+c</a:t>
            </a:r>
            <a:r>
              <a:rPr lang="en-US" sz="2800" dirty="0" smtClean="0"/>
              <a:t>’)</a:t>
            </a:r>
            <a:endParaRPr lang="en-US" sz="2800" dirty="0"/>
          </a:p>
        </p:txBody>
      </p:sp>
      <p:sp>
        <p:nvSpPr>
          <p:cNvPr id="7" name="TextBox 6"/>
          <p:cNvSpPr txBox="1"/>
          <p:nvPr/>
        </p:nvSpPr>
        <p:spPr>
          <a:xfrm>
            <a:off x="5562600" y="1752600"/>
            <a:ext cx="304800" cy="381000"/>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5562600" y="2133600"/>
            <a:ext cx="304800" cy="381000"/>
          </a:xfrm>
          <a:prstGeom prst="rect">
            <a:avLst/>
          </a:prstGeom>
          <a:noFill/>
        </p:spPr>
        <p:txBody>
          <a:bodyPr wrap="square" rtlCol="0">
            <a:spAutoFit/>
          </a:bodyPr>
          <a:lstStyle/>
          <a:p>
            <a:r>
              <a:rPr lang="en-US" dirty="0" smtClean="0"/>
              <a:t>b</a:t>
            </a:r>
            <a:endParaRPr lang="en-US" dirty="0"/>
          </a:p>
        </p:txBody>
      </p:sp>
      <p:sp>
        <p:nvSpPr>
          <p:cNvPr id="9" name="TextBox 8"/>
          <p:cNvSpPr txBox="1"/>
          <p:nvPr/>
        </p:nvSpPr>
        <p:spPr>
          <a:xfrm>
            <a:off x="5562600" y="2438400"/>
            <a:ext cx="304800" cy="381000"/>
          </a:xfrm>
          <a:prstGeom prst="rect">
            <a:avLst/>
          </a:prstGeom>
          <a:noFill/>
        </p:spPr>
        <p:txBody>
          <a:bodyPr wrap="square" rtlCol="0">
            <a:spAutoFit/>
          </a:bodyPr>
          <a:lstStyle/>
          <a:p>
            <a:r>
              <a:rPr lang="en-US" dirty="0" smtClean="0"/>
              <a:t>c</a:t>
            </a:r>
            <a:endParaRPr lang="en-US" dirty="0"/>
          </a:p>
        </p:txBody>
      </p:sp>
      <p:sp>
        <p:nvSpPr>
          <p:cNvPr id="10" name="TextBox 9"/>
          <p:cNvSpPr txBox="1"/>
          <p:nvPr/>
        </p:nvSpPr>
        <p:spPr>
          <a:xfrm>
            <a:off x="6477000" y="3657600"/>
            <a:ext cx="2438400" cy="338554"/>
          </a:xfrm>
          <a:prstGeom prst="rect">
            <a:avLst/>
          </a:prstGeom>
          <a:noFill/>
        </p:spPr>
        <p:txBody>
          <a:bodyPr wrap="square" rtlCol="0">
            <a:spAutoFit/>
          </a:bodyPr>
          <a:lstStyle/>
          <a:p>
            <a:r>
              <a:rPr lang="en-US" sz="1600" dirty="0" err="1" smtClean="0"/>
              <a:t>Perkowski’s</a:t>
            </a:r>
            <a:r>
              <a:rPr lang="en-US" sz="1600" dirty="0" smtClean="0"/>
              <a:t> method</a:t>
            </a:r>
            <a:endParaRPr lang="en-US" sz="1600" dirty="0"/>
          </a:p>
        </p:txBody>
      </p:sp>
      <p:sp>
        <p:nvSpPr>
          <p:cNvPr id="11" name="TextBox 10"/>
          <p:cNvSpPr txBox="1"/>
          <p:nvPr/>
        </p:nvSpPr>
        <p:spPr>
          <a:xfrm>
            <a:off x="5943600" y="6172200"/>
            <a:ext cx="2895600" cy="307777"/>
          </a:xfrm>
          <a:prstGeom prst="rect">
            <a:avLst/>
          </a:prstGeom>
          <a:noFill/>
        </p:spPr>
        <p:txBody>
          <a:bodyPr wrap="square" rtlCol="0">
            <a:spAutoFit/>
          </a:bodyPr>
          <a:lstStyle/>
          <a:p>
            <a:r>
              <a:rPr lang="en-US" sz="1400" dirty="0" smtClean="0"/>
              <a:t>Hogg’s Method – costs more qubits </a:t>
            </a:r>
            <a:endParaRPr lang="en-US" sz="1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CLIQUE</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Maximum Clique</a:t>
            </a:r>
            <a:endParaRPr lang="en-US" dirty="0"/>
          </a:p>
        </p:txBody>
      </p:sp>
      <p:sp>
        <p:nvSpPr>
          <p:cNvPr id="3" name="Content Placeholder 2"/>
          <p:cNvSpPr>
            <a:spLocks noGrp="1"/>
          </p:cNvSpPr>
          <p:nvPr>
            <p:ph idx="1"/>
          </p:nvPr>
        </p:nvSpPr>
        <p:spPr>
          <a:xfrm>
            <a:off x="0" y="990600"/>
            <a:ext cx="5181600" cy="5867400"/>
          </a:xfrm>
        </p:spPr>
        <p:txBody>
          <a:bodyPr>
            <a:normAutofit fontScale="77500" lnSpcReduction="20000"/>
          </a:bodyPr>
          <a:lstStyle/>
          <a:p>
            <a:pPr>
              <a:buNone/>
            </a:pPr>
            <a:r>
              <a:rPr lang="en-US" b="1" u="sng" dirty="0" smtClean="0"/>
              <a:t>The Problem</a:t>
            </a:r>
            <a:r>
              <a:rPr lang="en-US" u="sng" dirty="0" smtClean="0"/>
              <a:t>: </a:t>
            </a:r>
            <a:r>
              <a:rPr lang="en-US" dirty="0" smtClean="0"/>
              <a:t>Find the largest number of interconnected nodes in a graph</a:t>
            </a:r>
          </a:p>
          <a:p>
            <a:pPr>
              <a:buNone/>
            </a:pPr>
            <a:endParaRPr lang="en-US" dirty="0" smtClean="0"/>
          </a:p>
          <a:p>
            <a:pPr>
              <a:buNone/>
            </a:pPr>
            <a:r>
              <a:rPr lang="en-US" b="1" u="sng" dirty="0" err="1" smtClean="0"/>
              <a:t>Perkowski’s</a:t>
            </a:r>
            <a:r>
              <a:rPr lang="en-US" b="1" u="sng" dirty="0" smtClean="0"/>
              <a:t> Method:</a:t>
            </a:r>
          </a:p>
          <a:p>
            <a:pPr marL="514350" indent="-514350">
              <a:buFont typeface="+mj-lt"/>
              <a:buAutoNum type="arabicPeriod"/>
            </a:pPr>
            <a:r>
              <a:rPr lang="en-US" dirty="0" smtClean="0"/>
              <a:t>I created the oracle for the 4 node graph as shown on the right.</a:t>
            </a:r>
          </a:p>
          <a:p>
            <a:pPr marL="514350" indent="-514350">
              <a:buFont typeface="+mj-lt"/>
              <a:buAutoNum type="arabicPeriod"/>
            </a:pPr>
            <a:r>
              <a:rPr lang="en-US" dirty="0" smtClean="0"/>
              <a:t>I created this oracle by representing each node with a 1 if it was “activated”, i.e. part of the proposed clique, and with a 0 if it wasn’t. </a:t>
            </a:r>
          </a:p>
          <a:p>
            <a:pPr marL="514350" indent="-514350">
              <a:buFont typeface="+mj-lt"/>
              <a:buAutoNum type="arabicPeriod"/>
            </a:pPr>
            <a:r>
              <a:rPr lang="en-US" dirty="0" smtClean="0"/>
              <a:t>I then NAND-</a:t>
            </a:r>
            <a:r>
              <a:rPr lang="en-US" dirty="0" err="1" smtClean="0"/>
              <a:t>ed</a:t>
            </a:r>
            <a:r>
              <a:rPr lang="en-US" dirty="0" smtClean="0"/>
              <a:t> all nodes that were not connected, because the maximum clique must have all nodes interconnected, so no two non – connected nodes can be part of the clique</a:t>
            </a:r>
            <a:endParaRPr lang="en-US" dirty="0"/>
          </a:p>
        </p:txBody>
      </p:sp>
      <p:pic>
        <p:nvPicPr>
          <p:cNvPr id="46082" name="Picture 2"/>
          <p:cNvPicPr>
            <a:picLocks noChangeAspect="1" noChangeArrowheads="1"/>
          </p:cNvPicPr>
          <p:nvPr/>
        </p:nvPicPr>
        <p:blipFill>
          <a:blip r:embed="rId3" cstate="print"/>
          <a:srcRect/>
          <a:stretch>
            <a:fillRect/>
          </a:stretch>
        </p:blipFill>
        <p:spPr bwMode="auto">
          <a:xfrm>
            <a:off x="5543550" y="3657600"/>
            <a:ext cx="3219450" cy="1876425"/>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5410200" y="838200"/>
            <a:ext cx="3467100" cy="1819275"/>
          </a:xfrm>
          <a:prstGeom prst="rect">
            <a:avLst/>
          </a:prstGeom>
          <a:noFill/>
          <a:ln w="9525">
            <a:noFill/>
            <a:miter lim="800000"/>
            <a:headEnd/>
            <a:tailEnd/>
          </a:ln>
        </p:spPr>
      </p:pic>
      <p:sp>
        <p:nvSpPr>
          <p:cNvPr id="6" name="TextBox 5"/>
          <p:cNvSpPr txBox="1"/>
          <p:nvPr/>
        </p:nvSpPr>
        <p:spPr>
          <a:xfrm>
            <a:off x="6019800" y="5300246"/>
            <a:ext cx="2438400" cy="338554"/>
          </a:xfrm>
          <a:prstGeom prst="rect">
            <a:avLst/>
          </a:prstGeom>
          <a:noFill/>
        </p:spPr>
        <p:txBody>
          <a:bodyPr wrap="square" rtlCol="0">
            <a:spAutoFit/>
          </a:bodyPr>
          <a:lstStyle/>
          <a:p>
            <a:r>
              <a:rPr lang="en-US" sz="1600" dirty="0" err="1" smtClean="0"/>
              <a:t>Perkowski’s</a:t>
            </a:r>
            <a:r>
              <a:rPr lang="en-US" sz="1600" dirty="0" smtClean="0"/>
              <a:t> method</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Superposition and Search</a:t>
            </a:r>
            <a:endParaRPr lang="en-US" dirty="0"/>
          </a:p>
        </p:txBody>
      </p:sp>
      <p:sp>
        <p:nvSpPr>
          <p:cNvPr id="3" name="Content Placeholder 2"/>
          <p:cNvSpPr>
            <a:spLocks noGrp="1"/>
          </p:cNvSpPr>
          <p:nvPr>
            <p:ph idx="1"/>
          </p:nvPr>
        </p:nvSpPr>
        <p:spPr>
          <a:xfrm>
            <a:off x="457200" y="1447800"/>
            <a:ext cx="8229600" cy="5181600"/>
          </a:xfrm>
        </p:spPr>
        <p:txBody>
          <a:bodyPr>
            <a:noAutofit/>
          </a:bodyPr>
          <a:lstStyle/>
          <a:p>
            <a:r>
              <a:rPr lang="en-US" sz="2800" dirty="0" smtClean="0"/>
              <a:t>We can use the </a:t>
            </a:r>
            <a:r>
              <a:rPr lang="en-US" sz="2800" b="1" dirty="0" smtClean="0"/>
              <a:t>Hadamard transform </a:t>
            </a:r>
            <a:r>
              <a:rPr lang="en-US" sz="2800" dirty="0" smtClean="0"/>
              <a:t>to create an even superposition between the |0&gt; and |1&gt; state in one qubit.</a:t>
            </a:r>
          </a:p>
          <a:p>
            <a:endParaRPr lang="en-US" sz="2800" dirty="0" smtClean="0"/>
          </a:p>
          <a:p>
            <a:r>
              <a:rPr lang="en-US" sz="2800" dirty="0" smtClean="0"/>
              <a:t>If I perform a collective Hadamard transform to a system of two qubits, the system </a:t>
            </a:r>
            <a:r>
              <a:rPr lang="en-US" sz="2800" i="1" dirty="0" smtClean="0"/>
              <a:t>as a whole</a:t>
            </a:r>
            <a:r>
              <a:rPr lang="en-US" sz="2800" dirty="0" smtClean="0"/>
              <a:t> can represent |00&gt;, |01&gt;, |10&gt;, and |11&gt;. </a:t>
            </a:r>
          </a:p>
          <a:p>
            <a:endParaRPr lang="en-US" sz="2800" dirty="0" smtClean="0"/>
          </a:p>
          <a:p>
            <a:r>
              <a:rPr lang="en-US" sz="2800" dirty="0" smtClean="0"/>
              <a:t>For this reason, quantum bits store more information than classical bits – I can represent 2ⁿ classical states with n qubits </a:t>
            </a:r>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Maximum Clique – Hogg’s method</a:t>
            </a:r>
            <a:endParaRPr lang="en-US" dirty="0"/>
          </a:p>
        </p:txBody>
      </p:sp>
      <p:sp>
        <p:nvSpPr>
          <p:cNvPr id="3" name="Content Placeholder 2"/>
          <p:cNvSpPr>
            <a:spLocks noGrp="1"/>
          </p:cNvSpPr>
          <p:nvPr>
            <p:ph idx="1"/>
          </p:nvPr>
        </p:nvSpPr>
        <p:spPr>
          <a:xfrm>
            <a:off x="0" y="1066800"/>
            <a:ext cx="4724400" cy="3962400"/>
          </a:xfrm>
        </p:spPr>
        <p:txBody>
          <a:bodyPr>
            <a:noAutofit/>
          </a:bodyPr>
          <a:lstStyle/>
          <a:p>
            <a:pPr marL="514350" indent="-514350">
              <a:buFont typeface="+mj-lt"/>
              <a:buAutoNum type="arabicPeriod"/>
            </a:pPr>
            <a:r>
              <a:rPr lang="en-US" sz="2400" dirty="0" smtClean="0"/>
              <a:t>The oracle I created using Hogg’s method for this problem is very similar to the previous oracle. It creates two qubits per node: one representing the deactivated node, and the other representing an activated node  </a:t>
            </a:r>
            <a:endParaRPr lang="en-US" sz="2400" dirty="0" smtClean="0"/>
          </a:p>
          <a:p>
            <a:pPr marL="514350" indent="-514350">
              <a:buFont typeface="+mj-lt"/>
              <a:buAutoNum type="arabicPeriod"/>
            </a:pPr>
            <a:endParaRPr lang="en-US" sz="700" dirty="0" smtClean="0"/>
          </a:p>
          <a:p>
            <a:pPr marL="514350" indent="-514350">
              <a:buFont typeface="+mj-lt"/>
              <a:buAutoNum type="arabicPeriod"/>
            </a:pPr>
            <a:r>
              <a:rPr lang="en-US" sz="2400" dirty="0" smtClean="0"/>
              <a:t>First, I create similar gates to </a:t>
            </a:r>
            <a:r>
              <a:rPr lang="en-US" sz="2400" dirty="0" err="1" smtClean="0"/>
              <a:t>Perkowski’s</a:t>
            </a:r>
            <a:r>
              <a:rPr lang="en-US" sz="2400" dirty="0" smtClean="0"/>
              <a:t> method to check that the given assignment actually is a clique</a:t>
            </a:r>
          </a:p>
          <a:p>
            <a:pPr>
              <a:buNone/>
            </a:pPr>
            <a:endParaRPr lang="en-US" sz="2400" dirty="0"/>
          </a:p>
        </p:txBody>
      </p:sp>
      <p:pic>
        <p:nvPicPr>
          <p:cNvPr id="45059" name="Picture 3"/>
          <p:cNvPicPr>
            <a:picLocks noChangeAspect="1" noChangeArrowheads="1"/>
          </p:cNvPicPr>
          <p:nvPr/>
        </p:nvPicPr>
        <p:blipFill>
          <a:blip r:embed="rId2" cstate="print"/>
          <a:srcRect/>
          <a:stretch>
            <a:fillRect/>
          </a:stretch>
        </p:blipFill>
        <p:spPr bwMode="auto">
          <a:xfrm>
            <a:off x="4973162" y="838200"/>
            <a:ext cx="4018438" cy="4343400"/>
          </a:xfrm>
          <a:prstGeom prst="rect">
            <a:avLst/>
          </a:prstGeom>
          <a:noFill/>
          <a:ln w="9525">
            <a:noFill/>
            <a:miter lim="800000"/>
            <a:headEnd/>
            <a:tailEnd/>
          </a:ln>
        </p:spPr>
      </p:pic>
      <p:sp>
        <p:nvSpPr>
          <p:cNvPr id="5" name="Content Placeholder 2"/>
          <p:cNvSpPr txBox="1">
            <a:spLocks/>
          </p:cNvSpPr>
          <p:nvPr/>
        </p:nvSpPr>
        <p:spPr>
          <a:xfrm>
            <a:off x="0" y="5562600"/>
            <a:ext cx="9144000" cy="12954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 addition, I have to create NAND gates between each node’s representative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qubits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make sure that no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qubit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is simultaneously activated and deactivated.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dirty="0" smtClean="0"/>
              <a:t>Results – Costs of Oracles</a:t>
            </a:r>
            <a:endParaRPr lang="en-US" dirty="0"/>
          </a:p>
        </p:txBody>
      </p:sp>
      <p:graphicFrame>
        <p:nvGraphicFramePr>
          <p:cNvPr id="37" name="Table 36"/>
          <p:cNvGraphicFramePr>
            <a:graphicFrameLocks noGrp="1"/>
          </p:cNvGraphicFramePr>
          <p:nvPr/>
        </p:nvGraphicFramePr>
        <p:xfrm>
          <a:off x="0" y="1247268"/>
          <a:ext cx="9143999" cy="5303900"/>
        </p:xfrm>
        <a:graphic>
          <a:graphicData uri="http://schemas.openxmlformats.org/drawingml/2006/table">
            <a:tbl>
              <a:tblPr/>
              <a:tblGrid>
                <a:gridCol w="1143000"/>
                <a:gridCol w="1371600"/>
                <a:gridCol w="4478836"/>
                <a:gridCol w="2150563"/>
              </a:tblGrid>
              <a:tr h="322705">
                <a:tc gridSpan="2">
                  <a:txBody>
                    <a:bodyPr/>
                    <a:lstStyle/>
                    <a:p>
                      <a:pPr marL="0" marR="0" algn="ctr">
                        <a:lnSpc>
                          <a:spcPct val="115000"/>
                        </a:lnSpc>
                        <a:spcBef>
                          <a:spcPts val="0"/>
                        </a:spcBef>
                        <a:spcAft>
                          <a:spcPts val="1000"/>
                        </a:spcAft>
                      </a:pPr>
                      <a:r>
                        <a:rPr lang="en-US" sz="1800" b="1" i="1" dirty="0">
                          <a:latin typeface="Calibri"/>
                          <a:ea typeface="Calibri"/>
                          <a:cs typeface="Times New Roman"/>
                        </a:rPr>
                        <a:t>Problems and Methods</a:t>
                      </a:r>
                      <a:endParaRPr lang="en-US" sz="12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1000"/>
                        </a:spcAft>
                      </a:pPr>
                      <a:r>
                        <a:rPr lang="en-US" sz="2000" b="1" dirty="0">
                          <a:latin typeface="Calibri"/>
                          <a:ea typeface="Calibri"/>
                          <a:cs typeface="Times New Roman"/>
                        </a:rPr>
                        <a:t>Cost in </a:t>
                      </a:r>
                      <a:r>
                        <a:rPr lang="en-US" sz="2000" b="1" dirty="0" smtClean="0">
                          <a:latin typeface="Calibri"/>
                          <a:ea typeface="Calibri"/>
                          <a:cs typeface="Times New Roman"/>
                        </a:rPr>
                        <a:t>Basic</a:t>
                      </a:r>
                      <a:r>
                        <a:rPr lang="en-US" sz="2000" b="1" baseline="0" dirty="0" smtClean="0">
                          <a:latin typeface="Calibri"/>
                          <a:ea typeface="Calibri"/>
                          <a:cs typeface="Times New Roman"/>
                        </a:rPr>
                        <a:t> Gates</a:t>
                      </a:r>
                      <a:endParaRPr lang="en-US" sz="1400" dirty="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a:latin typeface="Calibri"/>
                          <a:ea typeface="Calibri"/>
                          <a:cs typeface="Times New Roman"/>
                        </a:rPr>
                        <a:t>Cost in </a:t>
                      </a:r>
                      <a:r>
                        <a:rPr lang="en-US" sz="2000" b="1" dirty="0" smtClean="0">
                          <a:latin typeface="Calibri"/>
                          <a:ea typeface="Calibri"/>
                          <a:cs typeface="Times New Roman"/>
                        </a:rPr>
                        <a:t>Qubits</a:t>
                      </a:r>
                      <a:endParaRPr lang="en-US" sz="1400" dirty="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131">
                <a:tc rowSpan="2">
                  <a:txBody>
                    <a:bodyPr/>
                    <a:lstStyle/>
                    <a:p>
                      <a:pPr marL="0" marR="0" algn="ctr">
                        <a:lnSpc>
                          <a:spcPct val="115000"/>
                        </a:lnSpc>
                        <a:spcBef>
                          <a:spcPts val="0"/>
                        </a:spcBef>
                        <a:spcAft>
                          <a:spcPts val="1000"/>
                        </a:spcAft>
                      </a:pPr>
                      <a:r>
                        <a:rPr lang="en-US" sz="1400" b="1">
                          <a:latin typeface="Calibri"/>
                          <a:ea typeface="Calibri"/>
                          <a:cs typeface="Times New Roman"/>
                        </a:rPr>
                        <a:t>Graph Coloring</a:t>
                      </a:r>
                      <a:endParaRPr lang="en-US" sz="140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i="1">
                          <a:latin typeface="Calibri"/>
                          <a:ea typeface="Calibri"/>
                          <a:cs typeface="Times New Roman"/>
                        </a:rPr>
                        <a:t>Hogg’s</a:t>
                      </a:r>
                      <a:endParaRPr lang="en-US" sz="140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smtClean="0">
                          <a:latin typeface="+mn-lt"/>
                          <a:ea typeface="Calibri"/>
                          <a:cs typeface="Times New Roman"/>
                        </a:rPr>
                        <a:t>Best:                                         Worst: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50">
                <a:tc vMerge="1">
                  <a:txBody>
                    <a:bodyPr/>
                    <a:lstStyle/>
                    <a:p>
                      <a:endParaRPr lang="en-US"/>
                    </a:p>
                  </a:txBody>
                  <a:tcPr/>
                </a:tc>
                <a:tc>
                  <a:txBody>
                    <a:bodyPr/>
                    <a:lstStyle/>
                    <a:p>
                      <a:pPr marL="0" marR="0" algn="ctr">
                        <a:lnSpc>
                          <a:spcPct val="115000"/>
                        </a:lnSpc>
                        <a:spcBef>
                          <a:spcPts val="0"/>
                        </a:spcBef>
                        <a:spcAft>
                          <a:spcPts val="1000"/>
                        </a:spcAft>
                      </a:pPr>
                      <a:r>
                        <a:rPr lang="en-US" sz="1400" b="1" i="1">
                          <a:latin typeface="Calibri"/>
                          <a:ea typeface="Calibri"/>
                          <a:cs typeface="Times New Roman"/>
                        </a:rPr>
                        <a:t>Perkowski’s</a:t>
                      </a:r>
                      <a:endParaRPr lang="en-US" sz="140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b="1" dirty="0" smtClean="0">
                          <a:latin typeface="+mn-lt"/>
                          <a:ea typeface="Calibri"/>
                          <a:cs typeface="Times New Roman"/>
                        </a:rPr>
                        <a:t>Best:                                         Worst:</a:t>
                      </a:r>
                      <a:endParaRPr lang="en-US" sz="16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32">
                <a:tc rowSpan="2">
                  <a:txBody>
                    <a:bodyPr/>
                    <a:lstStyle/>
                    <a:p>
                      <a:pPr marL="0" marR="0" algn="ctr">
                        <a:lnSpc>
                          <a:spcPct val="115000"/>
                        </a:lnSpc>
                        <a:spcBef>
                          <a:spcPts val="0"/>
                        </a:spcBef>
                        <a:spcAft>
                          <a:spcPts val="1000"/>
                        </a:spcAft>
                      </a:pPr>
                      <a:r>
                        <a:rPr lang="en-US" sz="1400" b="1">
                          <a:latin typeface="Calibri"/>
                          <a:ea typeface="Calibri"/>
                          <a:cs typeface="Times New Roman"/>
                        </a:rPr>
                        <a:t>Maximum Clique</a:t>
                      </a:r>
                      <a:endParaRPr lang="en-US" sz="140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i="1">
                          <a:latin typeface="Calibri"/>
                          <a:ea typeface="Calibri"/>
                          <a:cs typeface="Times New Roman"/>
                        </a:rPr>
                        <a:t>Hogg’s</a:t>
                      </a:r>
                      <a:endParaRPr lang="en-US" sz="140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err="1">
                          <a:latin typeface="Calibri"/>
                          <a:ea typeface="Calibri"/>
                          <a:cs typeface="Times New Roman"/>
                        </a:rPr>
                        <a:t>Perkowski’s</a:t>
                      </a:r>
                      <a:r>
                        <a:rPr lang="en-US" sz="1600" b="1" dirty="0">
                          <a:latin typeface="Calibri"/>
                          <a:ea typeface="Calibri"/>
                          <a:cs typeface="Times New Roman"/>
                        </a:rPr>
                        <a:t> method + </a:t>
                      </a:r>
                      <a:r>
                        <a:rPr lang="en-US" sz="1600" b="1" dirty="0" smtClean="0">
                          <a:latin typeface="Calibri"/>
                          <a:ea typeface="Calibri"/>
                          <a:cs typeface="Times New Roman"/>
                        </a:rPr>
                        <a:t>42n</a:t>
                      </a:r>
                      <a:endParaRPr lang="en-US" sz="16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Calibri"/>
                          <a:ea typeface="Calibri"/>
                          <a:cs typeface="Times New Roman"/>
                        </a:rPr>
                        <a:t>Perkowski’s + 2n</a:t>
                      </a:r>
                      <a:endParaRPr lang="en-US" sz="180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50">
                <a:tc vMerge="1">
                  <a:txBody>
                    <a:bodyPr/>
                    <a:lstStyle/>
                    <a:p>
                      <a:endParaRPr lang="en-US"/>
                    </a:p>
                  </a:txBody>
                  <a:tcPr/>
                </a:tc>
                <a:tc>
                  <a:txBody>
                    <a:bodyPr/>
                    <a:lstStyle/>
                    <a:p>
                      <a:pPr marL="0" marR="0" algn="ctr">
                        <a:lnSpc>
                          <a:spcPct val="115000"/>
                        </a:lnSpc>
                        <a:spcBef>
                          <a:spcPts val="0"/>
                        </a:spcBef>
                        <a:spcAft>
                          <a:spcPts val="1000"/>
                        </a:spcAft>
                      </a:pPr>
                      <a:r>
                        <a:rPr lang="en-US" sz="1400" b="1" i="1" dirty="0" err="1">
                          <a:latin typeface="Calibri"/>
                          <a:ea typeface="Calibri"/>
                          <a:cs typeface="Times New Roman"/>
                        </a:rPr>
                        <a:t>Perkowski’s</a:t>
                      </a:r>
                      <a:endParaRPr lang="en-US" sz="1400" dirty="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b="1" dirty="0" smtClean="0">
                          <a:latin typeface="+mn-lt"/>
                          <a:ea typeface="Calibri"/>
                          <a:cs typeface="Times New Roman"/>
                        </a:rPr>
                        <a:t>Best:                                         Worst:</a:t>
                      </a:r>
                      <a:endParaRPr lang="en-US" sz="1600" dirty="0" smtClean="0">
                        <a:latin typeface="Calibri"/>
                        <a:ea typeface="Calibri"/>
                        <a:cs typeface="Times New Roman"/>
                      </a:endParaRPr>
                    </a:p>
                    <a:p>
                      <a:pPr marL="0" marR="0" algn="ctr">
                        <a:lnSpc>
                          <a:spcPct val="115000"/>
                        </a:lnSpc>
                        <a:spcBef>
                          <a:spcPts val="0"/>
                        </a:spcBef>
                        <a:spcAft>
                          <a:spcPts val="1000"/>
                        </a:spcAft>
                      </a:pPr>
                      <a:endParaRPr lang="en-US" sz="14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417">
                <a:tc rowSpan="2">
                  <a:txBody>
                    <a:bodyPr/>
                    <a:lstStyle/>
                    <a:p>
                      <a:pPr marL="0" marR="0" algn="ctr">
                        <a:lnSpc>
                          <a:spcPct val="115000"/>
                        </a:lnSpc>
                        <a:spcBef>
                          <a:spcPts val="0"/>
                        </a:spcBef>
                        <a:spcAft>
                          <a:spcPts val="1000"/>
                        </a:spcAft>
                      </a:pPr>
                      <a:r>
                        <a:rPr lang="en-US" sz="1400" b="1">
                          <a:latin typeface="Calibri"/>
                          <a:ea typeface="Calibri"/>
                          <a:cs typeface="Times New Roman"/>
                        </a:rPr>
                        <a:t>Satisfiability</a:t>
                      </a:r>
                      <a:endParaRPr lang="en-US" sz="140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i="1" dirty="0">
                          <a:latin typeface="Calibri"/>
                          <a:ea typeface="Calibri"/>
                          <a:cs typeface="Times New Roman"/>
                        </a:rPr>
                        <a:t>Hogg’s</a:t>
                      </a:r>
                      <a:endParaRPr lang="en-US" sz="1400" dirty="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smtClean="0">
                          <a:latin typeface="Calibri"/>
                          <a:ea typeface="Calibri"/>
                          <a:cs typeface="Times New Roman"/>
                        </a:rPr>
                        <a:t>Best:                                             Worst</a:t>
                      </a:r>
                      <a:r>
                        <a:rPr lang="en-US" sz="1600" b="1" dirty="0" smtClean="0">
                          <a:latin typeface="Calibri"/>
                          <a:ea typeface="Calibri"/>
                          <a:cs typeface="Times New Roman"/>
                        </a:rPr>
                        <a:t>:</a:t>
                      </a:r>
                    </a:p>
                    <a:p>
                      <a:pPr marL="0" marR="0" indent="0" algn="l" defTabSz="914400" rtl="0" eaLnBrk="1" fontAlgn="auto" latinLnBrk="0" hangingPunct="1">
                        <a:lnSpc>
                          <a:spcPct val="115000"/>
                        </a:lnSpc>
                        <a:spcBef>
                          <a:spcPts val="0"/>
                        </a:spcBef>
                        <a:spcAft>
                          <a:spcPts val="1000"/>
                        </a:spcAft>
                        <a:buClrTx/>
                        <a:buSzTx/>
                        <a:buFontTx/>
                        <a:buNone/>
                        <a:tabLst/>
                        <a:defRPr/>
                      </a:pPr>
                      <a:r>
                        <a:rPr lang="en-US" sz="1400" b="1" kern="1200" dirty="0" smtClean="0">
                          <a:solidFill>
                            <a:schemeClr val="tx1"/>
                          </a:solidFill>
                          <a:latin typeface="+mn-lt"/>
                          <a:ea typeface="+mn-ea"/>
                          <a:cs typeface="+mn-cs"/>
                        </a:rPr>
                        <a:t>4v+2m*(2</a:t>
                      </a:r>
                      <a:r>
                        <a:rPr lang="en-US" sz="1400" b="1" kern="1200" baseline="30000" dirty="0" smtClean="0">
                          <a:solidFill>
                            <a:schemeClr val="tx1"/>
                          </a:solidFill>
                          <a:latin typeface="+mn-lt"/>
                          <a:ea typeface="+mn-ea"/>
                          <a:cs typeface="+mn-cs"/>
                        </a:rPr>
                        <a:t>n+1</a:t>
                      </a:r>
                      <a:r>
                        <a:rPr lang="en-US" sz="1400" b="1" kern="1200" dirty="0" smtClean="0">
                          <a:solidFill>
                            <a:schemeClr val="tx1"/>
                          </a:solidFill>
                          <a:latin typeface="+mn-lt"/>
                          <a:ea typeface="+mn-ea"/>
                          <a:cs typeface="+mn-cs"/>
                        </a:rPr>
                        <a:t>-3)+32(</a:t>
                      </a:r>
                      <a:r>
                        <a:rPr lang="en-US" sz="1400" b="1" kern="1200" dirty="0" err="1" smtClean="0">
                          <a:solidFill>
                            <a:schemeClr val="tx1"/>
                          </a:solidFill>
                          <a:latin typeface="+mn-lt"/>
                          <a:ea typeface="+mn-ea"/>
                          <a:cs typeface="+mn-cs"/>
                        </a:rPr>
                        <a:t>m+v</a:t>
                      </a:r>
                      <a:r>
                        <a:rPr lang="en-US" sz="1400" b="1" kern="1200" dirty="0" smtClean="0">
                          <a:solidFill>
                            <a:schemeClr val="tx1"/>
                          </a:solidFill>
                          <a:latin typeface="+mn-lt"/>
                          <a:ea typeface="+mn-ea"/>
                          <a:cs typeface="+mn-cs"/>
                        </a:rPr>
                        <a:t>)-96      4v+2m(2n+1-3)+2m+v+1-3 </a:t>
                      </a:r>
                      <a:endParaRPr lang="en-US" sz="1200" b="1" dirty="0" smtClean="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v+m+2</a:t>
                      </a:r>
                      <a:endParaRPr lang="en-US" sz="18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vMerge="1">
                  <a:txBody>
                    <a:bodyPr/>
                    <a:lstStyle/>
                    <a:p>
                      <a:endParaRPr lang="en-US"/>
                    </a:p>
                  </a:txBody>
                  <a:tcPr/>
                </a:tc>
                <a:tc>
                  <a:txBody>
                    <a:bodyPr/>
                    <a:lstStyle/>
                    <a:p>
                      <a:pPr marL="0" marR="0" algn="ctr">
                        <a:lnSpc>
                          <a:spcPct val="115000"/>
                        </a:lnSpc>
                        <a:spcBef>
                          <a:spcPts val="0"/>
                        </a:spcBef>
                        <a:spcAft>
                          <a:spcPts val="1000"/>
                        </a:spcAft>
                      </a:pPr>
                      <a:r>
                        <a:rPr lang="en-US" sz="1400" b="1" i="1">
                          <a:latin typeface="Calibri"/>
                          <a:ea typeface="Calibri"/>
                          <a:cs typeface="Times New Roman"/>
                        </a:rPr>
                        <a:t>Perkowski’s</a:t>
                      </a:r>
                      <a:endParaRPr lang="en-US" sz="140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Calibri"/>
                          <a:cs typeface="Times New Roman"/>
                        </a:rPr>
                        <a:t>Best:                                             Worst:</a:t>
                      </a:r>
                    </a:p>
                    <a:p>
                      <a:pPr marL="0" marR="0" indent="0" algn="l" defTabSz="914400" rtl="0" eaLnBrk="1" fontAlgn="auto" latinLnBrk="0" hangingPunct="1">
                        <a:lnSpc>
                          <a:spcPct val="115000"/>
                        </a:lnSpc>
                        <a:spcBef>
                          <a:spcPts val="0"/>
                        </a:spcBef>
                        <a:spcAft>
                          <a:spcPts val="1000"/>
                        </a:spcAft>
                        <a:buClrTx/>
                        <a:buSzTx/>
                        <a:buFontTx/>
                        <a:buNone/>
                        <a:tabLst/>
                        <a:defRPr/>
                      </a:pPr>
                      <a:r>
                        <a:rPr lang="en-US" sz="1600" b="1" kern="1200" dirty="0" smtClean="0">
                          <a:solidFill>
                            <a:schemeClr val="tx1"/>
                          </a:solidFill>
                          <a:latin typeface="+mn-lt"/>
                          <a:ea typeface="+mn-ea"/>
                          <a:cs typeface="+mn-cs"/>
                        </a:rPr>
                        <a:t>2m*(2</a:t>
                      </a:r>
                      <a:r>
                        <a:rPr lang="en-US" sz="1600" b="1" kern="1200" baseline="30000" dirty="0" smtClean="0">
                          <a:solidFill>
                            <a:schemeClr val="tx1"/>
                          </a:solidFill>
                          <a:latin typeface="+mn-lt"/>
                          <a:ea typeface="+mn-ea"/>
                          <a:cs typeface="+mn-cs"/>
                        </a:rPr>
                        <a:t>n+1</a:t>
                      </a:r>
                      <a:r>
                        <a:rPr lang="en-US" sz="1600" b="1" kern="1200" dirty="0" smtClean="0">
                          <a:solidFill>
                            <a:schemeClr val="tx1"/>
                          </a:solidFill>
                          <a:latin typeface="+mn-lt"/>
                          <a:ea typeface="+mn-ea"/>
                          <a:cs typeface="+mn-cs"/>
                        </a:rPr>
                        <a:t>-3)+2t+32m-96      2m*(2n+1-3)+2t+2m+1-3 </a:t>
                      </a:r>
                      <a:endParaRPr lang="en-US" sz="1400" b="1" dirty="0" smtClean="0">
                        <a:latin typeface="+mn-lt"/>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3v+m+2</a:t>
                      </a:r>
                      <a:endParaRPr lang="en-US" sz="18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rowSpan="2">
                  <a:txBody>
                    <a:bodyPr/>
                    <a:lstStyle/>
                    <a:p>
                      <a:pPr marL="0" marR="0" algn="ctr">
                        <a:lnSpc>
                          <a:spcPct val="115000"/>
                        </a:lnSpc>
                        <a:spcBef>
                          <a:spcPts val="0"/>
                        </a:spcBef>
                        <a:spcAft>
                          <a:spcPts val="1000"/>
                        </a:spcAft>
                      </a:pPr>
                      <a:r>
                        <a:rPr lang="en-US" sz="1400" b="1">
                          <a:latin typeface="Calibri"/>
                          <a:ea typeface="Calibri"/>
                          <a:cs typeface="Times New Roman"/>
                        </a:rPr>
                        <a:t>SEND MORE MONEY</a:t>
                      </a:r>
                      <a:endParaRPr lang="en-US" sz="140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i="1">
                          <a:latin typeface="Calibri"/>
                          <a:ea typeface="Calibri"/>
                          <a:cs typeface="Times New Roman"/>
                        </a:rPr>
                        <a:t>Hogg’s</a:t>
                      </a:r>
                      <a:endParaRPr lang="en-US" sz="140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Best: </a:t>
                      </a:r>
                      <a:r>
                        <a:rPr lang="en-US" sz="1800" b="1" dirty="0" smtClean="0">
                          <a:latin typeface="Calibri"/>
                          <a:ea typeface="Calibri"/>
                          <a:cs typeface="Times New Roman"/>
                        </a:rPr>
                        <a:t>93,138       </a:t>
                      </a:r>
                      <a:r>
                        <a:rPr lang="en-US" sz="1800" b="1" dirty="0" smtClean="0">
                          <a:latin typeface="Calibri"/>
                          <a:ea typeface="Calibri"/>
                          <a:cs typeface="Times New Roman"/>
                        </a:rPr>
                        <a:t>Worst: 10</a:t>
                      </a:r>
                      <a:r>
                        <a:rPr lang="en-US" sz="1800" b="1" baseline="30000" dirty="0" smtClean="0">
                          <a:latin typeface="Calibri"/>
                          <a:ea typeface="Calibri"/>
                          <a:cs typeface="Times New Roman"/>
                        </a:rPr>
                        <a:t>165</a:t>
                      </a:r>
                      <a:endParaRPr lang="en-US" sz="18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latin typeface="Calibri"/>
                          <a:ea typeface="Calibri"/>
                          <a:cs typeface="Times New Roman"/>
                        </a:rPr>
                        <a:t>949</a:t>
                      </a:r>
                      <a:endParaRPr lang="en-US" sz="18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64">
                <a:tc vMerge="1">
                  <a:txBody>
                    <a:bodyPr/>
                    <a:lstStyle/>
                    <a:p>
                      <a:endParaRPr lang="en-US"/>
                    </a:p>
                  </a:txBody>
                  <a:tcPr/>
                </a:tc>
                <a:tc>
                  <a:txBody>
                    <a:bodyPr/>
                    <a:lstStyle/>
                    <a:p>
                      <a:pPr marL="0" marR="0" algn="ctr">
                        <a:lnSpc>
                          <a:spcPct val="115000"/>
                        </a:lnSpc>
                        <a:spcBef>
                          <a:spcPts val="0"/>
                        </a:spcBef>
                        <a:spcAft>
                          <a:spcPts val="1000"/>
                        </a:spcAft>
                      </a:pPr>
                      <a:r>
                        <a:rPr lang="en-US" sz="1400" b="1" i="1" dirty="0" err="1">
                          <a:latin typeface="Calibri"/>
                          <a:ea typeface="Calibri"/>
                          <a:cs typeface="Times New Roman"/>
                        </a:rPr>
                        <a:t>Perkowski’s</a:t>
                      </a:r>
                      <a:endParaRPr lang="en-US" sz="1400" dirty="0">
                        <a:latin typeface="Calibri"/>
                        <a:ea typeface="Calibri"/>
                        <a:cs typeface="Times New Roman"/>
                      </a:endParaRPr>
                    </a:p>
                  </a:txBody>
                  <a:tcPr marL="53727" marR="53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Best: </a:t>
                      </a:r>
                      <a:r>
                        <a:rPr lang="en-US" sz="1800" b="1" dirty="0" smtClean="0">
                          <a:latin typeface="Calibri"/>
                          <a:ea typeface="Calibri"/>
                          <a:cs typeface="Times New Roman"/>
                        </a:rPr>
                        <a:t>3952         </a:t>
                      </a:r>
                      <a:r>
                        <a:rPr lang="en-US" sz="1800" b="1" dirty="0" smtClean="0">
                          <a:latin typeface="Calibri"/>
                          <a:ea typeface="Calibri"/>
                          <a:cs typeface="Times New Roman"/>
                        </a:rPr>
                        <a:t>Worst: 2.2*10¹²</a:t>
                      </a:r>
                      <a:endParaRPr lang="en-US" sz="18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126</a:t>
                      </a:r>
                      <a:endParaRPr lang="en-US" sz="1800" dirty="0">
                        <a:latin typeface="Calibri"/>
                        <a:ea typeface="Calibri"/>
                        <a:cs typeface="Times New Roman"/>
                      </a:endParaRPr>
                    </a:p>
                  </a:txBody>
                  <a:tcPr marL="53727" marR="53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600" name="Rectangle 48"/>
          <p:cNvSpPr>
            <a:spLocks noChangeArrowheads="1"/>
          </p:cNvSpPr>
          <p:nvPr/>
        </p:nvSpPr>
        <p:spPr bwMode="auto">
          <a:xfrm>
            <a:off x="0" y="40906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02" name="Rectangle 50"/>
          <p:cNvSpPr>
            <a:spLocks noChangeArrowheads="1"/>
          </p:cNvSpPr>
          <p:nvPr/>
        </p:nvSpPr>
        <p:spPr bwMode="auto">
          <a:xfrm>
            <a:off x="0" y="40906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04" name="Rectangle 52"/>
          <p:cNvSpPr>
            <a:spLocks noChangeArrowheads="1"/>
          </p:cNvSpPr>
          <p:nvPr/>
        </p:nvSpPr>
        <p:spPr bwMode="auto">
          <a:xfrm>
            <a:off x="0" y="40906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603" name="Picture 5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2747" y="1780668"/>
            <a:ext cx="1925053" cy="457200"/>
          </a:xfrm>
          <a:prstGeom prst="rect">
            <a:avLst/>
          </a:prstGeom>
          <a:noFill/>
        </p:spPr>
      </p:pic>
      <p:sp>
        <p:nvSpPr>
          <p:cNvPr id="23606" name="Rectangle 54"/>
          <p:cNvSpPr>
            <a:spLocks noChangeArrowheads="1"/>
          </p:cNvSpPr>
          <p:nvPr/>
        </p:nvSpPr>
        <p:spPr bwMode="auto">
          <a:xfrm>
            <a:off x="0" y="40906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09" name="Rectangle 57"/>
          <p:cNvSpPr>
            <a:spLocks noChangeArrowheads="1"/>
          </p:cNvSpPr>
          <p:nvPr/>
        </p:nvSpPr>
        <p:spPr bwMode="auto">
          <a:xfrm>
            <a:off x="0" y="40906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11" name="Rectangle 59"/>
          <p:cNvSpPr>
            <a:spLocks noChangeArrowheads="1"/>
          </p:cNvSpPr>
          <p:nvPr/>
        </p:nvSpPr>
        <p:spPr bwMode="auto">
          <a:xfrm>
            <a:off x="0" y="40906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610" name="Picture 5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11386" y="2580768"/>
            <a:ext cx="1680214" cy="266700"/>
          </a:xfrm>
          <a:prstGeom prst="rect">
            <a:avLst/>
          </a:prstGeom>
          <a:noFill/>
        </p:spPr>
      </p:pic>
      <p:sp>
        <p:nvSpPr>
          <p:cNvPr id="23613" name="Rectangle 61"/>
          <p:cNvSpPr>
            <a:spLocks noChangeArrowheads="1"/>
          </p:cNvSpPr>
          <p:nvPr/>
        </p:nvSpPr>
        <p:spPr bwMode="auto">
          <a:xfrm>
            <a:off x="0" y="40906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14" name="Rectangle 62"/>
          <p:cNvSpPr>
            <a:spLocks noChangeArrowheads="1"/>
          </p:cNvSpPr>
          <p:nvPr/>
        </p:nvSpPr>
        <p:spPr bwMode="auto">
          <a:xfrm>
            <a:off x="0" y="126631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16" name="Rectangle 64"/>
          <p:cNvSpPr>
            <a:spLocks noChangeArrowheads="1"/>
          </p:cNvSpPr>
          <p:nvPr/>
        </p:nvSpPr>
        <p:spPr bwMode="auto">
          <a:xfrm>
            <a:off x="0" y="40906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18" name="Rectangle 66"/>
          <p:cNvSpPr>
            <a:spLocks noChangeArrowheads="1"/>
          </p:cNvSpPr>
          <p:nvPr/>
        </p:nvSpPr>
        <p:spPr bwMode="auto">
          <a:xfrm>
            <a:off x="0" y="40906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617" name="Picture 6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39000" y="3533268"/>
            <a:ext cx="1727200" cy="457200"/>
          </a:xfrm>
          <a:prstGeom prst="rect">
            <a:avLst/>
          </a:prstGeom>
          <a:noFill/>
        </p:spPr>
      </p:pic>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6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67000" y="1816260"/>
            <a:ext cx="1676400" cy="422115"/>
          </a:xfrm>
          <a:prstGeom prst="rect">
            <a:avLst/>
          </a:prstGeom>
          <a:noFill/>
        </p:spPr>
      </p:pic>
      <p:sp>
        <p:nvSpPr>
          <p:cNvPr id="624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6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43400" y="1990725"/>
            <a:ext cx="2612308" cy="371475"/>
          </a:xfrm>
          <a:prstGeom prst="rect">
            <a:avLst/>
          </a:prstGeom>
          <a:noFill/>
        </p:spPr>
      </p:pic>
      <p:sp>
        <p:nvSpPr>
          <p:cNvPr id="624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69"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14599" y="2590799"/>
            <a:ext cx="2014551" cy="228601"/>
          </a:xfrm>
          <a:prstGeom prst="rect">
            <a:avLst/>
          </a:prstGeom>
          <a:noFill/>
        </p:spPr>
      </p:pic>
      <p:sp>
        <p:nvSpPr>
          <p:cNvPr id="624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71"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67200" y="2800350"/>
            <a:ext cx="2724150" cy="247650"/>
          </a:xfrm>
          <a:prstGeom prst="rect">
            <a:avLst/>
          </a:prstGeom>
          <a:noFill/>
        </p:spPr>
      </p:pic>
      <p:sp>
        <p:nvSpPr>
          <p:cNvPr id="624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73"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514599" y="3633998"/>
            <a:ext cx="1752601" cy="480802"/>
          </a:xfrm>
          <a:prstGeom prst="rect">
            <a:avLst/>
          </a:prstGeom>
          <a:noFill/>
        </p:spPr>
      </p:pic>
      <p:sp>
        <p:nvSpPr>
          <p:cNvPr id="624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75"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267200" y="3714750"/>
            <a:ext cx="2717426" cy="47625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39762"/>
          </a:xfrm>
        </p:spPr>
        <p:txBody>
          <a:bodyPr>
            <a:normAutofit fontScale="90000"/>
          </a:bodyPr>
          <a:lstStyle/>
          <a:p>
            <a:r>
              <a:rPr lang="en-US" dirty="0" smtClean="0"/>
              <a:t>Results: Max Clique and Graph Coloring</a:t>
            </a:r>
            <a:endParaRPr lang="en-US" dirty="0"/>
          </a:p>
        </p:txBody>
      </p:sp>
      <p:sp>
        <p:nvSpPr>
          <p:cNvPr id="23600"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02" name="Rectangle 5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04"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06" name="Rectangle 5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09"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11"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16" name="Rectangle 6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18"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p:cNvGraphicFramePr>
            <a:graphicFrameLocks noGrp="1"/>
          </p:cNvGraphicFramePr>
          <p:nvPr/>
        </p:nvGraphicFramePr>
        <p:xfrm>
          <a:off x="-5" y="838195"/>
          <a:ext cx="9144010" cy="5791218"/>
        </p:xfrm>
        <a:graphic>
          <a:graphicData uri="http://schemas.openxmlformats.org/drawingml/2006/table">
            <a:tbl>
              <a:tblPr/>
              <a:tblGrid>
                <a:gridCol w="205786"/>
                <a:gridCol w="1181027"/>
                <a:gridCol w="420517"/>
                <a:gridCol w="489112"/>
                <a:gridCol w="489112"/>
                <a:gridCol w="489112"/>
                <a:gridCol w="489112"/>
                <a:gridCol w="489112"/>
                <a:gridCol w="489112"/>
                <a:gridCol w="489112"/>
                <a:gridCol w="489112"/>
                <a:gridCol w="489112"/>
                <a:gridCol w="489112"/>
                <a:gridCol w="489112"/>
                <a:gridCol w="489112"/>
                <a:gridCol w="489112"/>
                <a:gridCol w="489112"/>
                <a:gridCol w="489112"/>
              </a:tblGrid>
              <a:tr h="210500">
                <a:tc gridSpan="2">
                  <a:txBody>
                    <a:bodyPr/>
                    <a:lstStyle/>
                    <a:p>
                      <a:pPr algn="l" fontAlgn="b"/>
                      <a:r>
                        <a:rPr lang="en-US" sz="1100" b="1" i="0" u="sng" strike="noStrike" dirty="0">
                          <a:solidFill>
                            <a:srgbClr val="000000"/>
                          </a:solidFill>
                          <a:latin typeface="Calibri"/>
                        </a:rPr>
                        <a:t>Max Clique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00476">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1" i="0" u="none" strike="noStrike">
                          <a:solidFill>
                            <a:srgbClr val="000000"/>
                          </a:solidFill>
                          <a:latin typeface="Calibri"/>
                        </a:rPr>
                        <a:t>N</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a:t>
                      </a: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Hogg's best case</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282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492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744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1038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1374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1752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2172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2634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3138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3684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4272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4902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5574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6288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7044</a:t>
                      </a:r>
                    </a:p>
                  </a:txBody>
                  <a:tcPr marL="0" marR="0" marT="0" marB="0" anchor="b">
                    <a:lnL>
                      <a:noFill/>
                    </a:lnL>
                    <a:lnR>
                      <a:noFill/>
                    </a:lnR>
                    <a:lnT>
                      <a:noFill/>
                    </a:lnT>
                    <a:lnB>
                      <a:noFill/>
                    </a:lnB>
                  </a:tcPr>
                </a:tc>
              </a:tr>
              <a:tr h="200476">
                <a:tc gridSpan="2">
                  <a:txBody>
                    <a:bodyPr/>
                    <a:lstStyle/>
                    <a:p>
                      <a:pPr algn="l" fontAlgn="b"/>
                      <a:r>
                        <a:rPr lang="en-US" sz="1100" b="0" i="0" u="none" strike="noStrike">
                          <a:solidFill>
                            <a:srgbClr val="000000"/>
                          </a:solidFill>
                          <a:latin typeface="Calibri"/>
                        </a:rPr>
                        <a:t>e=2n</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Qubits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192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212</a:t>
                      </a:r>
                    </a:p>
                  </a:txBody>
                  <a:tcPr marL="0" marR="0" marT="0" marB="0" anchor="b">
                    <a:lnL>
                      <a:noFill/>
                    </a:lnL>
                    <a:lnR>
                      <a:noFill/>
                    </a:lnR>
                    <a:lnT>
                      <a:noFill/>
                    </a:lnT>
                    <a:lnB>
                      <a:noFill/>
                    </a:lnB>
                  </a:tcPr>
                </a:tc>
              </a:tr>
              <a:tr h="200476">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Hogg's Worst case</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1.E+03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3.E+04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2.E+06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3.E+08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7.E+10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4.E+13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4.E+16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7.E+19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3.E+23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2.E+27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4.E+31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1.E+36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9.E+40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1.E+46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3.E+51</a:t>
                      </a:r>
                    </a:p>
                  </a:txBody>
                  <a:tcPr marL="0" marR="0" marT="0" marB="0" anchor="b">
                    <a:lnL>
                      <a:noFill/>
                    </a:lnL>
                    <a:lnR>
                      <a:noFill/>
                    </a:lnR>
                    <a:lnT>
                      <a:noFill/>
                    </a:lnT>
                    <a:lnB>
                      <a:noFill/>
                    </a:lnB>
                  </a:tcPr>
                </a:tc>
              </a:tr>
              <a:tr h="200476">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Perkowski's Best Case</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N</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a:t>
                      </a:r>
                    </a:p>
                  </a:txBody>
                  <a:tcPr marL="0" marR="0" marT="0" marB="0" anchor="b">
                    <a:lnL>
                      <a:noFill/>
                    </a:lnL>
                    <a:lnR>
                      <a:noFill/>
                    </a:lnR>
                    <a:lnT>
                      <a:noFill/>
                    </a:lnT>
                    <a:lnB>
                      <a:noFill/>
                    </a:lnB>
                  </a:tcPr>
                </a:tc>
              </a:tr>
              <a:tr h="200476">
                <a:tc gridSpan="2">
                  <a:txBody>
                    <a:bodyPr/>
                    <a:lstStyle/>
                    <a:p>
                      <a:pPr algn="l" fontAlgn="b"/>
                      <a:r>
                        <a:rPr lang="en-US" sz="1100" b="0" i="0" u="none" strike="noStrike">
                          <a:solidFill>
                            <a:srgbClr val="000000"/>
                          </a:solidFill>
                          <a:latin typeface="Calibri"/>
                        </a:rPr>
                        <a:t>e=2n</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198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408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660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954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1290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1668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2550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3054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3600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4188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4818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5490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6204</a:t>
                      </a:r>
                    </a:p>
                  </a:txBody>
                  <a:tcPr marL="0" marR="0" marT="0" marB="0" anchor="b">
                    <a:lnL>
                      <a:noFill/>
                    </a:lnL>
                    <a:lnR>
                      <a:noFill/>
                    </a:lnR>
                    <a:lnT>
                      <a:noFill/>
                    </a:lnT>
                    <a:lnB>
                      <a:noFill/>
                    </a:lnB>
                  </a:tcPr>
                </a:tc>
              </a:tr>
              <a:tr h="200476">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1" i="0" u="none" strike="noStrike">
                          <a:solidFill>
                            <a:srgbClr val="000000"/>
                          </a:solidFill>
                          <a:latin typeface="Calibri"/>
                        </a:rPr>
                        <a:t>Qubits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172</a:t>
                      </a:r>
                    </a:p>
                  </a:txBody>
                  <a:tcPr marL="0" marR="0" marT="0" marB="0" anchor="b">
                    <a:lnL>
                      <a:noFill/>
                    </a:lnL>
                    <a:lnR>
                      <a:noFill/>
                    </a:lnR>
                    <a:lnT>
                      <a:noFill/>
                    </a:lnT>
                    <a:lnB>
                      <a:noFill/>
                    </a:lnB>
                  </a:tcPr>
                </a:tc>
              </a:tr>
              <a:tr h="200476">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Perkowski's Worst Case</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4.E+01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3.E+02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8.E+03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5.E+05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7.E+07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2.E+10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9.E+12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9.E+15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2.E+19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8.E+22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6.E+26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1.E+31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3.E+35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2.E+40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3.E+45</a:t>
                      </a:r>
                    </a:p>
                  </a:txBody>
                  <a:tcPr marL="0" marR="0" marT="0" marB="0" anchor="b">
                    <a:lnL>
                      <a:noFill/>
                    </a:lnL>
                    <a:lnR>
                      <a:noFill/>
                    </a:lnR>
                    <a:lnT>
                      <a:noFill/>
                    </a:lnT>
                    <a:lnB>
                      <a:noFill/>
                    </a:lnB>
                  </a:tcPr>
                </a:tc>
              </a:tr>
              <a:tr h="200476">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10500">
                <a:tc gridSpan="2">
                  <a:txBody>
                    <a:bodyPr/>
                    <a:lstStyle/>
                    <a:p>
                      <a:pPr algn="l" fontAlgn="b"/>
                      <a:r>
                        <a:rPr lang="en-US" sz="1200" b="1" i="0" u="sng" strike="noStrike">
                          <a:solidFill>
                            <a:srgbClr val="000000"/>
                          </a:solidFill>
                          <a:latin typeface="Calibri"/>
                        </a:rPr>
                        <a:t>Graph Coloring</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00476">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1" i="0" u="none" strike="noStrike">
                          <a:solidFill>
                            <a:srgbClr val="000000"/>
                          </a:solidFill>
                          <a:latin typeface="Calibri"/>
                        </a:rPr>
                        <a:t>N</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a:t>
                      </a: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Hogg's best case</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6708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10194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14688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20316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27204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35478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45264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56688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69876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84954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102048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121284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142788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166686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193104</a:t>
                      </a:r>
                    </a:p>
                  </a:txBody>
                  <a:tcPr marL="0" marR="0" marT="0" marB="0" anchor="b">
                    <a:lnL>
                      <a:noFill/>
                    </a:lnL>
                    <a:lnR>
                      <a:noFill/>
                    </a:lnR>
                    <a:lnT>
                      <a:noFill/>
                    </a:lnT>
                    <a:lnB>
                      <a:noFill/>
                    </a:lnB>
                  </a:tcPr>
                </a:tc>
              </a:tr>
              <a:tr h="200476">
                <a:tc gridSpan="2">
                  <a:txBody>
                    <a:bodyPr/>
                    <a:lstStyle/>
                    <a:p>
                      <a:pPr algn="l" fontAlgn="b"/>
                      <a:r>
                        <a:rPr lang="en-US" sz="1100" b="0" i="0" u="none" strike="noStrike">
                          <a:solidFill>
                            <a:srgbClr val="000000"/>
                          </a:solidFill>
                          <a:latin typeface="Calibri"/>
                        </a:rPr>
                        <a:t>e=2n</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Qubits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296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418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569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752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970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1226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1523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1864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2252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2690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3181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3728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4334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5002</a:t>
                      </a:r>
                    </a:p>
                  </a:txBody>
                  <a:tcPr marL="0" marR="0" marT="0" marB="0" anchor="b">
                    <a:lnL>
                      <a:noFill/>
                    </a:lnL>
                    <a:lnR>
                      <a:noFill/>
                    </a:lnR>
                    <a:lnT>
                      <a:noFill/>
                    </a:lnT>
                    <a:lnB>
                      <a:noFill/>
                    </a:lnB>
                  </a:tcPr>
                </a:tc>
              </a:tr>
              <a:tr h="200476">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358318">
                <a:tc gridSpan="2">
                  <a:txBody>
                    <a:bodyPr/>
                    <a:lstStyle/>
                    <a:p>
                      <a:pPr algn="l" fontAlgn="b"/>
                      <a:r>
                        <a:rPr lang="en-US" sz="1100" b="1" i="0" u="none" strike="noStrike">
                          <a:solidFill>
                            <a:srgbClr val="000000"/>
                          </a:solidFill>
                          <a:latin typeface="Calibri"/>
                        </a:rPr>
                        <a:t>Hogg's Worst case (e=2n)</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1.E+49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1.E+74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2.E+106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4.E+146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9.E+195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2.E+255</a:t>
                      </a:r>
                    </a:p>
                  </a:txBody>
                  <a:tcPr marL="0" marR="0" marT="0" marB="0" anchor="b">
                    <a:lnL>
                      <a:noFill/>
                    </a:lnL>
                    <a:lnR>
                      <a:noFill/>
                    </a:lnR>
                    <a:lnT>
                      <a:noFill/>
                    </a:lnT>
                    <a:lnB>
                      <a:noFill/>
                    </a:lnB>
                  </a:tcPr>
                </a:tc>
                <a:tc gridSpan="5">
                  <a:txBody>
                    <a:bodyPr/>
                    <a:lstStyle/>
                    <a:p>
                      <a:pPr algn="l" fontAlgn="b"/>
                      <a:r>
                        <a:rPr lang="en-US" sz="1100" b="0" i="0" u="none" strike="noStrike">
                          <a:solidFill>
                            <a:srgbClr val="000000"/>
                          </a:solidFill>
                          <a:latin typeface="Calibri"/>
                        </a:rPr>
                        <a:t>           Excel can not calculate any more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Hogg with e = 3n</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8220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12252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17376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23718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31404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40560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51312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63786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78108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94404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112800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133422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156396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181848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209904</a:t>
                      </a: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Complete Hogg</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7464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12252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18720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27120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37704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50724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66432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85080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106920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132204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161184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194112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231240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272820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319104</a:t>
                      </a:r>
                    </a:p>
                  </a:txBody>
                  <a:tcPr marL="0" marR="0" marT="0" marB="0" anchor="b">
                    <a:lnL>
                      <a:noFill/>
                    </a:lnL>
                    <a:lnR>
                      <a:noFill/>
                    </a:lnR>
                    <a:lnT>
                      <a:noFill/>
                    </a:lnT>
                    <a:lnB>
                      <a:noFill/>
                    </a:lnB>
                  </a:tcPr>
                </a:tc>
              </a:tr>
              <a:tr h="200476">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Perkowski's Best Case</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625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970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1344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1744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2168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2612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3075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3555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4052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4563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5088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5626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6176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6738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7311</a:t>
                      </a:r>
                    </a:p>
                  </a:txBody>
                  <a:tcPr marL="0" marR="0" marT="0" marB="0" anchor="b">
                    <a:lnL>
                      <a:noFill/>
                    </a:lnL>
                    <a:lnR>
                      <a:noFill/>
                    </a:lnR>
                    <a:lnT>
                      <a:noFill/>
                    </a:lnT>
                    <a:lnB>
                      <a:noFill/>
                    </a:lnB>
                  </a:tcPr>
                </a:tc>
              </a:tr>
              <a:tr h="200476">
                <a:tc gridSpan="2">
                  <a:txBody>
                    <a:bodyPr/>
                    <a:lstStyle/>
                    <a:p>
                      <a:pPr algn="l" fontAlgn="b"/>
                      <a:r>
                        <a:rPr lang="en-US" sz="1100" b="0" i="0" u="none" strike="noStrike">
                          <a:solidFill>
                            <a:srgbClr val="000000"/>
                          </a:solidFill>
                          <a:latin typeface="Calibri"/>
                        </a:rPr>
                        <a:t>e=2n</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Qubits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149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168</a:t>
                      </a:r>
                    </a:p>
                  </a:txBody>
                  <a:tcPr marL="0" marR="0" marT="0" marB="0" anchor="b">
                    <a:lnL>
                      <a:noFill/>
                    </a:lnL>
                    <a:lnR>
                      <a:noFill/>
                    </a:lnR>
                    <a:lnT>
                      <a:noFill/>
                    </a:lnT>
                    <a:lnB>
                      <a:noFill/>
                    </a:lnB>
                  </a:tcPr>
                </a:tc>
              </a:tr>
              <a:tr h="200476">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Perkowski's Worst Case</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9.E+21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6.E+29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7.E+38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1.E+49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3.E+60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1.E+73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1.E+87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1.E+102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2.E+118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6.E+135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3.E+154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2.E+174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2.E+195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4.E+217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1.E+241</a:t>
                      </a:r>
                    </a:p>
                  </a:txBody>
                  <a:tcPr marL="0" marR="0" marT="0" marB="0" anchor="b">
                    <a:lnL>
                      <a:noFill/>
                    </a:lnL>
                    <a:lnR>
                      <a:noFill/>
                    </a:lnR>
                    <a:lnT>
                      <a:noFill/>
                    </a:lnT>
                    <a:lnB>
                      <a:noFill/>
                    </a:lnB>
                  </a:tcPr>
                </a:tc>
              </a:tr>
              <a:tr h="200476">
                <a:tc gridSpan="2">
                  <a:txBody>
                    <a:bodyPr/>
                    <a:lstStyle/>
                    <a:p>
                      <a:pPr algn="l" fontAlgn="b"/>
                      <a:r>
                        <a:rPr lang="en-US" sz="1100" b="1" i="0" u="none" strike="noStrike">
                          <a:solidFill>
                            <a:srgbClr val="000000"/>
                          </a:solidFill>
                          <a:latin typeface="Calibri"/>
                        </a:rPr>
                        <a:t>Perkowski with e = 3n</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986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1503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2064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2664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3299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3966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4660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5381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6125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6892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7680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8487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9313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10155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11015</a:t>
                      </a:r>
                    </a:p>
                  </a:txBody>
                  <a:tcPr marL="0" marR="0" marT="0" marB="0" anchor="b">
                    <a:lnL>
                      <a:noFill/>
                    </a:lnL>
                    <a:lnR>
                      <a:noFill/>
                    </a:lnR>
                    <a:lnT>
                      <a:noFill/>
                    </a:lnT>
                    <a:lnB>
                      <a:noFill/>
                    </a:lnB>
                  </a:tcPr>
                </a:tc>
              </a:tr>
              <a:tr h="200476">
                <a:tc gridSpan="2">
                  <a:txBody>
                    <a:bodyPr/>
                    <a:lstStyle/>
                    <a:p>
                      <a:pPr algn="l" fontAlgn="b"/>
                      <a:r>
                        <a:rPr lang="en-US" sz="1100" b="0" i="0" u="none" strike="noStrike">
                          <a:solidFill>
                            <a:srgbClr val="000000"/>
                          </a:solidFill>
                          <a:latin typeface="Calibri"/>
                        </a:rPr>
                        <a:t>C</a:t>
                      </a:r>
                      <a:r>
                        <a:rPr lang="en-US" sz="1100" b="1" i="0" u="none" strike="noStrike">
                          <a:solidFill>
                            <a:srgbClr val="000000"/>
                          </a:solidFill>
                          <a:latin typeface="Calibri"/>
                        </a:rPr>
                        <a:t>omplete Perkowski</a:t>
                      </a:r>
                      <a:endParaRPr lang="en-US" sz="1100" b="0" i="0" u="none" strike="noStrike">
                        <a:solidFill>
                          <a:srgbClr val="000000"/>
                        </a:solidFill>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1100" b="1" i="0" u="none" strike="noStrike">
                          <a:solidFill>
                            <a:srgbClr val="000000"/>
                          </a:solidFill>
                          <a:latin typeface="Calibri"/>
                        </a:rPr>
                        <a:t>Pulses</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355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703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1164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1744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2451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3289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4264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5381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6644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8057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9624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11348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13233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15281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17496</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Results - SAT</a:t>
            </a:r>
            <a:endParaRPr lang="en-US" dirty="0"/>
          </a:p>
        </p:txBody>
      </p:sp>
      <p:graphicFrame>
        <p:nvGraphicFramePr>
          <p:cNvPr id="10" name="Table 9"/>
          <p:cNvGraphicFramePr>
            <a:graphicFrameLocks noGrp="1"/>
          </p:cNvGraphicFramePr>
          <p:nvPr/>
        </p:nvGraphicFramePr>
        <p:xfrm>
          <a:off x="3" y="670560"/>
          <a:ext cx="9143994" cy="6035040"/>
        </p:xfrm>
        <a:graphic>
          <a:graphicData uri="http://schemas.openxmlformats.org/drawingml/2006/table">
            <a:tbl>
              <a:tblPr/>
              <a:tblGrid>
                <a:gridCol w="537882"/>
                <a:gridCol w="537882"/>
                <a:gridCol w="537882"/>
                <a:gridCol w="537882"/>
                <a:gridCol w="537882"/>
                <a:gridCol w="537882"/>
                <a:gridCol w="537882"/>
                <a:gridCol w="537882"/>
                <a:gridCol w="537882"/>
                <a:gridCol w="537882"/>
                <a:gridCol w="537882"/>
                <a:gridCol w="537882"/>
                <a:gridCol w="537882"/>
                <a:gridCol w="537882"/>
                <a:gridCol w="537882"/>
                <a:gridCol w="537882"/>
                <a:gridCol w="537882"/>
              </a:tblGrid>
              <a:tr h="135082">
                <a:tc>
                  <a:txBody>
                    <a:bodyPr/>
                    <a:lstStyle/>
                    <a:p>
                      <a:pPr algn="l" fontAlgn="b"/>
                      <a:r>
                        <a:rPr lang="en-US" sz="900" b="0" i="0" u="none" strike="noStrike">
                          <a:solidFill>
                            <a:srgbClr val="000000"/>
                          </a:solidFill>
                          <a:latin typeface="Calibri"/>
                        </a:rPr>
                        <a:t>t = mn/2</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gridSpan="3">
                  <a:txBody>
                    <a:bodyPr/>
                    <a:lstStyle/>
                    <a:p>
                      <a:pPr algn="l" fontAlgn="b"/>
                      <a:r>
                        <a:rPr lang="en-US" sz="900" b="0" i="0" u="none" strike="noStrike">
                          <a:solidFill>
                            <a:srgbClr val="000000"/>
                          </a:solidFill>
                          <a:latin typeface="Calibri"/>
                        </a:rPr>
                        <a:t>Perkowski's Method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l" fontAlgn="b"/>
                      <a:r>
                        <a:rPr lang="en-US" sz="900" b="0" i="0" u="none" strike="noStrike">
                          <a:solidFill>
                            <a:srgbClr val="000000"/>
                          </a:solidFill>
                          <a:latin typeface="Calibri"/>
                        </a:rPr>
                        <a:t>n\m</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20</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212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256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344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388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432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476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520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564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652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696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740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784</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209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331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392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453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575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636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697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819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880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941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1002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1063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1124</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374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562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656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750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844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938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1032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1126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1220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1502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1596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1690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1784</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699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1017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1176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1335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1494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1653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1812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1971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2130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2289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2448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2607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2766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2925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3084</a:t>
                      </a:r>
                    </a:p>
                  </a:txBody>
                  <a:tcPr marL="0" marR="0" marT="0" marB="0" anchor="b">
                    <a:lnL>
                      <a:noFill/>
                    </a:lnL>
                    <a:lnR>
                      <a:noFill/>
                    </a:lnR>
                    <a:lnT>
                      <a:noFill/>
                    </a:lnT>
                    <a:lnB>
                      <a:noFill/>
                    </a:lnB>
                  </a:tcPr>
                </a:tc>
              </a:tr>
              <a:tr h="135082">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gridSpan="3">
                  <a:txBody>
                    <a:bodyPr/>
                    <a:lstStyle/>
                    <a:p>
                      <a:pPr algn="l" fontAlgn="b"/>
                      <a:r>
                        <a:rPr lang="en-US" sz="900" b="0" i="0" u="none" strike="noStrike">
                          <a:solidFill>
                            <a:srgbClr val="000000"/>
                          </a:solidFill>
                          <a:latin typeface="Calibri"/>
                        </a:rPr>
                        <a:t>Hogg's Method (v = 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228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312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354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396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438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480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522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564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606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690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732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774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816</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360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418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476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534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592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650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766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882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940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998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1056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1172</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498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588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678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1038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1128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1218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1398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1488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1578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1848</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854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1162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1316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1470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1778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1932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2086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2240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2394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2548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2702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2856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3010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3164</a:t>
                      </a:r>
                    </a:p>
                  </a:txBody>
                  <a:tcPr marL="0" marR="0" marT="0" marB="0" anchor="b">
                    <a:lnL>
                      <a:noFill/>
                    </a:lnL>
                    <a:lnR>
                      <a:noFill/>
                    </a:lnR>
                    <a:lnT>
                      <a:noFill/>
                    </a:lnT>
                    <a:lnB>
                      <a:noFill/>
                    </a:lnB>
                  </a:tcPr>
                </a:tc>
              </a:tr>
              <a:tr h="135082">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l" fontAlgn="b"/>
                      <a:r>
                        <a:rPr lang="en-US" sz="900" b="0" i="0" u="none" strike="noStrike">
                          <a:solidFill>
                            <a:srgbClr val="000000"/>
                          </a:solidFill>
                          <a:latin typeface="Calibri"/>
                        </a:rPr>
                        <a:t>t = mn/3</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gridSpan="3">
                  <a:txBody>
                    <a:bodyPr/>
                    <a:lstStyle/>
                    <a:p>
                      <a:pPr algn="l" fontAlgn="b"/>
                      <a:r>
                        <a:rPr lang="en-US" sz="900" b="0" i="0" u="none" strike="noStrike">
                          <a:solidFill>
                            <a:srgbClr val="000000"/>
                          </a:solidFill>
                          <a:latin typeface="Calibri"/>
                        </a:rPr>
                        <a:t>Perkowski's Method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l" fontAlgn="b"/>
                      <a:r>
                        <a:rPr lang="en-US" sz="900" b="0" i="0" u="none" strike="noStrike">
                          <a:solidFill>
                            <a:srgbClr val="000000"/>
                          </a:solidFill>
                          <a:latin typeface="Calibri"/>
                        </a:rPr>
                        <a:t>n\m</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207.3333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250.6667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294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337.3333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380.6667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467.3333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510.6667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554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597.3333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640.6667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684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727.3333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770.6667</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204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264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384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444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504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564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684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744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804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864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984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1044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1104</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367.3333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460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552.6667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645.3333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738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830.6667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923.3333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1016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1108.667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1201.333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1294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1386.667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1479.333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1572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1664.667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1757.333</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690.6667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1005.333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1162.667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1320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1477.333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1634.667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1792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1949.333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2106.667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2264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2421.333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2578.667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2736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2893.333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3050.667</a:t>
                      </a:r>
                    </a:p>
                  </a:txBody>
                  <a:tcPr marL="0" marR="0" marT="0" marB="0" anchor="b">
                    <a:lnL>
                      <a:noFill/>
                    </a:lnL>
                    <a:lnR>
                      <a:noFill/>
                    </a:lnR>
                    <a:lnT>
                      <a:noFill/>
                    </a:lnT>
                    <a:lnB>
                      <a:noFill/>
                    </a:lnB>
                  </a:tcPr>
                </a:tc>
              </a:tr>
              <a:tr h="135082">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gridSpan="3">
                  <a:txBody>
                    <a:bodyPr/>
                    <a:lstStyle/>
                    <a:p>
                      <a:pPr algn="l" fontAlgn="b"/>
                      <a:r>
                        <a:rPr lang="en-US" sz="900" b="0" i="0" u="none" strike="noStrike">
                          <a:solidFill>
                            <a:srgbClr val="000000"/>
                          </a:solidFill>
                          <a:latin typeface="Calibri"/>
                        </a:rPr>
                        <a:t>Hogg's Method(v = 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228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312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354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396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438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480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522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564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606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690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732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774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816</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360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418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476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534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592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650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766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882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940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998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1056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1172</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498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588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678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1038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1128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1218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1398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1488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1578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1848</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854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1162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1316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1470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1778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1932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2086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2240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2394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2548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2702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2856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3010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3164</a:t>
                      </a:r>
                    </a:p>
                  </a:txBody>
                  <a:tcPr marL="0" marR="0" marT="0" marB="0" anchor="b">
                    <a:lnL>
                      <a:noFill/>
                    </a:lnL>
                    <a:lnR>
                      <a:noFill/>
                    </a:lnR>
                    <a:lnT>
                      <a:noFill/>
                    </a:lnT>
                    <a:lnB>
                      <a:noFill/>
                    </a:lnB>
                  </a:tcPr>
                </a:tc>
              </a:tr>
              <a:tr h="135082">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l" fontAlgn="b"/>
                      <a:r>
                        <a:rPr lang="en-US" sz="900" b="0" i="0" u="none" strike="noStrike">
                          <a:solidFill>
                            <a:srgbClr val="000000"/>
                          </a:solidFill>
                          <a:latin typeface="Calibri"/>
                        </a:rPr>
                        <a:t>t = 2mn/3</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gridSpan="3">
                  <a:txBody>
                    <a:bodyPr/>
                    <a:lstStyle/>
                    <a:p>
                      <a:pPr algn="l" fontAlgn="b"/>
                      <a:r>
                        <a:rPr lang="en-US" sz="900" b="0" i="0" u="none" strike="noStrike">
                          <a:solidFill>
                            <a:srgbClr val="000000"/>
                          </a:solidFill>
                          <a:latin typeface="Calibri"/>
                        </a:rPr>
                        <a:t>Perkowski's Method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l" fontAlgn="b"/>
                      <a:r>
                        <a:rPr lang="en-US" sz="900" b="0" i="0" u="none" strike="noStrike">
                          <a:solidFill>
                            <a:srgbClr val="000000"/>
                          </a:solidFill>
                          <a:latin typeface="Calibri"/>
                        </a:rPr>
                        <a:t>n\m</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127.3333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216.6667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261.3333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350.6667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395.3333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440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484.6667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529.3333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574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618.6667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663.3333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752.6667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797.3333</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338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400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462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586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710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772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834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896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1020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1082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1144</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380.6667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476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571.3333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666.6667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762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857.3333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952.6667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1143.333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1238.667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1334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1429.333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1524.667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1620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1715.333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1810.667</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707.3333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1028.667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1189.333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1350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1510.667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1671.333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1832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1992.667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2153.333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2314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2474.667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2635.333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2796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2956.667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3117.333</a:t>
                      </a:r>
                    </a:p>
                  </a:txBody>
                  <a:tcPr marL="0" marR="0" marT="0" marB="0" anchor="b">
                    <a:lnL>
                      <a:noFill/>
                    </a:lnL>
                    <a:lnR>
                      <a:noFill/>
                    </a:lnR>
                    <a:lnT>
                      <a:noFill/>
                    </a:lnT>
                    <a:lnB>
                      <a:noFill/>
                    </a:lnB>
                  </a:tcPr>
                </a:tc>
              </a:tr>
              <a:tr h="135082">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gridSpan="2">
                  <a:txBody>
                    <a:bodyPr/>
                    <a:lstStyle/>
                    <a:p>
                      <a:pPr algn="l" fontAlgn="b"/>
                      <a:r>
                        <a:rPr lang="en-US" sz="900" b="0" i="0" u="none" strike="noStrike">
                          <a:solidFill>
                            <a:srgbClr val="000000"/>
                          </a:solidFill>
                          <a:latin typeface="Calibri"/>
                        </a:rPr>
                        <a:t>Hogg's Method</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l" fontAlgn="b"/>
                      <a:r>
                        <a:rPr lang="en-US" sz="900" b="0" i="0" u="none" strike="noStrike">
                          <a:solidFill>
                            <a:srgbClr val="000000"/>
                          </a:solidFill>
                          <a:latin typeface="Calibri"/>
                        </a:rPr>
                        <a:t>n\m</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228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312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354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396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438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480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522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564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606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690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732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774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816</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360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418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476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534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592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650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766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882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940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998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1056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1172</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498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588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678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768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948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1038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1128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1218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1398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1488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1578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1668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1758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1848</a:t>
                      </a:r>
                    </a:p>
                  </a:txBody>
                  <a:tcPr marL="0" marR="0" marT="0" marB="0" anchor="b">
                    <a:lnL>
                      <a:noFill/>
                    </a:lnL>
                    <a:lnR>
                      <a:noFill/>
                    </a:lnR>
                    <a:lnT>
                      <a:noFill/>
                    </a:lnT>
                    <a:lnB>
                      <a:noFill/>
                    </a:lnB>
                  </a:tcPr>
                </a:tc>
              </a:tr>
              <a:tr h="135082">
                <a:tc>
                  <a:txBody>
                    <a:bodyPr/>
                    <a:lstStyle/>
                    <a:p>
                      <a:pPr algn="r" fontAlgn="b"/>
                      <a:r>
                        <a:rPr lang="en-US" sz="9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854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1008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1162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1316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1470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1624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1778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1932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2086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2240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2394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2548</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2702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2856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Calibri"/>
                        </a:rPr>
                        <a:t>3010</a:t>
                      </a:r>
                    </a:p>
                  </a:txBody>
                  <a:tcPr marL="0" marR="0" marT="0" marB="0" anchor="b">
                    <a:lnL>
                      <a:noFill/>
                    </a:lnL>
                    <a:lnR>
                      <a:noFill/>
                    </a:lnR>
                    <a:lnT>
                      <a:noFill/>
                    </a:lnT>
                    <a:lnB>
                      <a:noFill/>
                    </a:lnB>
                  </a:tcPr>
                </a:tc>
                <a:tc>
                  <a:txBody>
                    <a:bodyPr/>
                    <a:lstStyle/>
                    <a:p>
                      <a:pPr algn="r" fontAlgn="b"/>
                      <a:r>
                        <a:rPr lang="en-US" sz="900" b="0" i="0" u="none" strike="noStrike" dirty="0">
                          <a:solidFill>
                            <a:srgbClr val="000000"/>
                          </a:solidFill>
                          <a:latin typeface="Calibri"/>
                        </a:rPr>
                        <a:t>3164</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Results </a:t>
            </a:r>
            <a:r>
              <a:rPr lang="en-US" dirty="0" smtClean="0"/>
              <a:t>– SAT Contd..</a:t>
            </a:r>
            <a:endParaRPr lang="en-US" dirty="0"/>
          </a:p>
        </p:txBody>
      </p:sp>
      <p:graphicFrame>
        <p:nvGraphicFramePr>
          <p:cNvPr id="4" name="Table 3"/>
          <p:cNvGraphicFramePr>
            <a:graphicFrameLocks noGrp="1"/>
          </p:cNvGraphicFramePr>
          <p:nvPr/>
        </p:nvGraphicFramePr>
        <p:xfrm>
          <a:off x="4" y="914401"/>
          <a:ext cx="8991589" cy="5194596"/>
        </p:xfrm>
        <a:graphic>
          <a:graphicData uri="http://schemas.openxmlformats.org/drawingml/2006/table">
            <a:tbl>
              <a:tblPr/>
              <a:tblGrid>
                <a:gridCol w="528917"/>
                <a:gridCol w="528917"/>
                <a:gridCol w="528917"/>
                <a:gridCol w="528917"/>
                <a:gridCol w="528917"/>
                <a:gridCol w="528917"/>
                <a:gridCol w="528917"/>
                <a:gridCol w="528917"/>
                <a:gridCol w="528917"/>
                <a:gridCol w="528917"/>
                <a:gridCol w="528917"/>
                <a:gridCol w="528917"/>
                <a:gridCol w="528917"/>
                <a:gridCol w="528917"/>
                <a:gridCol w="528917"/>
                <a:gridCol w="528917"/>
                <a:gridCol w="528917"/>
              </a:tblGrid>
              <a:tr h="472236">
                <a:tc gridSpan="2">
                  <a:txBody>
                    <a:bodyPr/>
                    <a:lstStyle/>
                    <a:p>
                      <a:pPr algn="l" fontAlgn="b"/>
                      <a:r>
                        <a:rPr lang="en-US" sz="1050" b="0" i="0" u="none" strike="noStrike">
                          <a:solidFill>
                            <a:srgbClr val="000000"/>
                          </a:solidFill>
                          <a:latin typeface="Calibri"/>
                        </a:rPr>
                        <a:t>Worst Case: 3-SAT</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r>
              <a:tr h="236118">
                <a:tc>
                  <a:txBody>
                    <a:bodyPr/>
                    <a:lstStyle/>
                    <a:p>
                      <a:pPr algn="l" fontAlgn="b"/>
                      <a:r>
                        <a:rPr lang="en-US" sz="1050" b="0" i="0" u="none" strike="noStrike">
                          <a:solidFill>
                            <a:srgbClr val="000000"/>
                          </a:solidFill>
                          <a:latin typeface="Calibri"/>
                        </a:rPr>
                        <a:t>Hogg</a:t>
                      </a: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r>
              <a:tr h="472236">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651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1189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2239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4313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8435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16653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33063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65857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131419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262517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524687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1049001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2097603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4194781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8389111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16777745</a:t>
                      </a:r>
                    </a:p>
                  </a:txBody>
                  <a:tcPr marL="0" marR="0" marT="0" marB="0" anchor="b">
                    <a:lnL>
                      <a:noFill/>
                    </a:lnL>
                    <a:lnR>
                      <a:noFill/>
                    </a:lnR>
                    <a:lnT>
                      <a:noFill/>
                    </a:lnT>
                    <a:lnB>
                      <a:noFill/>
                    </a:lnB>
                  </a:tcPr>
                </a:tc>
              </a:tr>
              <a:tr h="236118">
                <a:tc gridSpan="2">
                  <a:txBody>
                    <a:bodyPr/>
                    <a:lstStyle/>
                    <a:p>
                      <a:pPr algn="l" fontAlgn="b"/>
                      <a:r>
                        <a:rPr lang="en-US" sz="1050" b="0" i="0" u="none" strike="noStrike">
                          <a:solidFill>
                            <a:srgbClr val="000000"/>
                          </a:solidFill>
                          <a:latin typeface="Calibri"/>
                        </a:rPr>
                        <a:t>Pk: (t=mn/3)</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r>
              <a:tr h="472236">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201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293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449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733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1273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2325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4401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8525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16745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33157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65953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131517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262617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524789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1049105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2097709</a:t>
                      </a:r>
                    </a:p>
                  </a:txBody>
                  <a:tcPr marL="0" marR="0" marT="0" marB="0" anchor="b">
                    <a:lnL>
                      <a:noFill/>
                    </a:lnL>
                    <a:lnR>
                      <a:noFill/>
                    </a:lnR>
                    <a:lnT>
                      <a:noFill/>
                    </a:lnT>
                    <a:lnB>
                      <a:noFill/>
                    </a:lnB>
                  </a:tcPr>
                </a:tc>
              </a:tr>
              <a:tr h="236118">
                <a:tc gridSpan="2">
                  <a:txBody>
                    <a:bodyPr/>
                    <a:lstStyle/>
                    <a:p>
                      <a:pPr algn="l" fontAlgn="b"/>
                      <a:r>
                        <a:rPr lang="en-US" sz="1050" b="0" i="0" u="none" strike="noStrike">
                          <a:solidFill>
                            <a:srgbClr val="000000"/>
                          </a:solidFill>
                          <a:latin typeface="Calibri"/>
                        </a:rPr>
                        <a:t>Pk: (t=mn/2)</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r>
              <a:tr h="472236">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206</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299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456</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741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1282</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2335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4412</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8537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16758</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33171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65968</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131533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262634</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524807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1049124</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2097729</a:t>
                      </a:r>
                    </a:p>
                  </a:txBody>
                  <a:tcPr marL="0" marR="0" marT="0" marB="0" anchor="b">
                    <a:lnL>
                      <a:noFill/>
                    </a:lnL>
                    <a:lnR>
                      <a:noFill/>
                    </a:lnR>
                    <a:lnT>
                      <a:noFill/>
                    </a:lnT>
                    <a:lnB>
                      <a:noFill/>
                    </a:lnB>
                  </a:tcPr>
                </a:tc>
              </a:tr>
              <a:tr h="472236">
                <a:tc gridSpan="2">
                  <a:txBody>
                    <a:bodyPr/>
                    <a:lstStyle/>
                    <a:p>
                      <a:pPr algn="l" fontAlgn="b"/>
                      <a:r>
                        <a:rPr lang="en-US" sz="1050" b="0" i="0" u="none" strike="noStrike">
                          <a:solidFill>
                            <a:srgbClr val="000000"/>
                          </a:solidFill>
                          <a:latin typeface="Calibri"/>
                        </a:rPr>
                        <a:t>Pk: (t=2mn/3)</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r>
              <a:tr h="472236">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211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305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463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749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1291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2345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4423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8549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16771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33185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65983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131549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262651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524825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1049143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2097749</a:t>
                      </a:r>
                    </a:p>
                  </a:txBody>
                  <a:tcPr marL="0" marR="0" marT="0" marB="0" anchor="b">
                    <a:lnL>
                      <a:noFill/>
                    </a:lnL>
                    <a:lnR>
                      <a:noFill/>
                    </a:lnR>
                    <a:lnT>
                      <a:noFill/>
                    </a:lnT>
                    <a:lnB>
                      <a:noFill/>
                    </a:lnB>
                  </a:tcPr>
                </a:tc>
              </a:tr>
              <a:tr h="236118">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r>
              <a:tr h="472236">
                <a:tc gridSpan="2">
                  <a:txBody>
                    <a:bodyPr/>
                    <a:lstStyle/>
                    <a:p>
                      <a:pPr algn="l" fontAlgn="b"/>
                      <a:r>
                        <a:rPr lang="en-US" sz="1050" b="0" i="0" u="none" strike="noStrike">
                          <a:solidFill>
                            <a:srgbClr val="000000"/>
                          </a:solidFill>
                          <a:latin typeface="Calibri"/>
                        </a:rPr>
                        <a:t>Qubits: 3-SAT</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r>
              <a:tr h="236118">
                <a:tc>
                  <a:txBody>
                    <a:bodyPr/>
                    <a:lstStyle/>
                    <a:p>
                      <a:pPr algn="l" fontAlgn="b"/>
                      <a:r>
                        <a:rPr lang="en-US" sz="1050" b="0" i="0" u="none" strike="noStrike">
                          <a:solidFill>
                            <a:srgbClr val="000000"/>
                          </a:solidFill>
                          <a:latin typeface="Calibri"/>
                        </a:rPr>
                        <a:t>Hogg</a:t>
                      </a: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r>
              <a:tr h="236118">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14</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16</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22</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24</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26</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28</a:t>
                      </a:r>
                    </a:p>
                  </a:txBody>
                  <a:tcPr marL="0" marR="0" marT="0" marB="0" anchor="b">
                    <a:lnL>
                      <a:noFill/>
                    </a:lnL>
                    <a:lnR>
                      <a:noFill/>
                    </a:lnR>
                    <a:lnT>
                      <a:noFill/>
                    </a:lnT>
                    <a:lnB>
                      <a:noFill/>
                    </a:lnB>
                  </a:tcPr>
                </a:tc>
              </a:tr>
              <a:tr h="236118">
                <a:tc gridSpan="2">
                  <a:txBody>
                    <a:bodyPr/>
                    <a:lstStyle/>
                    <a:p>
                      <a:pPr algn="l" fontAlgn="b"/>
                      <a:r>
                        <a:rPr lang="en-US" sz="1050" b="0" i="0" u="none" strike="noStrike">
                          <a:solidFill>
                            <a:srgbClr val="000000"/>
                          </a:solidFill>
                          <a:latin typeface="Calibri"/>
                        </a:rPr>
                        <a:t>Perkowski</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r>
              <a:tr h="236118">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10</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12</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14</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15</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16</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17</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19</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21</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22</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23</a:t>
                      </a:r>
                    </a:p>
                  </a:txBody>
                  <a:tcPr marL="0" marR="0" marT="0" marB="0" anchor="b">
                    <a:lnL>
                      <a:noFill/>
                    </a:lnL>
                    <a:lnR>
                      <a:noFill/>
                    </a:lnR>
                    <a:lnT>
                      <a:noFill/>
                    </a:lnT>
                    <a:lnB>
                      <a:noFill/>
                    </a:lnB>
                  </a:tcPr>
                </a:tc>
                <a:tc>
                  <a:txBody>
                    <a:bodyPr/>
                    <a:lstStyle/>
                    <a:p>
                      <a:pPr algn="r" fontAlgn="b"/>
                      <a:r>
                        <a:rPr lang="en-US" sz="1050" b="0" i="0" u="none" strike="noStrike">
                          <a:solidFill>
                            <a:srgbClr val="000000"/>
                          </a:solidFill>
                          <a:latin typeface="Calibri"/>
                        </a:rPr>
                        <a:t>24</a:t>
                      </a:r>
                    </a:p>
                  </a:txBody>
                  <a:tcPr marL="0" marR="0" marT="0" marB="0" anchor="b">
                    <a:lnL>
                      <a:noFill/>
                    </a:lnL>
                    <a:lnR>
                      <a:noFill/>
                    </a:lnR>
                    <a:lnT>
                      <a:noFill/>
                    </a:lnT>
                    <a:lnB>
                      <a:noFill/>
                    </a:lnB>
                  </a:tcPr>
                </a:tc>
                <a:tc>
                  <a:txBody>
                    <a:bodyPr/>
                    <a:lstStyle/>
                    <a:p>
                      <a:pPr algn="r" fontAlgn="b"/>
                      <a:r>
                        <a:rPr lang="en-US" sz="1050" b="0" i="0" u="none" strike="noStrike" dirty="0">
                          <a:solidFill>
                            <a:srgbClr val="000000"/>
                          </a:solidFill>
                          <a:latin typeface="Calibri"/>
                        </a:rPr>
                        <a:t>25</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Results: Graph Coloring</a:t>
            </a:r>
            <a:endParaRPr lang="en-US" dirty="0"/>
          </a:p>
        </p:txBody>
      </p:sp>
      <p:pic>
        <p:nvPicPr>
          <p:cNvPr id="58369" name="Picture 1"/>
          <p:cNvPicPr>
            <a:picLocks noChangeAspect="1" noChangeArrowheads="1"/>
          </p:cNvPicPr>
          <p:nvPr/>
        </p:nvPicPr>
        <p:blipFill>
          <a:blip r:embed="rId3" cstate="print"/>
          <a:srcRect/>
          <a:stretch>
            <a:fillRect/>
          </a:stretch>
        </p:blipFill>
        <p:spPr bwMode="auto">
          <a:xfrm>
            <a:off x="0" y="724596"/>
            <a:ext cx="5283200" cy="3009204"/>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print"/>
          <a:srcRect/>
          <a:stretch>
            <a:fillRect/>
          </a:stretch>
        </p:blipFill>
        <p:spPr bwMode="auto">
          <a:xfrm>
            <a:off x="1" y="3886200"/>
            <a:ext cx="5217531" cy="2971800"/>
          </a:xfrm>
          <a:prstGeom prst="rect">
            <a:avLst/>
          </a:prstGeom>
          <a:noFill/>
          <a:ln w="9525">
            <a:noFill/>
            <a:miter lim="800000"/>
            <a:headEnd/>
            <a:tailEnd/>
          </a:ln>
          <a:effectLst/>
        </p:spPr>
      </p:pic>
      <p:pic>
        <p:nvPicPr>
          <p:cNvPr id="58370" name="Picture 2"/>
          <p:cNvPicPr>
            <a:picLocks noChangeAspect="1" noChangeArrowheads="1"/>
          </p:cNvPicPr>
          <p:nvPr/>
        </p:nvPicPr>
        <p:blipFill>
          <a:blip r:embed="rId5" cstate="print"/>
          <a:srcRect/>
          <a:stretch>
            <a:fillRect/>
          </a:stretch>
        </p:blipFill>
        <p:spPr bwMode="auto">
          <a:xfrm>
            <a:off x="4632702" y="2438400"/>
            <a:ext cx="4511298" cy="272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t>Results: Max Clique</a:t>
            </a:r>
            <a:endParaRPr lang="en-US" dirty="0"/>
          </a:p>
        </p:txBody>
      </p:sp>
      <p:pic>
        <p:nvPicPr>
          <p:cNvPr id="56321" name="Picture 1"/>
          <p:cNvPicPr>
            <a:picLocks noChangeAspect="1" noChangeArrowheads="1"/>
          </p:cNvPicPr>
          <p:nvPr/>
        </p:nvPicPr>
        <p:blipFill>
          <a:blip r:embed="rId2" cstate="print"/>
          <a:srcRect/>
          <a:stretch>
            <a:fillRect/>
          </a:stretch>
        </p:blipFill>
        <p:spPr bwMode="auto">
          <a:xfrm>
            <a:off x="0" y="691808"/>
            <a:ext cx="5105400" cy="3346792"/>
          </a:xfrm>
          <a:prstGeom prst="rect">
            <a:avLst/>
          </a:prstGeom>
          <a:noFill/>
          <a:ln w="9525">
            <a:noFill/>
            <a:miter lim="800000"/>
            <a:headEnd/>
            <a:tailEnd/>
          </a:ln>
          <a:effectLst/>
        </p:spPr>
      </p:pic>
      <p:pic>
        <p:nvPicPr>
          <p:cNvPr id="56322" name="Picture 2"/>
          <p:cNvPicPr>
            <a:picLocks noChangeAspect="1" noChangeArrowheads="1"/>
          </p:cNvPicPr>
          <p:nvPr/>
        </p:nvPicPr>
        <p:blipFill>
          <a:blip r:embed="rId3" cstate="print"/>
          <a:srcRect/>
          <a:stretch>
            <a:fillRect/>
          </a:stretch>
        </p:blipFill>
        <p:spPr bwMode="auto">
          <a:xfrm>
            <a:off x="4636731" y="2057400"/>
            <a:ext cx="4507269" cy="3268663"/>
          </a:xfrm>
          <a:prstGeom prst="rect">
            <a:avLst/>
          </a:prstGeom>
          <a:noFill/>
          <a:ln w="9525">
            <a:noFill/>
            <a:miter lim="800000"/>
            <a:headEnd/>
            <a:tailEnd/>
          </a:ln>
          <a:effectLst/>
        </p:spPr>
      </p:pic>
      <p:pic>
        <p:nvPicPr>
          <p:cNvPr id="56323" name="Picture 3"/>
          <p:cNvPicPr>
            <a:picLocks noChangeAspect="1" noChangeArrowheads="1"/>
          </p:cNvPicPr>
          <p:nvPr/>
        </p:nvPicPr>
        <p:blipFill>
          <a:blip r:embed="rId4" cstate="print"/>
          <a:srcRect/>
          <a:stretch>
            <a:fillRect/>
          </a:stretch>
        </p:blipFill>
        <p:spPr bwMode="auto">
          <a:xfrm>
            <a:off x="1" y="4048504"/>
            <a:ext cx="4724400" cy="2809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RESULTS: SEND MORE MONEY</a:t>
            </a:r>
            <a:endParaRPr lang="en-US" dirty="0"/>
          </a:p>
        </p:txBody>
      </p:sp>
      <p:graphicFrame>
        <p:nvGraphicFramePr>
          <p:cNvPr id="7" name="Table 6"/>
          <p:cNvGraphicFramePr>
            <a:graphicFrameLocks noGrp="1"/>
          </p:cNvGraphicFramePr>
          <p:nvPr/>
        </p:nvGraphicFramePr>
        <p:xfrm>
          <a:off x="0" y="1295400"/>
          <a:ext cx="3962397" cy="1950720"/>
        </p:xfrm>
        <a:graphic>
          <a:graphicData uri="http://schemas.openxmlformats.org/drawingml/2006/table">
            <a:tbl>
              <a:tblPr>
                <a:tableStyleId>{616DA210-FB5B-4158-B5E0-FEB733F419BA}</a:tableStyleId>
              </a:tblPr>
              <a:tblGrid>
                <a:gridCol w="27904"/>
                <a:gridCol w="1038894"/>
                <a:gridCol w="662427"/>
                <a:gridCol w="558293"/>
                <a:gridCol w="558293"/>
                <a:gridCol w="558293"/>
                <a:gridCol w="558293"/>
              </a:tblGrid>
              <a:tr h="190500">
                <a:tc gridSpan="7">
                  <a:txBody>
                    <a:bodyPr/>
                    <a:lstStyle/>
                    <a:p>
                      <a:pPr algn="ctr" fontAlgn="b"/>
                      <a:r>
                        <a:rPr lang="en-US" sz="1600" u="none" strike="noStrike" dirty="0"/>
                        <a:t>SEND MORE MONEY</a:t>
                      </a:r>
                      <a:endParaRPr lang="en-US" sz="1600" b="1" i="0" u="none" strike="noStrike" dirty="0">
                        <a:solidFill>
                          <a:srgbClr val="000000"/>
                        </a:solidFill>
                        <a:latin typeface="Calibri"/>
                      </a:endParaRPr>
                    </a:p>
                  </a:txBody>
                  <a:tcPr marL="0" marR="0" marT="0" marB="0" anchor="b"/>
                </a:tc>
                <a:tc hMerge="1">
                  <a:txBody>
                    <a:bodyPr/>
                    <a:lstStyle/>
                    <a:p>
                      <a:endParaRPr lang="en-US"/>
                    </a:p>
                  </a:txBody>
                  <a:tcPr/>
                </a:tc>
                <a:tc hMerge="1">
                  <a:txBody>
                    <a:bodyPr/>
                    <a:lstStyle/>
                    <a:p>
                      <a:pPr algn="l" fontAlgn="b"/>
                      <a:endParaRPr lang="en-US" sz="1100" b="1" i="0" u="none" strike="noStrike">
                        <a:solidFill>
                          <a:srgbClr val="000000"/>
                        </a:solidFill>
                        <a:latin typeface="Calibri"/>
                      </a:endParaRPr>
                    </a:p>
                  </a:txBody>
                  <a:tcPr marL="0" marR="0" marT="0" marB="0" anchor="b"/>
                </a:tc>
                <a:tc hMerge="1">
                  <a:txBody>
                    <a:bodyPr/>
                    <a:lstStyle/>
                    <a:p>
                      <a:pPr algn="l" fontAlgn="b"/>
                      <a:endParaRPr lang="en-US" sz="1100" b="0" i="0" u="none" strike="noStrike">
                        <a:solidFill>
                          <a:srgbClr val="000000"/>
                        </a:solidFill>
                        <a:latin typeface="Calibri"/>
                      </a:endParaRPr>
                    </a:p>
                  </a:txBody>
                  <a:tcPr marL="0" marR="0" marT="0" marB="0" anchor="b"/>
                </a:tc>
                <a:tc hMerge="1">
                  <a:txBody>
                    <a:bodyPr/>
                    <a:lstStyle/>
                    <a:p>
                      <a:pPr algn="l" fontAlgn="b"/>
                      <a:endParaRPr lang="en-US" sz="1100" b="0" i="0" u="none" strike="noStrike">
                        <a:solidFill>
                          <a:srgbClr val="000000"/>
                        </a:solidFill>
                        <a:latin typeface="Calibri"/>
                      </a:endParaRPr>
                    </a:p>
                  </a:txBody>
                  <a:tcPr marL="0" marR="0" marT="0" marB="0" anchor="b"/>
                </a:tc>
                <a:tc hMerge="1">
                  <a:txBody>
                    <a:bodyPr/>
                    <a:lstStyle/>
                    <a:p>
                      <a:pPr algn="l" fontAlgn="b"/>
                      <a:endParaRPr lang="en-US" sz="1100" b="0" i="0" u="none" strike="noStrike">
                        <a:solidFill>
                          <a:srgbClr val="000000"/>
                        </a:solidFill>
                        <a:latin typeface="Calibri"/>
                      </a:endParaRPr>
                    </a:p>
                  </a:txBody>
                  <a:tcPr marL="0" marR="0" marT="0" marB="0" anchor="b"/>
                </a:tc>
                <a:tc hMerge="1">
                  <a:txBody>
                    <a:bodyPr/>
                    <a:lstStyle/>
                    <a:p>
                      <a:pPr algn="l" fontAlgn="b"/>
                      <a:endParaRPr lang="en-US" sz="1100" b="0" i="0" u="none" strike="noStrike" dirty="0">
                        <a:solidFill>
                          <a:srgbClr val="000000"/>
                        </a:solidFill>
                        <a:latin typeface="Calibri"/>
                      </a:endParaRPr>
                    </a:p>
                  </a:txBody>
                  <a:tcPr marL="0" marR="0" marT="0" marB="0" anchor="b"/>
                </a:tc>
              </a:tr>
              <a:tr h="190500">
                <a:tc gridSpan="2">
                  <a:txBody>
                    <a:bodyPr/>
                    <a:lstStyle/>
                    <a:p>
                      <a:pPr algn="ctr" fontAlgn="b"/>
                      <a:r>
                        <a:rPr lang="en-US" sz="1600" u="none" strike="noStrike" dirty="0"/>
                        <a:t>Hogg's</a:t>
                      </a:r>
                      <a:endParaRPr lang="en-US" sz="1600" b="1" i="0" u="none" strike="noStrike" dirty="0">
                        <a:solidFill>
                          <a:srgbClr val="000000"/>
                        </a:solidFill>
                        <a:latin typeface="Calibri"/>
                      </a:endParaRPr>
                    </a:p>
                  </a:txBody>
                  <a:tcPr marL="0" marR="0" marT="0" marB="0" anchor="b"/>
                </a:tc>
                <a:tc hMerge="1">
                  <a:txBody>
                    <a:bodyPr/>
                    <a:lstStyle/>
                    <a:p>
                      <a:pPr algn="l" fontAlgn="b"/>
                      <a:endParaRPr lang="en-US" sz="1100" b="1" i="0" u="none" strike="noStrike" dirty="0">
                        <a:solidFill>
                          <a:srgbClr val="000000"/>
                        </a:solidFill>
                        <a:latin typeface="Calibri"/>
                      </a:endParaRPr>
                    </a:p>
                  </a:txBody>
                  <a:tcPr marL="0" marR="0" marT="0" marB="0" anchor="b"/>
                </a:tc>
                <a:tc gridSpan="2">
                  <a:txBody>
                    <a:bodyPr/>
                    <a:lstStyle/>
                    <a:p>
                      <a:pPr algn="ctr" fontAlgn="b"/>
                      <a:r>
                        <a:rPr lang="en-US" sz="1600" u="none" strike="noStrike"/>
                        <a:t>Best Case</a:t>
                      </a:r>
                      <a:endParaRPr lang="en-US" sz="1600" b="1" i="0" u="none" strike="noStrike">
                        <a:solidFill>
                          <a:srgbClr val="000000"/>
                        </a:solidFill>
                        <a:latin typeface="Calibri"/>
                      </a:endParaRPr>
                    </a:p>
                  </a:txBody>
                  <a:tcPr marL="0" marR="0" marT="0" marB="0" anchor="b"/>
                </a:tc>
                <a:tc hMerge="1">
                  <a:txBody>
                    <a:bodyPr/>
                    <a:lstStyle/>
                    <a:p>
                      <a:endParaRPr lang="en-US"/>
                    </a:p>
                  </a:txBody>
                  <a:tcPr/>
                </a:tc>
                <a:tc>
                  <a:txBody>
                    <a:bodyPr/>
                    <a:lstStyle/>
                    <a:p>
                      <a:pPr algn="ctr" fontAlgn="b"/>
                      <a:endParaRPr lang="en-US" sz="1600" b="1" i="0" u="none" strike="noStrike">
                        <a:solidFill>
                          <a:srgbClr val="000000"/>
                        </a:solidFill>
                        <a:latin typeface="Calibri"/>
                      </a:endParaRPr>
                    </a:p>
                  </a:txBody>
                  <a:tcPr marL="0" marR="0" marT="0" marB="0" anchor="b"/>
                </a:tc>
                <a:tc gridSpan="2">
                  <a:txBody>
                    <a:bodyPr/>
                    <a:lstStyle/>
                    <a:p>
                      <a:pPr algn="ctr" fontAlgn="b"/>
                      <a:r>
                        <a:rPr lang="en-US" sz="1600" u="none" strike="noStrike"/>
                        <a:t>Worst Case</a:t>
                      </a:r>
                      <a:endParaRPr lang="en-US" sz="1600" b="1" i="0" u="none" strike="noStrike">
                        <a:solidFill>
                          <a:srgbClr val="000000"/>
                        </a:solidFill>
                        <a:latin typeface="Calibri"/>
                      </a:endParaRPr>
                    </a:p>
                  </a:txBody>
                  <a:tcPr marL="0" marR="0" marT="0" marB="0" anchor="b"/>
                </a:tc>
                <a:tc hMerge="1">
                  <a:txBody>
                    <a:bodyPr/>
                    <a:lstStyle/>
                    <a:p>
                      <a:endParaRPr lang="en-US"/>
                    </a:p>
                  </a:txBody>
                  <a:tcPr/>
                </a:tc>
              </a:tr>
              <a:tr h="190500">
                <a:tc>
                  <a:txBody>
                    <a:bodyPr/>
                    <a:lstStyle/>
                    <a:p>
                      <a:pPr algn="ctr" fontAlgn="b"/>
                      <a:endParaRPr lang="en-US" sz="1600" b="1" i="0" u="none" strike="noStrike">
                        <a:solidFill>
                          <a:srgbClr val="000000"/>
                        </a:solidFill>
                        <a:latin typeface="Calibri"/>
                      </a:endParaRPr>
                    </a:p>
                  </a:txBody>
                  <a:tcPr marL="0" marR="0" marT="0" marB="0" anchor="b"/>
                </a:tc>
                <a:tc>
                  <a:txBody>
                    <a:bodyPr/>
                    <a:lstStyle/>
                    <a:p>
                      <a:pPr algn="ctr" fontAlgn="b"/>
                      <a:endParaRPr lang="en-US" sz="1600" b="1" i="0" u="none" strike="noStrike">
                        <a:solidFill>
                          <a:srgbClr val="000000"/>
                        </a:solidFill>
                        <a:latin typeface="Calibri"/>
                      </a:endParaRPr>
                    </a:p>
                  </a:txBody>
                  <a:tcPr marL="0" marR="0" marT="0" marB="0" anchor="b"/>
                </a:tc>
                <a:tc>
                  <a:txBody>
                    <a:bodyPr/>
                    <a:lstStyle/>
                    <a:p>
                      <a:pPr algn="ctr" fontAlgn="b"/>
                      <a:r>
                        <a:rPr lang="en-US" sz="1600" u="none" strike="noStrike" dirty="0" smtClean="0"/>
                        <a:t>Gates</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dirty="0" smtClean="0">
                          <a:solidFill>
                            <a:schemeClr val="tx1"/>
                          </a:solidFill>
                          <a:latin typeface="+mn-lt"/>
                        </a:rPr>
                        <a:t>65033</a:t>
                      </a:r>
                      <a:endParaRPr lang="en-US" sz="1600" b="0" i="0" u="none" strike="noStrike" dirty="0">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gridSpan="2">
                  <a:txBody>
                    <a:bodyPr/>
                    <a:lstStyle/>
                    <a:p>
                      <a:pPr algn="ctr" fontAlgn="b"/>
                      <a:r>
                        <a:rPr lang="en-US" sz="1600" u="none" strike="noStrike" dirty="0"/>
                        <a:t>1.E+164</a:t>
                      </a:r>
                      <a:endParaRPr lang="en-US" sz="1600" b="0" i="0" u="none" strike="noStrike" dirty="0">
                        <a:solidFill>
                          <a:srgbClr val="000000"/>
                        </a:solidFill>
                        <a:latin typeface="Calibri"/>
                      </a:endParaRPr>
                    </a:p>
                  </a:txBody>
                  <a:tcPr marL="0" marR="0" marT="0" marB="0" anchor="b"/>
                </a:tc>
                <a:tc hMerge="1">
                  <a:txBody>
                    <a:bodyPr/>
                    <a:lstStyle/>
                    <a:p>
                      <a:pPr algn="l" fontAlgn="b"/>
                      <a:endParaRPr lang="en-US" sz="1100" b="0" i="0" u="none" strike="noStrike" dirty="0">
                        <a:solidFill>
                          <a:srgbClr val="000000"/>
                        </a:solidFill>
                        <a:latin typeface="Calibri"/>
                      </a:endParaRPr>
                    </a:p>
                  </a:txBody>
                  <a:tcPr marL="0" marR="0" marT="0" marB="0" anchor="b"/>
                </a:tc>
              </a:tr>
              <a:tr h="190500">
                <a:tc>
                  <a:txBody>
                    <a:bodyPr/>
                    <a:lstStyle/>
                    <a:p>
                      <a:pPr algn="ctr" fontAlgn="b"/>
                      <a:endParaRPr lang="en-US" sz="1600" b="1" i="0" u="none" strike="noStrike">
                        <a:solidFill>
                          <a:srgbClr val="000000"/>
                        </a:solidFill>
                        <a:latin typeface="Calibri"/>
                      </a:endParaRPr>
                    </a:p>
                  </a:txBody>
                  <a:tcPr marL="0" marR="0" marT="0" marB="0" anchor="b"/>
                </a:tc>
                <a:tc>
                  <a:txBody>
                    <a:bodyPr/>
                    <a:lstStyle/>
                    <a:p>
                      <a:pPr algn="ctr" fontAlgn="b"/>
                      <a:endParaRPr lang="en-US" sz="1600" b="1" i="0" u="none" strike="noStrike">
                        <a:solidFill>
                          <a:srgbClr val="000000"/>
                        </a:solidFill>
                        <a:latin typeface="Calibri"/>
                      </a:endParaRPr>
                    </a:p>
                  </a:txBody>
                  <a:tcPr marL="0" marR="0" marT="0" marB="0" anchor="b"/>
                </a:tc>
                <a:tc>
                  <a:txBody>
                    <a:bodyPr/>
                    <a:lstStyle/>
                    <a:p>
                      <a:pPr algn="ctr" fontAlgn="b"/>
                      <a:r>
                        <a:rPr lang="en-US" sz="1600" u="none" strike="noStrike"/>
                        <a:t>Qbits</a:t>
                      </a:r>
                      <a:endParaRPr lang="en-US" sz="1600" b="1" i="0" u="none" strike="noStrike">
                        <a:solidFill>
                          <a:srgbClr val="000000"/>
                        </a:solidFill>
                        <a:latin typeface="Calibri"/>
                      </a:endParaRPr>
                    </a:p>
                  </a:txBody>
                  <a:tcPr marL="0" marR="0" marT="0" marB="0" anchor="b"/>
                </a:tc>
                <a:tc>
                  <a:txBody>
                    <a:bodyPr/>
                    <a:lstStyle/>
                    <a:p>
                      <a:pPr algn="ctr" fontAlgn="b"/>
                      <a:r>
                        <a:rPr lang="en-US" sz="1600" u="none" strike="noStrike"/>
                        <a:t>949</a:t>
                      </a:r>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r>
              <a:tr h="190500">
                <a:tc>
                  <a:txBody>
                    <a:bodyPr/>
                    <a:lstStyle/>
                    <a:p>
                      <a:pPr algn="ctr" fontAlgn="b"/>
                      <a:endParaRPr lang="en-US" sz="1600" b="1" i="0" u="none" strike="noStrike">
                        <a:solidFill>
                          <a:srgbClr val="000000"/>
                        </a:solidFill>
                        <a:latin typeface="Calibri"/>
                      </a:endParaRPr>
                    </a:p>
                  </a:txBody>
                  <a:tcPr marL="0" marR="0" marT="0" marB="0" anchor="b"/>
                </a:tc>
                <a:tc>
                  <a:txBody>
                    <a:bodyPr/>
                    <a:lstStyle/>
                    <a:p>
                      <a:pPr algn="ctr" fontAlgn="b"/>
                      <a:endParaRPr lang="en-US" sz="1600" b="1" i="0" u="none" strike="noStrike">
                        <a:solidFill>
                          <a:srgbClr val="000000"/>
                        </a:solidFill>
                        <a:latin typeface="Calibri"/>
                      </a:endParaRPr>
                    </a:p>
                  </a:txBody>
                  <a:tcPr marL="0" marR="0" marT="0" marB="0" anchor="b"/>
                </a:tc>
                <a:tc>
                  <a:txBody>
                    <a:bodyPr/>
                    <a:lstStyle/>
                    <a:p>
                      <a:pPr algn="ctr" fontAlgn="b"/>
                      <a:endParaRPr lang="en-US" sz="1600" b="1"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r>
              <a:tr h="190500">
                <a:tc>
                  <a:txBody>
                    <a:bodyPr/>
                    <a:lstStyle/>
                    <a:p>
                      <a:pPr algn="ctr" fontAlgn="b"/>
                      <a:endParaRPr lang="en-US" sz="1600" b="1" i="0" u="none" strike="noStrike" dirty="0">
                        <a:solidFill>
                          <a:srgbClr val="000000"/>
                        </a:solidFill>
                        <a:latin typeface="Calibri"/>
                      </a:endParaRPr>
                    </a:p>
                  </a:txBody>
                  <a:tcPr marL="0" marR="0" marT="0" marB="0" anchor="b"/>
                </a:tc>
                <a:tc>
                  <a:txBody>
                    <a:bodyPr/>
                    <a:lstStyle/>
                    <a:p>
                      <a:pPr algn="ctr" fontAlgn="b"/>
                      <a:r>
                        <a:rPr lang="en-US" sz="1600" u="none" strike="noStrike"/>
                        <a:t>Perkowski's</a:t>
                      </a:r>
                      <a:endParaRPr lang="en-US" sz="1600" b="1" i="0" u="none" strike="noStrike">
                        <a:solidFill>
                          <a:srgbClr val="000000"/>
                        </a:solidFill>
                        <a:latin typeface="Calibri"/>
                      </a:endParaRPr>
                    </a:p>
                  </a:txBody>
                  <a:tcPr marL="0" marR="0" marT="0" marB="0" anchor="b"/>
                </a:tc>
                <a:tc gridSpan="2">
                  <a:txBody>
                    <a:bodyPr/>
                    <a:lstStyle/>
                    <a:p>
                      <a:pPr algn="ctr" fontAlgn="b"/>
                      <a:r>
                        <a:rPr lang="en-US" sz="1600" u="none" strike="noStrike" dirty="0"/>
                        <a:t>Best Case</a:t>
                      </a:r>
                      <a:endParaRPr lang="en-US" sz="1600" b="1" i="0" u="none" strike="noStrike" dirty="0">
                        <a:solidFill>
                          <a:srgbClr val="000000"/>
                        </a:solidFill>
                        <a:latin typeface="Calibri"/>
                      </a:endParaRPr>
                    </a:p>
                  </a:txBody>
                  <a:tcPr marL="0" marR="0" marT="0" marB="0" anchor="b"/>
                </a:tc>
                <a:tc hMerge="1">
                  <a:txBody>
                    <a:bodyPr/>
                    <a:lstStyle/>
                    <a:p>
                      <a:endParaRPr lang="en-US"/>
                    </a:p>
                  </a:txBody>
                  <a:tcPr/>
                </a:tc>
                <a:tc>
                  <a:txBody>
                    <a:bodyPr/>
                    <a:lstStyle/>
                    <a:p>
                      <a:pPr algn="ctr" fontAlgn="b"/>
                      <a:endParaRPr lang="en-US" sz="1600" b="1" i="0" u="none" strike="noStrike">
                        <a:solidFill>
                          <a:srgbClr val="000000"/>
                        </a:solidFill>
                        <a:latin typeface="Calibri"/>
                      </a:endParaRPr>
                    </a:p>
                  </a:txBody>
                  <a:tcPr marL="0" marR="0" marT="0" marB="0" anchor="b"/>
                </a:tc>
                <a:tc gridSpan="2">
                  <a:txBody>
                    <a:bodyPr/>
                    <a:lstStyle/>
                    <a:p>
                      <a:pPr algn="ctr" fontAlgn="b"/>
                      <a:r>
                        <a:rPr lang="en-US" sz="1600" u="none" strike="noStrike"/>
                        <a:t>Worst Case</a:t>
                      </a:r>
                      <a:endParaRPr lang="en-US" sz="1600" b="1" i="0" u="none" strike="noStrike">
                        <a:solidFill>
                          <a:srgbClr val="000000"/>
                        </a:solidFill>
                        <a:latin typeface="Calibri"/>
                      </a:endParaRPr>
                    </a:p>
                  </a:txBody>
                  <a:tcPr marL="0" marR="0" marT="0" marB="0" anchor="b"/>
                </a:tc>
                <a:tc hMerge="1">
                  <a:txBody>
                    <a:bodyPr/>
                    <a:lstStyle/>
                    <a:p>
                      <a:endParaRPr lang="en-US"/>
                    </a:p>
                  </a:txBody>
                  <a:tcPr/>
                </a:tc>
              </a:tr>
              <a:tr h="190500">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dirty="0" smtClean="0"/>
                        <a:t>Gates</a:t>
                      </a:r>
                      <a:endParaRPr lang="en-US" sz="1600" b="1" i="0" u="none" strike="noStrike" dirty="0">
                        <a:solidFill>
                          <a:srgbClr val="000000"/>
                        </a:solidFill>
                        <a:latin typeface="Calibri"/>
                      </a:endParaRPr>
                    </a:p>
                  </a:txBody>
                  <a:tcPr marL="0" marR="0" marT="0" marB="0" anchor="b"/>
                </a:tc>
                <a:tc>
                  <a:txBody>
                    <a:bodyPr/>
                    <a:lstStyle/>
                    <a:p>
                      <a:pPr algn="ctr" fontAlgn="b"/>
                      <a:r>
                        <a:rPr lang="en-US" sz="1600" b="0" i="0" u="none" strike="noStrike" dirty="0" smtClean="0">
                          <a:solidFill>
                            <a:schemeClr val="tx1"/>
                          </a:solidFill>
                          <a:latin typeface="+mn-lt"/>
                        </a:rPr>
                        <a:t>4628</a:t>
                      </a:r>
                      <a:endParaRPr lang="en-US" sz="1600" b="0" i="0" u="none" strike="noStrike" dirty="0">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gridSpan="2">
                  <a:txBody>
                    <a:bodyPr/>
                    <a:lstStyle/>
                    <a:p>
                      <a:pPr algn="ctr" fontAlgn="b"/>
                      <a:r>
                        <a:rPr lang="en-US" sz="1600" b="0" i="0" u="none" strike="noStrike" dirty="0" smtClean="0">
                          <a:solidFill>
                            <a:schemeClr val="tx1"/>
                          </a:solidFill>
                          <a:latin typeface="+mn-lt"/>
                        </a:rPr>
                        <a:t>2.2E12</a:t>
                      </a:r>
                      <a:endParaRPr lang="en-US" sz="1600" b="0" i="0" u="none" strike="noStrike" dirty="0">
                        <a:solidFill>
                          <a:srgbClr val="000000"/>
                        </a:solidFill>
                        <a:latin typeface="Calibri"/>
                      </a:endParaRPr>
                    </a:p>
                  </a:txBody>
                  <a:tcPr marL="0" marR="0" marT="0" marB="0" anchor="b"/>
                </a:tc>
                <a:tc hMerge="1">
                  <a:txBody>
                    <a:bodyPr/>
                    <a:lstStyle/>
                    <a:p>
                      <a:endParaRPr lang="en-US"/>
                    </a:p>
                  </a:txBody>
                  <a:tcPr/>
                </a:tc>
              </a:tr>
              <a:tr h="190500">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a:t>Qbits</a:t>
                      </a:r>
                      <a:endParaRPr lang="en-US" sz="1600" b="1" i="0" u="none" strike="noStrike">
                        <a:solidFill>
                          <a:srgbClr val="000000"/>
                        </a:solidFill>
                        <a:latin typeface="Calibri"/>
                      </a:endParaRPr>
                    </a:p>
                  </a:txBody>
                  <a:tcPr marL="0" marR="0" marT="0" marB="0" anchor="b"/>
                </a:tc>
                <a:tc>
                  <a:txBody>
                    <a:bodyPr/>
                    <a:lstStyle/>
                    <a:p>
                      <a:pPr algn="ctr" fontAlgn="b"/>
                      <a:r>
                        <a:rPr lang="en-US" sz="1600" u="none" strike="noStrike"/>
                        <a:t>110</a:t>
                      </a:r>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a:solidFill>
                          <a:srgbClr val="000000"/>
                        </a:solidFill>
                        <a:latin typeface="Calibri"/>
                      </a:endParaRPr>
                    </a:p>
                  </a:txBody>
                  <a:tcPr marL="0" marR="0" marT="0" marB="0" anchor="b"/>
                </a:tc>
                <a:tc>
                  <a:txBody>
                    <a:bodyPr/>
                    <a:lstStyle/>
                    <a:p>
                      <a:pPr algn="ctr" fontAlgn="b"/>
                      <a:endParaRPr lang="en-US" sz="1600" b="0" i="0" u="none" strike="noStrike" dirty="0">
                        <a:solidFill>
                          <a:srgbClr val="000000"/>
                        </a:solidFill>
                        <a:latin typeface="Calibri"/>
                      </a:endParaRPr>
                    </a:p>
                  </a:txBody>
                  <a:tcPr marL="0" marR="0" marT="0" marB="0" anchor="b"/>
                </a:tc>
              </a:tr>
            </a:tbl>
          </a:graphicData>
        </a:graphic>
      </p:graphicFrame>
      <p:pic>
        <p:nvPicPr>
          <p:cNvPr id="55297" name="Picture 1"/>
          <p:cNvPicPr>
            <a:picLocks noChangeAspect="1" noChangeArrowheads="1"/>
          </p:cNvPicPr>
          <p:nvPr/>
        </p:nvPicPr>
        <p:blipFill>
          <a:blip r:embed="rId3" cstate="print"/>
          <a:srcRect/>
          <a:stretch>
            <a:fillRect/>
          </a:stretch>
        </p:blipFill>
        <p:spPr bwMode="auto">
          <a:xfrm>
            <a:off x="4095750" y="914400"/>
            <a:ext cx="5048250" cy="2755900"/>
          </a:xfrm>
          <a:prstGeom prst="rect">
            <a:avLst/>
          </a:prstGeom>
          <a:noFill/>
          <a:ln w="9525">
            <a:noFill/>
            <a:miter lim="800000"/>
            <a:headEnd/>
            <a:tailEnd/>
          </a:ln>
          <a:effectLst/>
        </p:spPr>
      </p:pic>
      <p:pic>
        <p:nvPicPr>
          <p:cNvPr id="55298" name="Picture 2"/>
          <p:cNvPicPr>
            <a:picLocks noChangeAspect="1" noChangeArrowheads="1"/>
          </p:cNvPicPr>
          <p:nvPr/>
        </p:nvPicPr>
        <p:blipFill>
          <a:blip r:embed="rId4" cstate="print"/>
          <a:srcRect/>
          <a:stretch>
            <a:fillRect/>
          </a:stretch>
        </p:blipFill>
        <p:spPr bwMode="auto">
          <a:xfrm>
            <a:off x="0" y="4071937"/>
            <a:ext cx="4359275" cy="2786063"/>
          </a:xfrm>
          <a:prstGeom prst="rect">
            <a:avLst/>
          </a:prstGeom>
          <a:noFill/>
          <a:ln w="9525">
            <a:noFill/>
            <a:miter lim="800000"/>
            <a:headEnd/>
            <a:tailEnd/>
          </a:ln>
          <a:effectLst/>
        </p:spPr>
      </p:pic>
      <p:pic>
        <p:nvPicPr>
          <p:cNvPr id="55299" name="Picture 3"/>
          <p:cNvPicPr>
            <a:picLocks noChangeAspect="1" noChangeArrowheads="1"/>
          </p:cNvPicPr>
          <p:nvPr/>
        </p:nvPicPr>
        <p:blipFill>
          <a:blip r:embed="rId5" cstate="print"/>
          <a:srcRect/>
          <a:stretch>
            <a:fillRect/>
          </a:stretch>
        </p:blipFill>
        <p:spPr bwMode="auto">
          <a:xfrm>
            <a:off x="4191000" y="3733800"/>
            <a:ext cx="4953000"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Results: SAT</a:t>
            </a:r>
            <a:endParaRPr lang="en-US" dirty="0"/>
          </a:p>
        </p:txBody>
      </p:sp>
      <p:sp>
        <p:nvSpPr>
          <p:cNvPr id="3" name="Slide Number Placeholder 2"/>
          <p:cNvSpPr>
            <a:spLocks noGrp="1"/>
          </p:cNvSpPr>
          <p:nvPr>
            <p:ph type="sldNum" sz="quarter" idx="12"/>
          </p:nvPr>
        </p:nvSpPr>
        <p:spPr/>
        <p:txBody>
          <a:bodyPr/>
          <a:lstStyle/>
          <a:p>
            <a:fld id="{9B61C626-D183-4612-AA99-149BB9EA36CF}" type="slidenum">
              <a:rPr lang="en-US" smtClean="0"/>
              <a:pPr/>
              <a:t>68</a:t>
            </a:fld>
            <a:endParaRPr lang="en-US"/>
          </a:p>
        </p:txBody>
      </p:sp>
      <p:pic>
        <p:nvPicPr>
          <p:cNvPr id="53249" name="Picture 1"/>
          <p:cNvPicPr>
            <a:picLocks noChangeAspect="1" noChangeArrowheads="1"/>
          </p:cNvPicPr>
          <p:nvPr/>
        </p:nvPicPr>
        <p:blipFill>
          <a:blip r:embed="rId2" cstate="print"/>
          <a:srcRect/>
          <a:stretch>
            <a:fillRect/>
          </a:stretch>
        </p:blipFill>
        <p:spPr bwMode="auto">
          <a:xfrm>
            <a:off x="4800600" y="838200"/>
            <a:ext cx="4343400" cy="2921860"/>
          </a:xfrm>
          <a:prstGeom prst="rect">
            <a:avLst/>
          </a:prstGeom>
          <a:noFill/>
          <a:ln w="9525">
            <a:noFill/>
            <a:miter lim="800000"/>
            <a:headEnd/>
            <a:tailEnd/>
          </a:ln>
          <a:effectLst/>
        </p:spPr>
      </p:pic>
      <p:pic>
        <p:nvPicPr>
          <p:cNvPr id="53250" name="Picture 2"/>
          <p:cNvPicPr>
            <a:picLocks noChangeAspect="1" noChangeArrowheads="1"/>
          </p:cNvPicPr>
          <p:nvPr/>
        </p:nvPicPr>
        <p:blipFill>
          <a:blip r:embed="rId3" cstate="print"/>
          <a:srcRect/>
          <a:stretch>
            <a:fillRect/>
          </a:stretch>
        </p:blipFill>
        <p:spPr bwMode="auto">
          <a:xfrm>
            <a:off x="0" y="838200"/>
            <a:ext cx="4882668" cy="2895600"/>
          </a:xfrm>
          <a:prstGeom prst="rect">
            <a:avLst/>
          </a:prstGeom>
          <a:noFill/>
          <a:ln w="9525">
            <a:noFill/>
            <a:miter lim="800000"/>
            <a:headEnd/>
            <a:tailEnd/>
          </a:ln>
          <a:effectLst/>
        </p:spPr>
      </p:pic>
      <p:pic>
        <p:nvPicPr>
          <p:cNvPr id="53251" name="Picture 3"/>
          <p:cNvPicPr>
            <a:picLocks noChangeAspect="1" noChangeArrowheads="1"/>
          </p:cNvPicPr>
          <p:nvPr/>
        </p:nvPicPr>
        <p:blipFill>
          <a:blip r:embed="rId4" cstate="print"/>
          <a:srcRect/>
          <a:stretch>
            <a:fillRect/>
          </a:stretch>
        </p:blipFill>
        <p:spPr bwMode="auto">
          <a:xfrm>
            <a:off x="1447800" y="3810000"/>
            <a:ext cx="69342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dirty="0" smtClean="0"/>
              <a:t>I found that </a:t>
            </a:r>
            <a:r>
              <a:rPr lang="en-US" dirty="0" err="1" smtClean="0"/>
              <a:t>Perkowski’s</a:t>
            </a:r>
            <a:r>
              <a:rPr lang="en-US" dirty="0" smtClean="0"/>
              <a:t> method was much better than Hogg’s method when each variable can take on a large range of </a:t>
            </a:r>
            <a:r>
              <a:rPr lang="en-US" dirty="0" smtClean="0"/>
              <a:t>values</a:t>
            </a:r>
          </a:p>
          <a:p>
            <a:pPr lvl="1"/>
            <a:endParaRPr lang="en-US" dirty="0" smtClean="0"/>
          </a:p>
          <a:p>
            <a:r>
              <a:rPr lang="en-US" dirty="0" smtClean="0"/>
              <a:t>However, in cases where each variable could only take on a few values, like in Max Clique and SAT, they were closer </a:t>
            </a:r>
            <a:r>
              <a:rPr lang="en-US" dirty="0" smtClean="0"/>
              <a:t>together</a:t>
            </a:r>
          </a:p>
          <a:p>
            <a:pPr lvl="1"/>
            <a:endParaRPr lang="en-US" dirty="0" smtClean="0"/>
          </a:p>
          <a:p>
            <a:r>
              <a:rPr lang="en-US" dirty="0" smtClean="0"/>
              <a:t>In special cases of SAT, Hogg’s method was more efficient (in best case pulses only) than </a:t>
            </a:r>
            <a:r>
              <a:rPr lang="en-US" dirty="0" err="1" smtClean="0"/>
              <a:t>Perkowski’s</a:t>
            </a:r>
            <a:r>
              <a:rPr lang="en-US" dirty="0" smtClean="0"/>
              <a:t> method because </a:t>
            </a:r>
            <a:r>
              <a:rPr lang="en-US" dirty="0" err="1" smtClean="0"/>
              <a:t>Perkowski’s</a:t>
            </a:r>
            <a:r>
              <a:rPr lang="en-US" dirty="0" smtClean="0"/>
              <a:t> method requires more NOT gates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dirty="0" smtClean="0"/>
              <a:t>Quantum Unstructured Search (“Grover”)</a:t>
            </a:r>
            <a:endParaRPr lang="en-US" dirty="0"/>
          </a:p>
        </p:txBody>
      </p:sp>
      <p:sp>
        <p:nvSpPr>
          <p:cNvPr id="3" name="Content Placeholder 2"/>
          <p:cNvSpPr>
            <a:spLocks noGrp="1"/>
          </p:cNvSpPr>
          <p:nvPr>
            <p:ph idx="1"/>
          </p:nvPr>
        </p:nvSpPr>
        <p:spPr>
          <a:xfrm>
            <a:off x="0" y="990600"/>
            <a:ext cx="5334000" cy="5867400"/>
          </a:xfrm>
        </p:spPr>
        <p:txBody>
          <a:bodyPr>
            <a:noAutofit/>
          </a:bodyPr>
          <a:lstStyle/>
          <a:p>
            <a:r>
              <a:rPr lang="en-US" sz="2000" b="1" dirty="0" smtClean="0"/>
              <a:t>Grover’s Algorithm</a:t>
            </a:r>
            <a:r>
              <a:rPr lang="en-US" sz="2000" dirty="0" smtClean="0"/>
              <a:t> uses this property of quantum information to perform an unstructured search more quickly</a:t>
            </a:r>
          </a:p>
          <a:p>
            <a:endParaRPr lang="en-US" sz="2000" dirty="0"/>
          </a:p>
          <a:p>
            <a:r>
              <a:rPr lang="en-US" sz="2000" dirty="0" smtClean="0"/>
              <a:t>The initial input qubits are superposed to represent all possible solutions</a:t>
            </a:r>
            <a:endParaRPr lang="en-US" sz="2000" dirty="0"/>
          </a:p>
          <a:p>
            <a:r>
              <a:rPr lang="en-US" sz="2000" dirty="0" smtClean="0"/>
              <a:t>The </a:t>
            </a:r>
            <a:r>
              <a:rPr lang="en-US" sz="2000" b="1" dirty="0" smtClean="0"/>
              <a:t>Oracle</a:t>
            </a:r>
            <a:r>
              <a:rPr lang="en-US" sz="2000" dirty="0" smtClean="0"/>
              <a:t> operation tags the phase of the solution states in this superposition</a:t>
            </a:r>
          </a:p>
          <a:p>
            <a:r>
              <a:rPr lang="en-US" sz="2000" dirty="0" smtClean="0"/>
              <a:t>Another circuit then changes the phase information (which is hidden) into amplitude information (which we can detect).</a:t>
            </a:r>
          </a:p>
          <a:p>
            <a:endParaRPr lang="en-US" sz="2000" dirty="0" smtClean="0"/>
          </a:p>
          <a:p>
            <a:r>
              <a:rPr lang="en-US" sz="2000" dirty="0" smtClean="0"/>
              <a:t>This process is iterated √N times (as opposed to N iterations in classical logic) to maximally amplify the states.</a:t>
            </a:r>
          </a:p>
        </p:txBody>
      </p:sp>
      <p:grpSp>
        <p:nvGrpSpPr>
          <p:cNvPr id="4" name="Group 38"/>
          <p:cNvGrpSpPr/>
          <p:nvPr/>
        </p:nvGrpSpPr>
        <p:grpSpPr>
          <a:xfrm>
            <a:off x="5200800" y="1447800"/>
            <a:ext cx="3714600" cy="2243554"/>
            <a:chOff x="1447800" y="1066800"/>
            <a:chExt cx="7029933" cy="3809131"/>
          </a:xfrm>
        </p:grpSpPr>
        <p:sp>
          <p:nvSpPr>
            <p:cNvPr id="40" name="Rectangle 39"/>
            <p:cNvSpPr/>
            <p:nvPr/>
          </p:nvSpPr>
          <p:spPr>
            <a:xfrm>
              <a:off x="2514600" y="1066800"/>
              <a:ext cx="5867400" cy="327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5" name="Group 55"/>
            <p:cNvGrpSpPr/>
            <p:nvPr/>
          </p:nvGrpSpPr>
          <p:grpSpPr>
            <a:xfrm>
              <a:off x="1752600" y="1219200"/>
              <a:ext cx="6725133" cy="2819400"/>
              <a:chOff x="1752600" y="1219200"/>
              <a:chExt cx="6725133" cy="2819400"/>
            </a:xfrm>
          </p:grpSpPr>
          <p:cxnSp>
            <p:nvCxnSpPr>
              <p:cNvPr id="49" name="Straight Connector 48"/>
              <p:cNvCxnSpPr/>
              <p:nvPr/>
            </p:nvCxnSpPr>
            <p:spPr>
              <a:xfrm>
                <a:off x="1752600" y="3733800"/>
                <a:ext cx="6477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Flowchart: Connector 49"/>
              <p:cNvSpPr/>
              <p:nvPr/>
            </p:nvSpPr>
            <p:spPr>
              <a:xfrm>
                <a:off x="3657600" y="3429000"/>
                <a:ext cx="609600" cy="609600"/>
              </a:xfrm>
              <a:prstGeom prst="flowChartConnec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1" name="Straight Connector 50"/>
              <p:cNvCxnSpPr>
                <a:stCxn id="73" idx="2"/>
                <a:endCxn id="50" idx="4"/>
              </p:cNvCxnSpPr>
              <p:nvPr/>
            </p:nvCxnSpPr>
            <p:spPr>
              <a:xfrm rot="5400000">
                <a:off x="3467100" y="3543300"/>
                <a:ext cx="990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24400" y="15240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24400" y="2895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lowchart: Or 53"/>
              <p:cNvSpPr/>
              <p:nvPr/>
            </p:nvSpPr>
            <p:spPr>
              <a:xfrm>
                <a:off x="5867400" y="1219200"/>
                <a:ext cx="609600" cy="609600"/>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5" name="Straight Connector 54"/>
              <p:cNvCxnSpPr>
                <a:endCxn id="54" idx="2"/>
              </p:cNvCxnSpPr>
              <p:nvPr/>
            </p:nvCxnSpPr>
            <p:spPr>
              <a:xfrm>
                <a:off x="5410200" y="15240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Flowchart: Or 55"/>
              <p:cNvSpPr/>
              <p:nvPr/>
            </p:nvSpPr>
            <p:spPr>
              <a:xfrm>
                <a:off x="5867400" y="2590800"/>
                <a:ext cx="609600" cy="609600"/>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7" name="Straight Connector 56"/>
              <p:cNvCxnSpPr/>
              <p:nvPr/>
            </p:nvCxnSpPr>
            <p:spPr>
              <a:xfrm>
                <a:off x="5410200" y="2895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715000" y="15240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867400" y="2895600"/>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5372100" y="2781300"/>
                <a:ext cx="2514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lowchart: Connector 60"/>
              <p:cNvSpPr/>
              <p:nvPr/>
            </p:nvSpPr>
            <p:spPr>
              <a:xfrm>
                <a:off x="6324600" y="3429000"/>
                <a:ext cx="609600" cy="609600"/>
              </a:xfrm>
              <a:prstGeom prst="flowChartConnec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2" name="Flowchart: Connector 61"/>
              <p:cNvSpPr/>
              <p:nvPr/>
            </p:nvSpPr>
            <p:spPr>
              <a:xfrm>
                <a:off x="6583681" y="1447800"/>
                <a:ext cx="121919" cy="152400"/>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3" name="Flowchart: Or 62"/>
              <p:cNvSpPr/>
              <p:nvPr/>
            </p:nvSpPr>
            <p:spPr>
              <a:xfrm>
                <a:off x="6858000" y="1219200"/>
                <a:ext cx="609600" cy="609600"/>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4" name="Flowchart: Or 63"/>
              <p:cNvSpPr/>
              <p:nvPr/>
            </p:nvSpPr>
            <p:spPr>
              <a:xfrm>
                <a:off x="6858000" y="2590800"/>
                <a:ext cx="609600" cy="609600"/>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TextBox 64"/>
              <p:cNvSpPr txBox="1"/>
              <p:nvPr/>
            </p:nvSpPr>
            <p:spPr>
              <a:xfrm rot="5400000">
                <a:off x="5315634" y="1714701"/>
                <a:ext cx="457200" cy="990201"/>
              </a:xfrm>
              <a:prstGeom prst="rect">
                <a:avLst/>
              </a:prstGeom>
              <a:noFill/>
            </p:spPr>
            <p:txBody>
              <a:bodyPr wrap="square" rtlCol="0">
                <a:spAutoFit/>
              </a:bodyPr>
              <a:lstStyle/>
              <a:p>
                <a:r>
                  <a:rPr lang="en-US" sz="2800" dirty="0" smtClean="0"/>
                  <a:t>…</a:t>
                </a:r>
                <a:endParaRPr lang="en-US" sz="2800" dirty="0"/>
              </a:p>
            </p:txBody>
          </p:sp>
          <p:sp>
            <p:nvSpPr>
              <p:cNvPr id="66" name="TextBox 65"/>
              <p:cNvSpPr txBox="1"/>
              <p:nvPr/>
            </p:nvSpPr>
            <p:spPr>
              <a:xfrm rot="5400000">
                <a:off x="7754033" y="1714701"/>
                <a:ext cx="457200" cy="990201"/>
              </a:xfrm>
              <a:prstGeom prst="rect">
                <a:avLst/>
              </a:prstGeom>
              <a:noFill/>
            </p:spPr>
            <p:txBody>
              <a:bodyPr wrap="square" rtlCol="0">
                <a:spAutoFit/>
              </a:bodyPr>
              <a:lstStyle/>
              <a:p>
                <a:r>
                  <a:rPr lang="en-US" sz="2800" dirty="0" smtClean="0"/>
                  <a:t>…</a:t>
                </a:r>
                <a:endParaRPr lang="en-US" sz="2800" dirty="0"/>
              </a:p>
            </p:txBody>
          </p:sp>
          <p:sp>
            <p:nvSpPr>
              <p:cNvPr id="67" name="Rectangle 66"/>
              <p:cNvSpPr/>
              <p:nvPr/>
            </p:nvSpPr>
            <p:spPr>
              <a:xfrm>
                <a:off x="7620000" y="1295400"/>
                <a:ext cx="533400" cy="5334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68" name="Rectangle 67"/>
              <p:cNvSpPr/>
              <p:nvPr/>
            </p:nvSpPr>
            <p:spPr>
              <a:xfrm>
                <a:off x="7620000" y="2590800"/>
                <a:ext cx="533400" cy="5334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cxnSp>
            <p:nvCxnSpPr>
              <p:cNvPr id="69" name="Straight Connector 68"/>
              <p:cNvCxnSpPr/>
              <p:nvPr/>
            </p:nvCxnSpPr>
            <p:spPr>
              <a:xfrm>
                <a:off x="7162800" y="15240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162800" y="2895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181600" y="1295400"/>
                <a:ext cx="533400" cy="5334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72" name="Rectangle 71"/>
              <p:cNvSpPr/>
              <p:nvPr/>
            </p:nvSpPr>
            <p:spPr>
              <a:xfrm>
                <a:off x="5181600" y="2590800"/>
                <a:ext cx="533400" cy="5334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73" name="Rectangle 72"/>
              <p:cNvSpPr/>
              <p:nvPr/>
            </p:nvSpPr>
            <p:spPr>
              <a:xfrm>
                <a:off x="2971800" y="1371600"/>
                <a:ext cx="1981200" cy="16764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ORACLE</a:t>
                </a:r>
                <a:endParaRPr lang="en-US" sz="2000" dirty="0">
                  <a:solidFill>
                    <a:schemeClr val="tx1"/>
                  </a:solidFill>
                </a:endParaRPr>
              </a:p>
            </p:txBody>
          </p:sp>
        </p:grpSp>
        <p:sp>
          <p:nvSpPr>
            <p:cNvPr id="42" name="Flowchart: Connector 41"/>
            <p:cNvSpPr/>
            <p:nvPr/>
          </p:nvSpPr>
          <p:spPr>
            <a:xfrm>
              <a:off x="6583681" y="2819400"/>
              <a:ext cx="121919" cy="152400"/>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Rectangle 42"/>
            <p:cNvSpPr/>
            <p:nvPr/>
          </p:nvSpPr>
          <p:spPr>
            <a:xfrm>
              <a:off x="1447800" y="1295400"/>
              <a:ext cx="533400" cy="5334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44" name="Rectangle 43"/>
            <p:cNvSpPr/>
            <p:nvPr/>
          </p:nvSpPr>
          <p:spPr>
            <a:xfrm>
              <a:off x="1447800" y="2590800"/>
              <a:ext cx="533400" cy="5334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45" name="Rectangle 44"/>
            <p:cNvSpPr/>
            <p:nvPr/>
          </p:nvSpPr>
          <p:spPr>
            <a:xfrm>
              <a:off x="1447800" y="3505200"/>
              <a:ext cx="533400" cy="5334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cxnSp>
          <p:nvCxnSpPr>
            <p:cNvPr id="46" name="Straight Connector 45"/>
            <p:cNvCxnSpPr/>
            <p:nvPr/>
          </p:nvCxnSpPr>
          <p:spPr>
            <a:xfrm>
              <a:off x="1981200" y="1524000"/>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81200" y="2895600"/>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45118" y="4354282"/>
              <a:ext cx="4286596" cy="521649"/>
            </a:xfrm>
            <a:prstGeom prst="rect">
              <a:avLst/>
            </a:prstGeom>
            <a:noFill/>
          </p:spPr>
          <p:txBody>
            <a:bodyPr wrap="square" rtlCol="0">
              <a:spAutoFit/>
            </a:bodyPr>
            <a:lstStyle/>
            <a:p>
              <a:r>
                <a:rPr lang="en-US" sz="1400" dirty="0" smtClean="0"/>
                <a:t>Grover Loop (* √N)</a:t>
              </a:r>
              <a:endParaRPr lang="en-US" sz="1400" dirty="0"/>
            </a:p>
          </p:txBody>
        </p:sp>
      </p:grpSp>
      <p:pic>
        <p:nvPicPr>
          <p:cNvPr id="74" name="Picture 73"/>
          <p:cNvPicPr/>
          <p:nvPr/>
        </p:nvPicPr>
        <p:blipFill>
          <a:blip r:embed="rId3" cstate="print"/>
          <a:srcRect/>
          <a:stretch>
            <a:fillRect/>
          </a:stretch>
        </p:blipFill>
        <p:spPr bwMode="auto">
          <a:xfrm>
            <a:off x="5486400" y="3886200"/>
            <a:ext cx="3352800" cy="2667000"/>
          </a:xfrm>
          <a:prstGeom prst="rect">
            <a:avLst/>
          </a:prstGeom>
          <a:noFill/>
          <a:ln w="9525">
            <a:noFill/>
            <a:miter lim="800000"/>
            <a:headEnd/>
            <a:tailEnd/>
          </a:ln>
        </p:spPr>
      </p:pic>
      <p:sp>
        <p:nvSpPr>
          <p:cNvPr id="75" name="TextBox 74"/>
          <p:cNvSpPr txBox="1"/>
          <p:nvPr/>
        </p:nvSpPr>
        <p:spPr>
          <a:xfrm rot="5400000">
            <a:off x="7518366" y="1854234"/>
            <a:ext cx="269288" cy="523220"/>
          </a:xfrm>
          <a:prstGeom prst="rect">
            <a:avLst/>
          </a:prstGeom>
          <a:noFill/>
        </p:spPr>
        <p:txBody>
          <a:bodyPr wrap="square" rtlCol="0">
            <a:spAutoFit/>
          </a:bodyPr>
          <a:lstStyle/>
          <a:p>
            <a:r>
              <a:rPr lang="en-US" sz="2800" dirty="0" smtClean="0"/>
              <a:t>…</a:t>
            </a:r>
            <a:endParaRPr lang="en-US" sz="2800" dirty="0"/>
          </a:p>
        </p:txBody>
      </p:sp>
      <p:sp>
        <p:nvSpPr>
          <p:cNvPr id="76" name="TextBox 75"/>
          <p:cNvSpPr txBox="1"/>
          <p:nvPr/>
        </p:nvSpPr>
        <p:spPr>
          <a:xfrm rot="5400000">
            <a:off x="8061946" y="1854234"/>
            <a:ext cx="269288" cy="523220"/>
          </a:xfrm>
          <a:prstGeom prst="rect">
            <a:avLst/>
          </a:prstGeom>
          <a:noFill/>
        </p:spPr>
        <p:txBody>
          <a:bodyPr wrap="square" rtlCol="0">
            <a:spAutoFit/>
          </a:bodyPr>
          <a:lstStyle/>
          <a:p>
            <a:r>
              <a:rPr lang="en-US" sz="2800" dirty="0" smtClean="0"/>
              <a:t>…</a:t>
            </a: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Resources </a:t>
            </a:r>
            <a:r>
              <a:rPr lang="en-US" dirty="0" smtClean="0"/>
              <a:t>&amp; Works Cited</a:t>
            </a:r>
            <a:endParaRPr lang="en-US" dirty="0"/>
          </a:p>
        </p:txBody>
      </p:sp>
      <p:sp>
        <p:nvSpPr>
          <p:cNvPr id="3" name="Content Placeholder 2"/>
          <p:cNvSpPr>
            <a:spLocks noGrp="1"/>
          </p:cNvSpPr>
          <p:nvPr>
            <p:ph idx="1"/>
          </p:nvPr>
        </p:nvSpPr>
        <p:spPr>
          <a:xfrm>
            <a:off x="0" y="685800"/>
            <a:ext cx="9144000" cy="5410200"/>
          </a:xfrm>
        </p:spPr>
        <p:txBody>
          <a:bodyPr>
            <a:noAutofit/>
          </a:bodyPr>
          <a:lstStyle/>
          <a:p>
            <a:pPr>
              <a:buNone/>
            </a:pPr>
            <a:endParaRPr lang="en-US" sz="2800" dirty="0" smtClean="0"/>
          </a:p>
          <a:p>
            <a:pPr marL="1143000" lvl="1" indent="-742950">
              <a:buFont typeface="+mj-lt"/>
              <a:buAutoNum type="arabicPeriod"/>
            </a:pPr>
            <a:r>
              <a:rPr lang="en-US" sz="2000" dirty="0" smtClean="0"/>
              <a:t>Cerf</a:t>
            </a:r>
            <a:r>
              <a:rPr lang="en-US" sz="2000" dirty="0" smtClean="0"/>
              <a:t>, N. J., Grover, L. K., &amp; Williams, C. P. (1999, December 1). Nested Quantum Search and NP Hard Problems. </a:t>
            </a:r>
            <a:r>
              <a:rPr lang="en-US" sz="2000" i="1" dirty="0" smtClean="0"/>
              <a:t>Applicable Algebra in Engineering, Communication, and Computing</a:t>
            </a:r>
            <a:r>
              <a:rPr lang="en-US" sz="2000" dirty="0" smtClean="0"/>
              <a:t>, </a:t>
            </a:r>
            <a:r>
              <a:rPr lang="en-US" sz="2000" i="1" dirty="0" smtClean="0"/>
              <a:t>10</a:t>
            </a:r>
            <a:r>
              <a:rPr lang="en-US" sz="2000" dirty="0" smtClean="0"/>
              <a:t>, 311-388 </a:t>
            </a:r>
          </a:p>
          <a:p>
            <a:pPr marL="1143000" lvl="1" indent="-742950">
              <a:buFont typeface="+mj-lt"/>
              <a:buAutoNum type="arabicPeriod"/>
            </a:pPr>
            <a:r>
              <a:rPr lang="en-US" sz="2000" dirty="0" smtClean="0"/>
              <a:t>Perry, R. T. (April 29,2006). </a:t>
            </a:r>
            <a:r>
              <a:rPr lang="en-US" sz="2000" i="1" dirty="0" smtClean="0"/>
              <a:t>Temple of Quantum Computing</a:t>
            </a:r>
            <a:r>
              <a:rPr lang="en-US" sz="2000" dirty="0" smtClean="0"/>
              <a:t> </a:t>
            </a:r>
          </a:p>
          <a:p>
            <a:pPr marL="1143000" lvl="1" indent="-742950">
              <a:buFont typeface="+mj-lt"/>
              <a:buAutoNum type="arabicPeriod"/>
            </a:pPr>
            <a:r>
              <a:rPr lang="en-US" sz="2000" dirty="0" smtClean="0"/>
              <a:t>Hogg, T. (1996, March). Quantum Computing and Phase Transitions in Combinatorial Search. </a:t>
            </a:r>
            <a:r>
              <a:rPr lang="en-US" sz="2000" i="1" dirty="0" smtClean="0"/>
              <a:t>Journal of Artificial Intelligence</a:t>
            </a:r>
            <a:r>
              <a:rPr lang="en-US" sz="2000" dirty="0" smtClean="0"/>
              <a:t>, </a:t>
            </a:r>
            <a:r>
              <a:rPr lang="en-US" sz="2000" i="1" dirty="0" smtClean="0"/>
              <a:t>4</a:t>
            </a:r>
            <a:r>
              <a:rPr lang="en-US" sz="2000" dirty="0" smtClean="0"/>
              <a:t>, 91-128 </a:t>
            </a:r>
          </a:p>
          <a:p>
            <a:pPr marL="1143000" lvl="1" indent="-742950">
              <a:buFont typeface="+mj-lt"/>
              <a:buAutoNum type="arabicPeriod"/>
            </a:pPr>
            <a:r>
              <a:rPr lang="en-US" sz="2000" dirty="0" err="1" smtClean="0"/>
              <a:t>Maslov</a:t>
            </a:r>
            <a:r>
              <a:rPr lang="en-US" sz="2000" dirty="0" smtClean="0"/>
              <a:t>, D., &amp; </a:t>
            </a:r>
            <a:r>
              <a:rPr lang="en-US" sz="2000" dirty="0" err="1" smtClean="0"/>
              <a:t>Dueck</a:t>
            </a:r>
            <a:r>
              <a:rPr lang="en-US" sz="2000" dirty="0" smtClean="0"/>
              <a:t>, W. R. (2004, March 5). Improved Quantum Cost for n-Bit Toffoli Gates </a:t>
            </a:r>
          </a:p>
          <a:p>
            <a:pPr marL="1143000" lvl="1" indent="-742950">
              <a:buFont typeface="+mj-lt"/>
              <a:buAutoNum type="arabicPeriod"/>
            </a:pPr>
            <a:r>
              <a:rPr lang="en-US" sz="2000" dirty="0" smtClean="0"/>
              <a:t>Lee, S., Lee, J., &amp; Kim, T. (2003, July 7). Cost of Basic Gates in Quantum Computation. </a:t>
            </a:r>
            <a:r>
              <a:rPr lang="en-US" sz="2000" i="1" dirty="0" smtClean="0"/>
              <a:t>Department of Physics, Korea Advanced Institute of Science and Technology, </a:t>
            </a:r>
            <a:endParaRPr lang="en-US" sz="2000" dirty="0" smtClean="0"/>
          </a:p>
          <a:p>
            <a:pPr marL="1143000" lvl="1" indent="-742950">
              <a:buFont typeface="+mj-lt"/>
              <a:buAutoNum type="arabicPeriod"/>
            </a:pPr>
            <a:r>
              <a:rPr lang="en-US" sz="2000" dirty="0" err="1" smtClean="0"/>
              <a:t>Perkowski</a:t>
            </a:r>
            <a:r>
              <a:rPr lang="en-US" sz="2000" dirty="0" smtClean="0"/>
              <a:t>, M. A. (2009) </a:t>
            </a:r>
            <a:r>
              <a:rPr lang="en-US" sz="2000" i="1" dirty="0" smtClean="0"/>
              <a:t>Quantum Robotics</a:t>
            </a:r>
            <a:endParaRPr lang="en-US" sz="2000" dirty="0" smtClean="0"/>
          </a:p>
          <a:p>
            <a:pPr marL="1143000" lvl="1" indent="-742950">
              <a:buFont typeface="+mj-lt"/>
              <a:buAutoNum type="arabicPeriod"/>
            </a:pPr>
            <a:r>
              <a:rPr lang="en-US" sz="2000" dirty="0" smtClean="0"/>
              <a:t>Nielsen, M. A., &amp; Chuang, I. L. (2000). </a:t>
            </a:r>
            <a:r>
              <a:rPr lang="en-US" sz="2000" i="1" dirty="0" smtClean="0"/>
              <a:t>Quantum Computing and Quantum Information</a:t>
            </a:r>
            <a:r>
              <a:rPr lang="en-US" sz="2000" dirty="0" smtClean="0"/>
              <a:t>. Cambridge, UK: Cambridge University Press</a:t>
            </a:r>
          </a:p>
          <a:p>
            <a:pPr marL="1143000" lvl="1" indent="-742950">
              <a:buFont typeface="+mj-lt"/>
              <a:buAutoNum type="arabicPeriod"/>
            </a:pPr>
            <a:r>
              <a:rPr lang="en-US" sz="2000" dirty="0" smtClean="0"/>
              <a:t>Grover, L. K. (1997). A Fast Quantum Mechanical Algorithm for Database Search. </a:t>
            </a:r>
            <a:r>
              <a:rPr lang="en-US" sz="2000" i="1" dirty="0" smtClean="0"/>
              <a:t>28</a:t>
            </a:r>
            <a:r>
              <a:rPr lang="en-US" sz="2000" i="1" baseline="30000" dirty="0" smtClean="0"/>
              <a:t>th</a:t>
            </a:r>
            <a:r>
              <a:rPr lang="en-US" sz="2000" i="1" dirty="0" smtClean="0"/>
              <a:t> Annual Symposium on the Theory of Computing</a:t>
            </a:r>
            <a:r>
              <a:rPr lang="en-US" sz="2000" dirty="0" smtClean="0"/>
              <a:t>, 212 – 219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r>
              <a:rPr lang="en-US" dirty="0" smtClean="0"/>
              <a:t>Perform simulations of Grover Algorithm to test whether or not my mathematical formulas are </a:t>
            </a:r>
            <a:r>
              <a:rPr lang="en-US" dirty="0" smtClean="0"/>
              <a:t>correct</a:t>
            </a:r>
          </a:p>
          <a:p>
            <a:endParaRPr lang="en-US" dirty="0" smtClean="0"/>
          </a:p>
          <a:p>
            <a:r>
              <a:rPr lang="en-US" dirty="0" smtClean="0"/>
              <a:t>Invent a new, and even more efficient oracle building </a:t>
            </a:r>
            <a:r>
              <a:rPr lang="en-US" dirty="0" smtClean="0"/>
              <a:t>method</a:t>
            </a:r>
          </a:p>
          <a:p>
            <a:endParaRPr lang="en-US" dirty="0" smtClean="0"/>
          </a:p>
          <a:p>
            <a:r>
              <a:rPr lang="en-US" dirty="0" smtClean="0"/>
              <a:t>Further investigate of Nested Quantum Search (recursive application of Grover Algorithm</a:t>
            </a:r>
            <a:r>
              <a:rPr lang="en-US" dirty="0" smtClean="0"/>
              <a:t>)</a:t>
            </a:r>
          </a:p>
          <a:p>
            <a:endParaRPr lang="en-US" dirty="0" smtClean="0"/>
          </a:p>
          <a:p>
            <a:r>
              <a:rPr lang="en-US" dirty="0" smtClean="0"/>
              <a:t>Investigate how the </a:t>
            </a:r>
            <a:r>
              <a:rPr lang="en-US" dirty="0" err="1" smtClean="0"/>
              <a:t>Shor</a:t>
            </a:r>
            <a:r>
              <a:rPr lang="en-US" dirty="0" smtClean="0"/>
              <a:t> Algorithm or the Bernstein – </a:t>
            </a:r>
            <a:r>
              <a:rPr lang="en-US" dirty="0" err="1" smtClean="0"/>
              <a:t>Vazirani</a:t>
            </a:r>
            <a:r>
              <a:rPr lang="en-US" dirty="0" smtClean="0"/>
              <a:t> Algorithm can be used for other problems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idx="1"/>
          </p:nvPr>
        </p:nvSpPr>
        <p:spPr/>
        <p:txBody>
          <a:bodyPr/>
          <a:lstStyle/>
          <a:p>
            <a:r>
              <a:rPr lang="en-US" dirty="0" smtClean="0"/>
              <a:t>PRINT ONLY FIRST 25 SLIDES, NOT THE BACKUP</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Max Clique - </a:t>
            </a:r>
            <a:r>
              <a:rPr lang="en-US" dirty="0" err="1" smtClean="0"/>
              <a:t>Perkowski</a:t>
            </a:r>
            <a:endParaRPr lang="en-US" dirty="0"/>
          </a:p>
        </p:txBody>
      </p:sp>
      <p:sp>
        <p:nvSpPr>
          <p:cNvPr id="3" name="Content Placeholder 2"/>
          <p:cNvSpPr>
            <a:spLocks noGrp="1"/>
          </p:cNvSpPr>
          <p:nvPr>
            <p:ph idx="1"/>
          </p:nvPr>
        </p:nvSpPr>
        <p:spPr>
          <a:xfrm>
            <a:off x="457200" y="1143000"/>
            <a:ext cx="8229600" cy="5715000"/>
          </a:xfrm>
        </p:spPr>
        <p:txBody>
          <a:bodyPr>
            <a:normAutofit fontScale="85000" lnSpcReduction="20000"/>
          </a:bodyPr>
          <a:lstStyle/>
          <a:p>
            <a:pPr lvl="0"/>
            <a:r>
              <a:rPr lang="en-US" dirty="0" smtClean="0"/>
              <a:t>Ensure that disconnected nodes are not activated</a:t>
            </a:r>
            <a:endParaRPr lang="en-US" dirty="0"/>
          </a:p>
          <a:p>
            <a:pPr lvl="1"/>
            <a:r>
              <a:rPr lang="en-US" dirty="0" smtClean="0"/>
              <a:t>This will require a NAND (toffoli) gate, because no two unconnected nodes can both be one. </a:t>
            </a:r>
          </a:p>
          <a:p>
            <a:pPr lvl="1"/>
            <a:r>
              <a:rPr lang="en-US" dirty="0" smtClean="0"/>
              <a:t>The total number of toffoli gates needed is the number of possible connections minus the number of actual connections. </a:t>
            </a:r>
          </a:p>
          <a:p>
            <a:pPr lvl="1"/>
            <a:r>
              <a:rPr lang="en-US" dirty="0" smtClean="0"/>
              <a:t>The total possible connections is n(n-1)/2. We denote the total number of actual connections with e. Thus we need a total of n(n-1)/2-e toffoli gates, i.e., </a:t>
            </a:r>
            <a:r>
              <a:rPr lang="en-US" b="1" dirty="0" smtClean="0"/>
              <a:t>13(n(n-1)/2-e)pulses,  and n(n-1)/2-e </a:t>
            </a:r>
            <a:r>
              <a:rPr lang="en-US" b="1" dirty="0" err="1" smtClean="0"/>
              <a:t>ancilla</a:t>
            </a:r>
            <a:r>
              <a:rPr lang="en-US" b="1" dirty="0" smtClean="0"/>
              <a:t> qubits.</a:t>
            </a:r>
          </a:p>
          <a:p>
            <a:pPr lvl="0"/>
            <a:r>
              <a:rPr lang="en-US" dirty="0" smtClean="0"/>
              <a:t>Perform </a:t>
            </a:r>
            <a:r>
              <a:rPr lang="en-US" dirty="0"/>
              <a:t>a global AND of the results</a:t>
            </a:r>
          </a:p>
          <a:p>
            <a:pPr lvl="1"/>
            <a:r>
              <a:rPr lang="en-US" dirty="0"/>
              <a:t>Since </a:t>
            </a:r>
            <a:r>
              <a:rPr lang="en-US" dirty="0" smtClean="0"/>
              <a:t>we need to verify </a:t>
            </a:r>
            <a:r>
              <a:rPr lang="en-US" dirty="0"/>
              <a:t>n(n-1)/2 –e </a:t>
            </a:r>
            <a:r>
              <a:rPr lang="en-US" dirty="0" smtClean="0"/>
              <a:t>outputs of toffoli gates, </a:t>
            </a:r>
            <a:r>
              <a:rPr lang="en-US" dirty="0"/>
              <a:t>we will need an (n(n-1)/2-e)- bit toffoli gate at the end. This will cost </a:t>
            </a:r>
            <a:r>
              <a:rPr lang="en-US" b="1" dirty="0"/>
              <a:t>32(n(n-1)/2-e)-96 pulses and two qubits</a:t>
            </a:r>
            <a:r>
              <a:rPr lang="en-US" dirty="0"/>
              <a:t>.</a:t>
            </a:r>
          </a:p>
          <a:p>
            <a:pPr lvl="1"/>
            <a:r>
              <a:rPr lang="en-US" dirty="0"/>
              <a:t>In the worst case, it will cost  </a:t>
            </a:r>
            <a:r>
              <a:rPr lang="en-US" dirty="0" smtClean="0"/>
              <a:t>                        pulses </a:t>
            </a:r>
            <a:r>
              <a:rPr lang="en-US" dirty="0"/>
              <a:t>and 1 qubit.</a:t>
            </a:r>
          </a:p>
          <a:p>
            <a:endParaRPr lang="en-US" dirty="0"/>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16214" y="5715000"/>
            <a:ext cx="1560786" cy="457200"/>
          </a:xfrm>
          <a:prstGeom prst="rect">
            <a:avLst/>
          </a:prstGeom>
          <a:noFill/>
        </p:spPr>
      </p:pic>
      <p:sp>
        <p:nvSpPr>
          <p:cNvPr id="9" name="Slide Number Placeholder 8"/>
          <p:cNvSpPr>
            <a:spLocks noGrp="1"/>
          </p:cNvSpPr>
          <p:nvPr>
            <p:ph type="sldNum" sz="quarter" idx="12"/>
          </p:nvPr>
        </p:nvSpPr>
        <p:spPr/>
        <p:txBody>
          <a:bodyPr/>
          <a:lstStyle/>
          <a:p>
            <a:fld id="{9B61C626-D183-4612-AA99-149BB9EA36CF}"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Max Clique - Hogg</a:t>
            </a:r>
            <a:endParaRPr lang="en-US" dirty="0"/>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a:t>Hogg’s </a:t>
            </a:r>
            <a:r>
              <a:rPr lang="en-US" dirty="0" smtClean="0"/>
              <a:t>method </a:t>
            </a:r>
            <a:r>
              <a:rPr lang="en-US" dirty="0"/>
              <a:t>is almost exactly like </a:t>
            </a:r>
            <a:r>
              <a:rPr lang="en-US" dirty="0" err="1"/>
              <a:t>Perkowski’s</a:t>
            </a:r>
            <a:r>
              <a:rPr lang="en-US" dirty="0"/>
              <a:t> method, except that it creates two qubits per node- one of these represents the activated node, and the other represents the inactivated node. </a:t>
            </a:r>
            <a:endParaRPr lang="en-US" dirty="0" smtClean="0"/>
          </a:p>
          <a:p>
            <a:r>
              <a:rPr lang="en-US" dirty="0" smtClean="0"/>
              <a:t>If </a:t>
            </a:r>
            <a:r>
              <a:rPr lang="en-US" dirty="0"/>
              <a:t>the </a:t>
            </a:r>
            <a:r>
              <a:rPr lang="en-US" dirty="0" smtClean="0"/>
              <a:t>“inactivated node” </a:t>
            </a:r>
            <a:r>
              <a:rPr lang="en-US" dirty="0"/>
              <a:t>qubit of a certain node is zero, </a:t>
            </a:r>
            <a:r>
              <a:rPr lang="en-US" dirty="0" smtClean="0"/>
              <a:t>the node </a:t>
            </a:r>
            <a:r>
              <a:rPr lang="en-US" dirty="0"/>
              <a:t>is activated. If </a:t>
            </a:r>
            <a:r>
              <a:rPr lang="en-US" dirty="0" smtClean="0"/>
              <a:t>it </a:t>
            </a:r>
            <a:r>
              <a:rPr lang="en-US" dirty="0"/>
              <a:t>is one, the node is </a:t>
            </a:r>
            <a:r>
              <a:rPr lang="en-US" dirty="0" smtClean="0"/>
              <a:t>inactivated. </a:t>
            </a:r>
            <a:r>
              <a:rPr lang="en-US" dirty="0"/>
              <a:t>The “activated node” qubit for a certain node </a:t>
            </a:r>
            <a:r>
              <a:rPr lang="en-US" dirty="0" smtClean="0"/>
              <a:t>is </a:t>
            </a:r>
            <a:r>
              <a:rPr lang="en-US" dirty="0"/>
              <a:t>analogous to </a:t>
            </a:r>
            <a:r>
              <a:rPr lang="en-US" dirty="0" err="1" smtClean="0"/>
              <a:t>Perkowski’s</a:t>
            </a:r>
            <a:r>
              <a:rPr lang="en-US" dirty="0" smtClean="0"/>
              <a:t> </a:t>
            </a:r>
            <a:r>
              <a:rPr lang="en-US" dirty="0"/>
              <a:t>qubits: it is one if the </a:t>
            </a:r>
            <a:r>
              <a:rPr lang="en-US" dirty="0" smtClean="0"/>
              <a:t>node </a:t>
            </a:r>
            <a:r>
              <a:rPr lang="en-US" dirty="0"/>
              <a:t>is activated and zero if </a:t>
            </a:r>
            <a:r>
              <a:rPr lang="en-US" dirty="0" smtClean="0"/>
              <a:t>the node </a:t>
            </a:r>
            <a:r>
              <a:rPr lang="en-US" dirty="0"/>
              <a:t>isn’t. </a:t>
            </a:r>
            <a:endParaRPr lang="en-US" dirty="0" smtClean="0"/>
          </a:p>
          <a:p>
            <a:r>
              <a:rPr lang="en-US" dirty="0" smtClean="0"/>
              <a:t>Thus</a:t>
            </a:r>
            <a:r>
              <a:rPr lang="en-US" dirty="0"/>
              <a:t>, we can simply duplicate </a:t>
            </a:r>
            <a:r>
              <a:rPr lang="en-US" dirty="0" err="1"/>
              <a:t>Perkowski’s</a:t>
            </a:r>
            <a:r>
              <a:rPr lang="en-US" dirty="0"/>
              <a:t> method for this oracle using the “activated node” qubits instead of </a:t>
            </a:r>
            <a:r>
              <a:rPr lang="en-US" dirty="0" err="1"/>
              <a:t>Perkowski’s</a:t>
            </a:r>
            <a:r>
              <a:rPr lang="en-US" dirty="0"/>
              <a:t> qubits. </a:t>
            </a:r>
            <a:endParaRPr lang="en-US" dirty="0" smtClean="0"/>
          </a:p>
          <a:p>
            <a:r>
              <a:rPr lang="en-US" dirty="0" smtClean="0"/>
              <a:t>There </a:t>
            </a:r>
            <a:r>
              <a:rPr lang="en-US" dirty="0"/>
              <a:t>is only one important difference, and that is that Hogg’s method needs to make sure a qubit isn’t both activated and inactivated. </a:t>
            </a:r>
            <a:endParaRPr lang="en-US" dirty="0" smtClean="0"/>
          </a:p>
          <a:p>
            <a:r>
              <a:rPr lang="en-US" dirty="0" smtClean="0"/>
              <a:t>This </a:t>
            </a:r>
            <a:r>
              <a:rPr lang="en-US" dirty="0"/>
              <a:t>will cost n more NAND gates and n extra inputs into the final toffoli gate, or 13n+32n= </a:t>
            </a:r>
            <a:r>
              <a:rPr lang="en-US" b="1" dirty="0"/>
              <a:t>45n</a:t>
            </a:r>
            <a:r>
              <a:rPr lang="en-US" dirty="0"/>
              <a:t> more pulses, and </a:t>
            </a:r>
            <a:r>
              <a:rPr lang="en-US" b="1" dirty="0"/>
              <a:t>2n</a:t>
            </a:r>
            <a:r>
              <a:rPr lang="en-US" dirty="0"/>
              <a:t> extra qubits (n for each additional NAND gate and n for each additional starting qubit). Thus, for this problem, Hogg’s method is virtually obsolete</a:t>
            </a:r>
          </a:p>
        </p:txBody>
      </p:sp>
      <p:sp>
        <p:nvSpPr>
          <p:cNvPr id="4" name="Slide Number Placeholder 3"/>
          <p:cNvSpPr>
            <a:spLocks noGrp="1"/>
          </p:cNvSpPr>
          <p:nvPr>
            <p:ph type="sldNum" sz="quarter" idx="12"/>
          </p:nvPr>
        </p:nvSpPr>
        <p:spPr/>
        <p:txBody>
          <a:bodyPr/>
          <a:lstStyle/>
          <a:p>
            <a:fld id="{9B61C626-D183-4612-AA99-149BB9EA36CF}"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Satisfiability</a:t>
            </a:r>
            <a:r>
              <a:rPr lang="en-US" dirty="0" smtClean="0"/>
              <a:t> - </a:t>
            </a:r>
            <a:r>
              <a:rPr lang="en-US" dirty="0" err="1" smtClean="0"/>
              <a:t>Perkowski</a:t>
            </a:r>
            <a:endParaRPr lang="en-US" dirty="0"/>
          </a:p>
        </p:txBody>
      </p:sp>
      <p:sp>
        <p:nvSpPr>
          <p:cNvPr id="3" name="Content Placeholder 2"/>
          <p:cNvSpPr>
            <a:spLocks noGrp="1"/>
          </p:cNvSpPr>
          <p:nvPr>
            <p:ph idx="1"/>
          </p:nvPr>
        </p:nvSpPr>
        <p:spPr>
          <a:xfrm>
            <a:off x="228600" y="1143000"/>
            <a:ext cx="8839200" cy="5257800"/>
          </a:xfrm>
        </p:spPr>
        <p:txBody>
          <a:bodyPr>
            <a:normAutofit fontScale="77500" lnSpcReduction="20000"/>
          </a:bodyPr>
          <a:lstStyle/>
          <a:p>
            <a:r>
              <a:rPr lang="en-US" dirty="0" smtClean="0"/>
              <a:t>For </a:t>
            </a:r>
            <a:r>
              <a:rPr lang="en-US" dirty="0" err="1" smtClean="0"/>
              <a:t>Perkowski’s</a:t>
            </a:r>
            <a:r>
              <a:rPr lang="en-US" dirty="0" smtClean="0"/>
              <a:t> method the oracle </a:t>
            </a:r>
            <a:r>
              <a:rPr lang="en-US" dirty="0"/>
              <a:t>would be very simple: for each term </a:t>
            </a:r>
            <a:r>
              <a:rPr lang="en-US" dirty="0" smtClean="0"/>
              <a:t>of the equation you </a:t>
            </a:r>
            <a:r>
              <a:rPr lang="en-US" dirty="0"/>
              <a:t>would have an OR gate </a:t>
            </a:r>
            <a:r>
              <a:rPr lang="en-US" dirty="0" smtClean="0"/>
              <a:t>for the </a:t>
            </a:r>
            <a:r>
              <a:rPr lang="en-US" dirty="0"/>
              <a:t>n variables, and then a global AND for all the terms- just like in the formulation of the problem. </a:t>
            </a:r>
            <a:endParaRPr lang="en-US" dirty="0" smtClean="0"/>
          </a:p>
          <a:p>
            <a:r>
              <a:rPr lang="en-US" dirty="0" smtClean="0"/>
              <a:t>A </a:t>
            </a:r>
            <a:r>
              <a:rPr lang="en-US" dirty="0"/>
              <a:t>large scale OR gate can be created in quantum technology by using a toffoli gate with all the inputs </a:t>
            </a:r>
            <a:r>
              <a:rPr lang="en-US" dirty="0" err="1"/>
              <a:t>NOTed</a:t>
            </a:r>
            <a:r>
              <a:rPr lang="en-US" dirty="0"/>
              <a:t> before and after the gate (to restore original values). </a:t>
            </a:r>
            <a:endParaRPr lang="en-US" dirty="0" smtClean="0"/>
          </a:p>
          <a:p>
            <a:pPr lvl="1"/>
            <a:r>
              <a:rPr lang="en-US" dirty="0" smtClean="0"/>
              <a:t>Note </a:t>
            </a:r>
            <a:r>
              <a:rPr lang="en-US" dirty="0"/>
              <a:t>that for the term </a:t>
            </a:r>
            <a:r>
              <a:rPr lang="en-US" dirty="0" smtClean="0"/>
              <a:t>a’, </a:t>
            </a:r>
            <a:r>
              <a:rPr lang="en-US" dirty="0"/>
              <a:t>we would not have to include an extra NOT before the Toffoli, because we already are NOT-</a:t>
            </a:r>
            <a:r>
              <a:rPr lang="en-US" dirty="0" err="1"/>
              <a:t>ing</a:t>
            </a:r>
            <a:r>
              <a:rPr lang="en-US" dirty="0"/>
              <a:t> that input. </a:t>
            </a:r>
            <a:endParaRPr lang="en-US" dirty="0" smtClean="0"/>
          </a:p>
          <a:p>
            <a:r>
              <a:rPr lang="en-US" dirty="0" smtClean="0"/>
              <a:t>The </a:t>
            </a:r>
            <a:r>
              <a:rPr lang="en-US" dirty="0"/>
              <a:t>cost of this circuit would be m n-bit toffoli gates, plus 2t NOT gates (t is the total of un NOT-</a:t>
            </a:r>
            <a:r>
              <a:rPr lang="en-US" dirty="0" err="1"/>
              <a:t>ed</a:t>
            </a:r>
            <a:r>
              <a:rPr lang="en-US" dirty="0"/>
              <a:t> terms), and then a final m-bit toffoli at the end. Since n is usually small, I will be using the 2</a:t>
            </a:r>
            <a:r>
              <a:rPr lang="en-US" baseline="30000" dirty="0"/>
              <a:t>m+1</a:t>
            </a:r>
            <a:r>
              <a:rPr lang="en-US" dirty="0"/>
              <a:t> </a:t>
            </a:r>
            <a:r>
              <a:rPr lang="en-US" dirty="0" smtClean="0"/>
              <a:t>estimate for OR gates. </a:t>
            </a:r>
            <a:r>
              <a:rPr lang="en-US" dirty="0"/>
              <a:t>Thus the </a:t>
            </a:r>
            <a:r>
              <a:rPr lang="en-US" dirty="0" smtClean="0"/>
              <a:t>best case cost </a:t>
            </a:r>
            <a:r>
              <a:rPr lang="en-US" dirty="0"/>
              <a:t>is </a:t>
            </a:r>
            <a:r>
              <a:rPr lang="en-US" b="1" dirty="0"/>
              <a:t>m*(2</a:t>
            </a:r>
            <a:r>
              <a:rPr lang="en-US" b="1" baseline="30000" dirty="0"/>
              <a:t>n+1</a:t>
            </a:r>
            <a:r>
              <a:rPr lang="en-US" b="1" dirty="0"/>
              <a:t>-3)+2t+32m-96 pulses</a:t>
            </a:r>
            <a:r>
              <a:rPr lang="en-US" dirty="0"/>
              <a:t> and </a:t>
            </a:r>
            <a:r>
              <a:rPr lang="en-US" b="1" dirty="0"/>
              <a:t>v+m+2 qubits</a:t>
            </a:r>
            <a:r>
              <a:rPr lang="en-US" dirty="0"/>
              <a:t>.</a:t>
            </a:r>
          </a:p>
          <a:p>
            <a:r>
              <a:rPr lang="en-US" dirty="0"/>
              <a:t>The worst case cost is </a:t>
            </a:r>
            <a:r>
              <a:rPr lang="en-US" b="1" dirty="0"/>
              <a:t>m*(2</a:t>
            </a:r>
            <a:r>
              <a:rPr lang="en-US" b="1" baseline="30000" dirty="0"/>
              <a:t>n+1</a:t>
            </a:r>
            <a:r>
              <a:rPr lang="en-US" b="1" dirty="0"/>
              <a:t>-3)+2t+2</a:t>
            </a:r>
            <a:r>
              <a:rPr lang="en-US" b="1" baseline="30000" dirty="0"/>
              <a:t>m+1</a:t>
            </a:r>
            <a:r>
              <a:rPr lang="en-US" b="1" dirty="0"/>
              <a:t>-3 </a:t>
            </a:r>
            <a:r>
              <a:rPr lang="en-US" b="1" dirty="0" smtClean="0"/>
              <a:t>pulses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B61C626-D183-4612-AA99-149BB9EA36CF}"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Satisfiability</a:t>
            </a:r>
            <a:r>
              <a:rPr lang="en-US" dirty="0" smtClean="0"/>
              <a:t> - Hogg</a:t>
            </a:r>
            <a:endParaRPr lang="en-US" dirty="0"/>
          </a:p>
        </p:txBody>
      </p:sp>
      <p:sp>
        <p:nvSpPr>
          <p:cNvPr id="3" name="Content Placeholder 2"/>
          <p:cNvSpPr>
            <a:spLocks noGrp="1"/>
          </p:cNvSpPr>
          <p:nvPr>
            <p:ph idx="1"/>
          </p:nvPr>
        </p:nvSpPr>
        <p:spPr>
          <a:xfrm>
            <a:off x="228600" y="1066800"/>
            <a:ext cx="8763000" cy="5334000"/>
          </a:xfrm>
        </p:spPr>
        <p:txBody>
          <a:bodyPr>
            <a:normAutofit fontScale="85000" lnSpcReduction="10000"/>
          </a:bodyPr>
          <a:lstStyle/>
          <a:p>
            <a:r>
              <a:rPr lang="en-US" dirty="0" smtClean="0"/>
              <a:t>For </a:t>
            </a:r>
            <a:r>
              <a:rPr lang="en-US" dirty="0"/>
              <a:t>Hogg’s method, the circuit will be </a:t>
            </a:r>
            <a:r>
              <a:rPr lang="en-US" dirty="0" smtClean="0"/>
              <a:t>similar to </a:t>
            </a:r>
            <a:r>
              <a:rPr lang="en-US" dirty="0" err="1" smtClean="0"/>
              <a:t>Perkowski’s</a:t>
            </a:r>
            <a:r>
              <a:rPr lang="en-US" dirty="0" smtClean="0"/>
              <a:t> method, </a:t>
            </a:r>
            <a:r>
              <a:rPr lang="en-US" dirty="0"/>
              <a:t>except that no NOT gates would be needed. </a:t>
            </a:r>
            <a:endParaRPr lang="en-US" dirty="0" smtClean="0"/>
          </a:p>
          <a:p>
            <a:r>
              <a:rPr lang="en-US" dirty="0" smtClean="0"/>
              <a:t>Since </a:t>
            </a:r>
            <a:r>
              <a:rPr lang="en-US" dirty="0"/>
              <a:t>we create a 1 and 0 (regular and NOT-</a:t>
            </a:r>
            <a:r>
              <a:rPr lang="en-US" dirty="0" err="1"/>
              <a:t>ed</a:t>
            </a:r>
            <a:r>
              <a:rPr lang="en-US" dirty="0"/>
              <a:t>) qubit for every variable, the un-NOT-</a:t>
            </a:r>
            <a:r>
              <a:rPr lang="en-US" dirty="0" err="1"/>
              <a:t>ed</a:t>
            </a:r>
            <a:r>
              <a:rPr lang="en-US" dirty="0"/>
              <a:t> variable can be represented by the  1 qubit, and the NOT-</a:t>
            </a:r>
            <a:r>
              <a:rPr lang="en-US" dirty="0" err="1"/>
              <a:t>ed</a:t>
            </a:r>
            <a:r>
              <a:rPr lang="en-US" dirty="0"/>
              <a:t> variable can be represented by the 0 qubit</a:t>
            </a:r>
            <a:r>
              <a:rPr lang="en-US" dirty="0" smtClean="0"/>
              <a:t>.</a:t>
            </a:r>
          </a:p>
          <a:p>
            <a:r>
              <a:rPr lang="en-US" dirty="0" smtClean="0"/>
              <a:t>However</a:t>
            </a:r>
            <a:r>
              <a:rPr lang="en-US" dirty="0"/>
              <a:t>, there will be 2v qubits instead of v </a:t>
            </a:r>
            <a:r>
              <a:rPr lang="en-US" dirty="0" smtClean="0"/>
              <a:t>(v is the total number of variables) qubits </a:t>
            </a:r>
            <a:r>
              <a:rPr lang="en-US" dirty="0"/>
              <a:t>in </a:t>
            </a:r>
            <a:r>
              <a:rPr lang="en-US" dirty="0" err="1"/>
              <a:t>Perkowski’s</a:t>
            </a:r>
            <a:r>
              <a:rPr lang="en-US" dirty="0"/>
              <a:t> method. </a:t>
            </a:r>
            <a:endParaRPr lang="en-US" dirty="0" smtClean="0"/>
          </a:p>
          <a:p>
            <a:r>
              <a:rPr lang="en-US" dirty="0" smtClean="0"/>
              <a:t>Thus </a:t>
            </a:r>
            <a:r>
              <a:rPr lang="en-US" dirty="0"/>
              <a:t>the cost is </a:t>
            </a:r>
            <a:r>
              <a:rPr lang="en-US" b="1" dirty="0"/>
              <a:t>10v+m*(2</a:t>
            </a:r>
            <a:r>
              <a:rPr lang="en-US" b="1" baseline="30000" dirty="0"/>
              <a:t>n+1</a:t>
            </a:r>
            <a:r>
              <a:rPr lang="en-US" b="1" dirty="0"/>
              <a:t>-3)+32(</a:t>
            </a:r>
            <a:r>
              <a:rPr lang="en-US" b="1" dirty="0" err="1"/>
              <a:t>m+v</a:t>
            </a:r>
            <a:r>
              <a:rPr lang="en-US" b="1" dirty="0"/>
              <a:t>)-96 pulses</a:t>
            </a:r>
            <a:r>
              <a:rPr lang="en-US" dirty="0"/>
              <a:t> or </a:t>
            </a:r>
            <a:r>
              <a:rPr lang="en-US" b="1" dirty="0"/>
              <a:t>10v+m(2</a:t>
            </a:r>
            <a:r>
              <a:rPr lang="en-US" b="1" baseline="30000" dirty="0"/>
              <a:t>n+1</a:t>
            </a:r>
            <a:r>
              <a:rPr lang="en-US" b="1" dirty="0"/>
              <a:t>-3)+2</a:t>
            </a:r>
            <a:r>
              <a:rPr lang="en-US" b="1" baseline="30000" dirty="0"/>
              <a:t>m+v+1</a:t>
            </a:r>
            <a:r>
              <a:rPr lang="en-US" b="1" dirty="0"/>
              <a:t>-3</a:t>
            </a:r>
            <a:r>
              <a:rPr lang="en-US" dirty="0"/>
              <a:t> pulses and </a:t>
            </a:r>
            <a:r>
              <a:rPr lang="en-US" b="1" dirty="0"/>
              <a:t>3v+m+2 qubits. </a:t>
            </a:r>
            <a:endParaRPr lang="en-US" b="1" dirty="0" smtClean="0"/>
          </a:p>
          <a:p>
            <a:r>
              <a:rPr lang="en-US" dirty="0" smtClean="0"/>
              <a:t>The </a:t>
            </a:r>
            <a:r>
              <a:rPr lang="en-US" dirty="0"/>
              <a:t>most efficient method in this case largely depends on t and v.</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B61C626-D183-4612-AA99-149BB9EA36CF}"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SEND MORE MONEY - </a:t>
            </a:r>
            <a:r>
              <a:rPr lang="en-US" dirty="0" err="1" smtClean="0"/>
              <a:t>Perkowski</a:t>
            </a:r>
            <a:endParaRPr lang="en-US" dirty="0"/>
          </a:p>
        </p:txBody>
      </p:sp>
      <p:sp>
        <p:nvSpPr>
          <p:cNvPr id="3" name="Content Placeholder 2"/>
          <p:cNvSpPr>
            <a:spLocks noGrp="1"/>
          </p:cNvSpPr>
          <p:nvPr>
            <p:ph idx="1"/>
          </p:nvPr>
        </p:nvSpPr>
        <p:spPr>
          <a:xfrm>
            <a:off x="0" y="1066800"/>
            <a:ext cx="9144000" cy="5791200"/>
          </a:xfrm>
        </p:spPr>
        <p:txBody>
          <a:bodyPr>
            <a:normAutofit fontScale="62500" lnSpcReduction="20000"/>
          </a:bodyPr>
          <a:lstStyle/>
          <a:p>
            <a:pPr lvl="0"/>
            <a:r>
              <a:rPr lang="en-US" dirty="0"/>
              <a:t>I will make sure that no two letters are the same </a:t>
            </a:r>
            <a:r>
              <a:rPr lang="en-US" dirty="0" smtClean="0"/>
              <a:t>value, which will require inequality gates</a:t>
            </a:r>
            <a:endParaRPr lang="en-US" dirty="0"/>
          </a:p>
          <a:p>
            <a:pPr lvl="2"/>
            <a:r>
              <a:rPr lang="en-US" dirty="0" smtClean="0"/>
              <a:t>Since </a:t>
            </a:r>
            <a:r>
              <a:rPr lang="en-US" dirty="0"/>
              <a:t>there are 9 possible values for the </a:t>
            </a:r>
            <a:r>
              <a:rPr lang="en-US" dirty="0" smtClean="0"/>
              <a:t>8 letters</a:t>
            </a:r>
            <a:r>
              <a:rPr lang="en-US" dirty="0"/>
              <a:t>, each letter will get four </a:t>
            </a:r>
            <a:r>
              <a:rPr lang="en-US" dirty="0" smtClean="0"/>
              <a:t>bits. There </a:t>
            </a:r>
            <a:r>
              <a:rPr lang="en-US" dirty="0"/>
              <a:t>will be 32 qubits for the letters.</a:t>
            </a:r>
          </a:p>
          <a:p>
            <a:pPr lvl="2"/>
            <a:r>
              <a:rPr lang="en-US" dirty="0"/>
              <a:t>Since there are 8 letters, there will have to by 8(8-1)/2 = 28 inequality gates.</a:t>
            </a:r>
          </a:p>
          <a:p>
            <a:pPr lvl="2"/>
            <a:r>
              <a:rPr lang="en-US" dirty="0"/>
              <a:t>Since there are four bits for each letter, the inequality gates will cost four Feynman gates, four NOT gates, a four-bit toffoli (which, when costing no garbage bits, costs 61 pulses), and an </a:t>
            </a:r>
            <a:r>
              <a:rPr lang="en-US" dirty="0" err="1"/>
              <a:t>ancilla</a:t>
            </a:r>
            <a:r>
              <a:rPr lang="en-US" dirty="0"/>
              <a:t> bit. </a:t>
            </a:r>
            <a:endParaRPr lang="en-US" dirty="0" smtClean="0"/>
          </a:p>
          <a:p>
            <a:pPr lvl="2"/>
            <a:r>
              <a:rPr lang="en-US" dirty="0" smtClean="0"/>
              <a:t>Thus </a:t>
            </a:r>
            <a:r>
              <a:rPr lang="en-US" dirty="0"/>
              <a:t>the cost is 28(4*5+4*1+61)= </a:t>
            </a:r>
            <a:r>
              <a:rPr lang="en-US" b="1" dirty="0"/>
              <a:t>2380 pulses</a:t>
            </a:r>
            <a:r>
              <a:rPr lang="en-US" dirty="0"/>
              <a:t> and </a:t>
            </a:r>
            <a:r>
              <a:rPr lang="en-US" b="1" dirty="0"/>
              <a:t>28 </a:t>
            </a:r>
            <a:r>
              <a:rPr lang="en-US" b="1" dirty="0" err="1"/>
              <a:t>ancilla</a:t>
            </a:r>
            <a:r>
              <a:rPr lang="en-US" b="1" dirty="0"/>
              <a:t> bits</a:t>
            </a:r>
            <a:endParaRPr lang="en-US" dirty="0"/>
          </a:p>
          <a:p>
            <a:pPr lvl="0"/>
            <a:r>
              <a:rPr lang="en-US" dirty="0"/>
              <a:t>I will test the </a:t>
            </a:r>
            <a:r>
              <a:rPr lang="en-US" dirty="0" smtClean="0"/>
              <a:t>four </a:t>
            </a:r>
            <a:r>
              <a:rPr lang="en-US" dirty="0"/>
              <a:t>equations with quantum </a:t>
            </a:r>
            <a:r>
              <a:rPr lang="en-US" dirty="0" smtClean="0"/>
              <a:t>gates. This </a:t>
            </a:r>
            <a:r>
              <a:rPr lang="en-US" dirty="0"/>
              <a:t>will require quantum adder gates, and it will require us to multiply carry gates by 10. </a:t>
            </a:r>
          </a:p>
          <a:p>
            <a:pPr lvl="2"/>
            <a:r>
              <a:rPr lang="en-US" dirty="0" smtClean="0"/>
              <a:t>In </a:t>
            </a:r>
            <a:r>
              <a:rPr lang="en-US" dirty="0"/>
              <a:t>binary, 10 is 1010. With this in mind, c*1010 = c0c0, given that c is a one digit binary number (which, incidentally, all the carries are). Thus, all we will have to do is create four </a:t>
            </a:r>
            <a:r>
              <a:rPr lang="en-US" dirty="0" err="1"/>
              <a:t>ancilla</a:t>
            </a:r>
            <a:r>
              <a:rPr lang="en-US" dirty="0"/>
              <a:t> bits, and transfer our preferred “carry” value to two of them using a two Feynman gates. Thus multiplying a carry by </a:t>
            </a:r>
            <a:r>
              <a:rPr lang="en-US" dirty="0" smtClean="0"/>
              <a:t>10 </a:t>
            </a:r>
            <a:r>
              <a:rPr lang="en-US" dirty="0"/>
              <a:t>will cost 4 qubits and 10 pulses each.</a:t>
            </a:r>
          </a:p>
          <a:p>
            <a:pPr lvl="2"/>
            <a:r>
              <a:rPr lang="en-US" dirty="0"/>
              <a:t>We will also have to use a network of quantum adder gates to perform each of our </a:t>
            </a:r>
            <a:r>
              <a:rPr lang="en-US" dirty="0" smtClean="0"/>
              <a:t>additions. Each </a:t>
            </a:r>
            <a:r>
              <a:rPr lang="en-US" dirty="0"/>
              <a:t>network of adder gates, including the multipliers, costs 330 pulses and 12 qubits.  </a:t>
            </a:r>
          </a:p>
          <a:p>
            <a:pPr lvl="2"/>
            <a:r>
              <a:rPr lang="en-US" dirty="0"/>
              <a:t>Since this must be repeated for four equations, the overall cost will be </a:t>
            </a:r>
            <a:r>
              <a:rPr lang="en-US" b="1" dirty="0"/>
              <a:t>1320 pulses</a:t>
            </a:r>
            <a:r>
              <a:rPr lang="en-US" dirty="0"/>
              <a:t> and </a:t>
            </a:r>
            <a:r>
              <a:rPr lang="en-US" b="1" dirty="0"/>
              <a:t>48 qubits</a:t>
            </a:r>
            <a:r>
              <a:rPr lang="en-US" dirty="0"/>
              <a:t>. Four of these will be output qubits.    </a:t>
            </a:r>
          </a:p>
          <a:p>
            <a:pPr lvl="0"/>
            <a:r>
              <a:rPr lang="en-US" dirty="0"/>
              <a:t>I will create a global AND at the end </a:t>
            </a:r>
          </a:p>
          <a:p>
            <a:pPr lvl="1"/>
            <a:r>
              <a:rPr lang="en-US" dirty="0" smtClean="0"/>
              <a:t>We will need to verify a </a:t>
            </a:r>
            <a:r>
              <a:rPr lang="en-US" dirty="0"/>
              <a:t>total of 28+4 = 32 </a:t>
            </a:r>
            <a:r>
              <a:rPr lang="en-US" dirty="0" smtClean="0"/>
              <a:t>outputs. </a:t>
            </a:r>
            <a:r>
              <a:rPr lang="en-US" dirty="0"/>
              <a:t>Thus, the global AND </a:t>
            </a:r>
            <a:r>
              <a:rPr lang="en-US" dirty="0" smtClean="0"/>
              <a:t>will </a:t>
            </a:r>
            <a:r>
              <a:rPr lang="en-US" dirty="0"/>
              <a:t>cost 32(32)-96 = </a:t>
            </a:r>
            <a:r>
              <a:rPr lang="en-US" b="1" dirty="0"/>
              <a:t>928 pulses</a:t>
            </a:r>
            <a:r>
              <a:rPr lang="en-US" dirty="0"/>
              <a:t> and </a:t>
            </a:r>
            <a:r>
              <a:rPr lang="en-US" b="1" dirty="0"/>
              <a:t>2 </a:t>
            </a:r>
            <a:r>
              <a:rPr lang="en-US" b="1" dirty="0" smtClean="0"/>
              <a:t>bits</a:t>
            </a:r>
            <a:r>
              <a:rPr lang="en-US" dirty="0" smtClean="0"/>
              <a:t>.</a:t>
            </a:r>
          </a:p>
          <a:p>
            <a:pPr lvl="1"/>
            <a:r>
              <a:rPr lang="en-US" dirty="0" smtClean="0"/>
              <a:t>Calculating </a:t>
            </a:r>
            <a:r>
              <a:rPr lang="en-US" dirty="0"/>
              <a:t>the worst case cost, we have </a:t>
            </a:r>
            <a:r>
              <a:rPr lang="en-US" b="1" dirty="0"/>
              <a:t>2</a:t>
            </a:r>
            <a:r>
              <a:rPr lang="en-US" b="1" baseline="30000" dirty="0"/>
              <a:t>32+1</a:t>
            </a:r>
            <a:r>
              <a:rPr lang="en-US" b="1" dirty="0"/>
              <a:t>-3 = 8.59x10</a:t>
            </a:r>
            <a:r>
              <a:rPr lang="en-US" b="1" baseline="30000" dirty="0"/>
              <a:t>9</a:t>
            </a:r>
            <a:r>
              <a:rPr lang="en-US" b="1" dirty="0"/>
              <a:t> pulses</a:t>
            </a:r>
            <a:endParaRPr lang="en-US" dirty="0"/>
          </a:p>
          <a:p>
            <a:r>
              <a:rPr lang="en-US" dirty="0" smtClean="0"/>
              <a:t>The overall cost of the circuit is </a:t>
            </a:r>
            <a:r>
              <a:rPr lang="en-US" b="1" dirty="0"/>
              <a:t>4628 pulses</a:t>
            </a:r>
            <a:r>
              <a:rPr lang="en-US" dirty="0"/>
              <a:t> </a:t>
            </a:r>
            <a:r>
              <a:rPr lang="en-US" dirty="0" smtClean="0"/>
              <a:t>and </a:t>
            </a:r>
            <a:r>
              <a:rPr lang="en-US" b="1" dirty="0"/>
              <a:t>110 qubits</a:t>
            </a:r>
            <a:r>
              <a:rPr lang="en-US" dirty="0"/>
              <a:t>.</a:t>
            </a:r>
          </a:p>
          <a:p>
            <a:r>
              <a:rPr lang="en-US" dirty="0"/>
              <a:t>If we use the worst case estimate, we will have </a:t>
            </a:r>
            <a:r>
              <a:rPr lang="en-US" b="1" dirty="0"/>
              <a:t>8589938289</a:t>
            </a:r>
            <a:r>
              <a:rPr lang="en-US" dirty="0"/>
              <a:t> pulses. </a:t>
            </a:r>
          </a:p>
          <a:p>
            <a:pPr>
              <a:buNone/>
            </a:pPr>
            <a:endParaRPr lang="en-US" dirty="0"/>
          </a:p>
        </p:txBody>
      </p:sp>
      <p:sp>
        <p:nvSpPr>
          <p:cNvPr id="4" name="Slide Number Placeholder 3"/>
          <p:cNvSpPr>
            <a:spLocks noGrp="1"/>
          </p:cNvSpPr>
          <p:nvPr>
            <p:ph type="sldNum" sz="quarter" idx="12"/>
          </p:nvPr>
        </p:nvSpPr>
        <p:spPr/>
        <p:txBody>
          <a:bodyPr/>
          <a:lstStyle/>
          <a:p>
            <a:fld id="{9B61C626-D183-4612-AA99-149BB9EA36CF}"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SEND MORE MONEY - Hogg</a:t>
            </a:r>
            <a:endParaRPr lang="en-US" dirty="0"/>
          </a:p>
        </p:txBody>
      </p:sp>
      <p:sp>
        <p:nvSpPr>
          <p:cNvPr id="3" name="Content Placeholder 2"/>
          <p:cNvSpPr>
            <a:spLocks noGrp="1"/>
          </p:cNvSpPr>
          <p:nvPr>
            <p:ph idx="1"/>
          </p:nvPr>
        </p:nvSpPr>
        <p:spPr>
          <a:xfrm>
            <a:off x="0" y="990600"/>
            <a:ext cx="9144000" cy="6096000"/>
          </a:xfrm>
        </p:spPr>
        <p:txBody>
          <a:bodyPr>
            <a:normAutofit fontScale="47500" lnSpcReduction="20000"/>
          </a:bodyPr>
          <a:lstStyle/>
          <a:p>
            <a:pPr lvl="0"/>
            <a:r>
              <a:rPr lang="en-US" dirty="0"/>
              <a:t>Hogg’s method for this problem is very, very inefficient. Since Hogg’s variables can only take on values of one and zero, and not the value of the actual assignment that was made to the </a:t>
            </a:r>
            <a:r>
              <a:rPr lang="en-US" dirty="0" smtClean="0"/>
              <a:t>letter, </a:t>
            </a:r>
            <a:r>
              <a:rPr lang="en-US" dirty="0"/>
              <a:t>one cannot use quantum adder gates. Instead, one has to come up with all possible solutions to the equations above by themselves, and then input these solutions into one large master circuit. </a:t>
            </a:r>
            <a:endParaRPr lang="en-US" dirty="0" smtClean="0"/>
          </a:p>
          <a:p>
            <a:pPr lvl="0"/>
            <a:r>
              <a:rPr lang="en-US" dirty="0" smtClean="0"/>
              <a:t>For </a:t>
            </a:r>
            <a:r>
              <a:rPr lang="en-US" dirty="0"/>
              <a:t>example, the equation D+E = 10*c1+Y can be solved by the assignments (for D, E, Y, c1 respectively) 1,2,3,0; 1,3,4,0; 1,4,5,0; etc. In fact, there are 80 such sets for the first equation. Since there is an additional carry in the next terms, there are 160 such sets for the second and third equations. For the last equation, there is only one set of assignments that satisfies the equation, so there is only one set. </a:t>
            </a:r>
            <a:r>
              <a:rPr lang="en-US" dirty="0" smtClean="0"/>
              <a:t>For Hogg’s method we need the following: </a:t>
            </a:r>
          </a:p>
          <a:p>
            <a:pPr lvl="1"/>
            <a:r>
              <a:rPr lang="en-US" dirty="0" smtClean="0"/>
              <a:t>We need gates to make </a:t>
            </a:r>
            <a:r>
              <a:rPr lang="en-US" dirty="0"/>
              <a:t>sure </a:t>
            </a:r>
            <a:r>
              <a:rPr lang="en-US" dirty="0" smtClean="0"/>
              <a:t>that one variable does not have two values, </a:t>
            </a:r>
            <a:r>
              <a:rPr lang="en-US" dirty="0"/>
              <a:t>and that no two variables are given the same value</a:t>
            </a:r>
          </a:p>
          <a:p>
            <a:pPr lvl="2"/>
            <a:r>
              <a:rPr lang="en-US" dirty="0"/>
              <a:t>This is very similar to what was done in graph coloring. It will take n(n-1)/2 NAND gates, where n is one of nine values. Thus, there are 9(8)/2 = 36 NAND gates. This procedure is repeated 8 times (one per letter) for a total of 288 toffoli gates, or </a:t>
            </a:r>
            <a:r>
              <a:rPr lang="en-US" b="1" dirty="0"/>
              <a:t>3744 pulses and 288 </a:t>
            </a:r>
            <a:r>
              <a:rPr lang="en-US" b="1" dirty="0" err="1"/>
              <a:t>ancilla</a:t>
            </a:r>
            <a:r>
              <a:rPr lang="en-US" b="1" dirty="0"/>
              <a:t> bits.</a:t>
            </a:r>
            <a:endParaRPr lang="en-US" dirty="0"/>
          </a:p>
          <a:p>
            <a:pPr lvl="2"/>
            <a:r>
              <a:rPr lang="en-US" dirty="0"/>
              <a:t>To test that no two letters are assigned the same number, we need n(n-1)/2 NAND gates again, except that this time, we have n = 8, because there is one of each kind of assignment per letter. Since there this procedure is repeated 9</a:t>
            </a:r>
            <a:r>
              <a:rPr lang="en-US" dirty="0" smtClean="0"/>
              <a:t> </a:t>
            </a:r>
            <a:r>
              <a:rPr lang="en-US" dirty="0"/>
              <a:t>times (once per number), we have 9*8(7)/2 = 252 toffoli gates, or </a:t>
            </a:r>
            <a:r>
              <a:rPr lang="en-US" b="1" dirty="0"/>
              <a:t>3276 pulses and 252 </a:t>
            </a:r>
            <a:r>
              <a:rPr lang="en-US" b="1" dirty="0" err="1"/>
              <a:t>ancilla</a:t>
            </a:r>
            <a:r>
              <a:rPr lang="en-US" b="1" dirty="0"/>
              <a:t> bits</a:t>
            </a:r>
            <a:r>
              <a:rPr lang="en-US" dirty="0"/>
              <a:t>.</a:t>
            </a:r>
          </a:p>
          <a:p>
            <a:pPr lvl="1"/>
            <a:r>
              <a:rPr lang="en-US" dirty="0" smtClean="0"/>
              <a:t>We also need gates to make sure </a:t>
            </a:r>
            <a:r>
              <a:rPr lang="en-US" dirty="0"/>
              <a:t>that at least one of the possible conditions discussed above is met</a:t>
            </a:r>
          </a:p>
          <a:p>
            <a:pPr lvl="2"/>
            <a:r>
              <a:rPr lang="en-US" dirty="0"/>
              <a:t>For the first equation of those discussed above, there are 80 possible conditions. Since there are four constraints in each of these possible solutions, we will need 80 4-control toffoli gates, one for each of the possible sets. This will cost 61*80 = </a:t>
            </a:r>
            <a:r>
              <a:rPr lang="en-US" b="1" dirty="0"/>
              <a:t>4880 pulses and 80 </a:t>
            </a:r>
            <a:r>
              <a:rPr lang="en-US" b="1" dirty="0" err="1"/>
              <a:t>ancilla</a:t>
            </a:r>
            <a:r>
              <a:rPr lang="en-US" b="1" dirty="0"/>
              <a:t> bits.</a:t>
            </a:r>
            <a:endParaRPr lang="en-US" dirty="0"/>
          </a:p>
          <a:p>
            <a:pPr lvl="2"/>
            <a:r>
              <a:rPr lang="en-US" dirty="0"/>
              <a:t>For the next two sets of terms, we have 5 constraints and 160 possible solution sets. Thus, we will need 160 5-control toffoli gates, or 125 * 160 = 20,000 pulses and 160 </a:t>
            </a:r>
            <a:r>
              <a:rPr lang="en-US" dirty="0" err="1"/>
              <a:t>ancilla</a:t>
            </a:r>
            <a:r>
              <a:rPr lang="en-US" dirty="0"/>
              <a:t> bits. Because this is being repeated twice, we have </a:t>
            </a:r>
            <a:r>
              <a:rPr lang="en-US" b="1" dirty="0"/>
              <a:t>40,000 pulses and 320 </a:t>
            </a:r>
            <a:r>
              <a:rPr lang="en-US" b="1" dirty="0" err="1"/>
              <a:t>ancilla</a:t>
            </a:r>
            <a:r>
              <a:rPr lang="en-US" b="1" dirty="0"/>
              <a:t> bits</a:t>
            </a:r>
            <a:r>
              <a:rPr lang="en-US" dirty="0"/>
              <a:t> total.</a:t>
            </a:r>
          </a:p>
          <a:p>
            <a:pPr lvl="2"/>
            <a:r>
              <a:rPr lang="en-US" dirty="0"/>
              <a:t>Since there is only one possible solution to the third equation, we only need one 5-control toffoli gate, or </a:t>
            </a:r>
            <a:r>
              <a:rPr lang="en-US" b="1" dirty="0"/>
              <a:t>125 pulses and 1 </a:t>
            </a:r>
            <a:r>
              <a:rPr lang="en-US" b="1" dirty="0" err="1"/>
              <a:t>ancilla</a:t>
            </a:r>
            <a:r>
              <a:rPr lang="en-US" b="1" dirty="0"/>
              <a:t> bit</a:t>
            </a:r>
            <a:r>
              <a:rPr lang="en-US" dirty="0"/>
              <a:t>.</a:t>
            </a:r>
          </a:p>
          <a:p>
            <a:pPr lvl="2"/>
            <a:r>
              <a:rPr lang="en-US" dirty="0"/>
              <a:t>To make sure that at least one of the possible conditions are satisfied after the </a:t>
            </a:r>
            <a:r>
              <a:rPr lang="en-US" dirty="0" smtClean="0"/>
              <a:t>Toffoli </a:t>
            </a:r>
            <a:r>
              <a:rPr lang="en-US" dirty="0"/>
              <a:t>gates, we need to use a large quantum OR gate. As discussed earlier, an quantum OR gate costs n+32n – 96 = 33n – 96 pulses and two qubits. Since we have to apply a quantum OR  gate to 3 sets of inputs, we have 33(80) – 96 + 2( 33(160) – 96 ) = 2640 + 10368 = </a:t>
            </a:r>
            <a:r>
              <a:rPr lang="en-US" b="1" dirty="0"/>
              <a:t>13008 pulses and 6 qubits</a:t>
            </a:r>
            <a:r>
              <a:rPr lang="en-US" dirty="0"/>
              <a:t>. Three of these are output </a:t>
            </a:r>
            <a:r>
              <a:rPr lang="en-US" dirty="0" smtClean="0"/>
              <a:t>qubits.</a:t>
            </a:r>
          </a:p>
          <a:p>
            <a:pPr lvl="1"/>
            <a:r>
              <a:rPr lang="en-US" dirty="0" smtClean="0"/>
              <a:t>A </a:t>
            </a:r>
            <a:r>
              <a:rPr lang="en-US" dirty="0"/>
              <a:t>final AND gate. This will have 4+288+252 = 544 inputs. Thus it will cost 32(544) – 96 = </a:t>
            </a:r>
            <a:r>
              <a:rPr lang="en-US" b="1" dirty="0"/>
              <a:t>17312 pulses and 2 qubits</a:t>
            </a:r>
            <a:r>
              <a:rPr lang="en-US" dirty="0"/>
              <a:t>. </a:t>
            </a:r>
          </a:p>
          <a:p>
            <a:r>
              <a:rPr lang="en-US" dirty="0" smtClean="0"/>
              <a:t>Overall</a:t>
            </a:r>
            <a:r>
              <a:rPr lang="en-US" dirty="0"/>
              <a:t>, </a:t>
            </a:r>
            <a:r>
              <a:rPr lang="en-US" dirty="0" smtClean="0"/>
              <a:t>we calculate </a:t>
            </a:r>
            <a:r>
              <a:rPr lang="en-US" b="1" dirty="0" smtClean="0"/>
              <a:t>65033 </a:t>
            </a:r>
            <a:r>
              <a:rPr lang="en-US" b="1" dirty="0"/>
              <a:t>pulses </a:t>
            </a:r>
            <a:r>
              <a:rPr lang="en-US" dirty="0"/>
              <a:t>and </a:t>
            </a:r>
            <a:r>
              <a:rPr lang="en-US" b="1" dirty="0" smtClean="0"/>
              <a:t>949 qubits </a:t>
            </a:r>
            <a:r>
              <a:rPr lang="en-US" dirty="0" smtClean="0"/>
              <a:t>for best case.</a:t>
            </a:r>
            <a:endParaRPr lang="en-US" dirty="0"/>
          </a:p>
          <a:p>
            <a:r>
              <a:rPr lang="en-US" dirty="0"/>
              <a:t>In the worst case, we will have </a:t>
            </a:r>
            <a:r>
              <a:rPr lang="en-US" b="1" dirty="0"/>
              <a:t>10</a:t>
            </a:r>
            <a:r>
              <a:rPr lang="en-US" b="1" baseline="30000" dirty="0"/>
              <a:t>165</a:t>
            </a:r>
            <a:r>
              <a:rPr lang="en-US" b="1" dirty="0"/>
              <a:t> + 47718</a:t>
            </a:r>
            <a:r>
              <a:rPr lang="en-US" dirty="0"/>
              <a:t> pulses. </a:t>
            </a:r>
          </a:p>
        </p:txBody>
      </p:sp>
      <p:sp>
        <p:nvSpPr>
          <p:cNvPr id="4" name="Slide Number Placeholder 3"/>
          <p:cNvSpPr>
            <a:spLocks noGrp="1"/>
          </p:cNvSpPr>
          <p:nvPr>
            <p:ph type="sldNum" sz="quarter" idx="12"/>
          </p:nvPr>
        </p:nvSpPr>
        <p:spPr/>
        <p:txBody>
          <a:bodyPr/>
          <a:lstStyle/>
          <a:p>
            <a:fld id="{9B61C626-D183-4612-AA99-149BB9EA36CF}" type="slidenum">
              <a:rPr lang="en-US" smtClean="0"/>
              <a:pPr/>
              <a:t>78</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Circuit level representation of Grover</a:t>
            </a:r>
            <a:endParaRPr lang="en-US" dirty="0"/>
          </a:p>
        </p:txBody>
      </p:sp>
      <p:pic>
        <p:nvPicPr>
          <p:cNvPr id="34818" name="Picture 2"/>
          <p:cNvPicPr>
            <a:picLocks noChangeAspect="1" noChangeArrowheads="1"/>
          </p:cNvPicPr>
          <p:nvPr/>
        </p:nvPicPr>
        <p:blipFill>
          <a:blip r:embed="rId3" cstate="print"/>
          <a:srcRect/>
          <a:stretch>
            <a:fillRect/>
          </a:stretch>
        </p:blipFill>
        <p:spPr bwMode="auto">
          <a:xfrm>
            <a:off x="457200" y="1143000"/>
            <a:ext cx="8447013" cy="5181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Applications of Grover Algorithm</a:t>
            </a:r>
            <a:endParaRPr lang="en-US" dirty="0"/>
          </a:p>
        </p:txBody>
      </p:sp>
      <p:sp>
        <p:nvSpPr>
          <p:cNvPr id="3" name="Content Placeholder 2"/>
          <p:cNvSpPr>
            <a:spLocks noGrp="1"/>
          </p:cNvSpPr>
          <p:nvPr>
            <p:ph idx="1"/>
          </p:nvPr>
        </p:nvSpPr>
        <p:spPr>
          <a:xfrm>
            <a:off x="0" y="1143000"/>
            <a:ext cx="6705600" cy="5334000"/>
          </a:xfrm>
        </p:spPr>
        <p:txBody>
          <a:bodyPr>
            <a:normAutofit fontScale="92500"/>
          </a:bodyPr>
          <a:lstStyle/>
          <a:p>
            <a:r>
              <a:rPr lang="en-US" sz="3000" dirty="0" smtClean="0"/>
              <a:t>Grover’s algorithm can provide quadratic speedup in NP Complete problems:</a:t>
            </a:r>
          </a:p>
          <a:p>
            <a:endParaRPr lang="en-US" dirty="0" smtClean="0"/>
          </a:p>
          <a:p>
            <a:r>
              <a:rPr lang="en-US" sz="3000" dirty="0" smtClean="0"/>
              <a:t>Examples of NP Complete problems are:</a:t>
            </a:r>
          </a:p>
          <a:p>
            <a:pPr lvl="1"/>
            <a:r>
              <a:rPr lang="en-US" dirty="0" smtClean="0"/>
              <a:t>Graph Coloring</a:t>
            </a:r>
          </a:p>
          <a:p>
            <a:pPr lvl="1"/>
            <a:r>
              <a:rPr lang="en-US" dirty="0" smtClean="0"/>
              <a:t>Maximum Clique</a:t>
            </a:r>
          </a:p>
          <a:p>
            <a:pPr lvl="1"/>
            <a:r>
              <a:rPr lang="en-US" dirty="0" err="1" smtClean="0"/>
              <a:t>Satisfiability</a:t>
            </a:r>
            <a:endParaRPr lang="en-US" dirty="0" smtClean="0"/>
          </a:p>
          <a:p>
            <a:pPr lvl="1"/>
            <a:r>
              <a:rPr lang="en-US" dirty="0" smtClean="0"/>
              <a:t>Travelling Salesman</a:t>
            </a:r>
          </a:p>
          <a:p>
            <a:pPr lvl="1"/>
            <a:r>
              <a:rPr lang="en-US" dirty="0" smtClean="0"/>
              <a:t>DNA Sequencing </a:t>
            </a:r>
          </a:p>
          <a:p>
            <a:pPr lvl="1"/>
            <a:r>
              <a:rPr lang="en-US" dirty="0" smtClean="0"/>
              <a:t>Scheduling   </a:t>
            </a:r>
          </a:p>
          <a:p>
            <a:pPr lvl="1"/>
            <a:r>
              <a:rPr lang="en-US" dirty="0" smtClean="0"/>
              <a:t>Sudoku</a:t>
            </a:r>
          </a:p>
          <a:p>
            <a:pPr lvl="1"/>
            <a:endParaRPr lang="en-US" dirty="0"/>
          </a:p>
        </p:txBody>
      </p:sp>
      <p:pic>
        <p:nvPicPr>
          <p:cNvPr id="166914" name="Picture 2" descr="http://www.fortunecity.com/emachines/e11/86/graphics/loglimit/LOGIC1.gif"/>
          <p:cNvPicPr>
            <a:picLocks noChangeAspect="1" noChangeArrowheads="1"/>
          </p:cNvPicPr>
          <p:nvPr/>
        </p:nvPicPr>
        <p:blipFill>
          <a:blip r:embed="rId3" cstate="print"/>
          <a:srcRect/>
          <a:stretch>
            <a:fillRect/>
          </a:stretch>
        </p:blipFill>
        <p:spPr bwMode="auto">
          <a:xfrm>
            <a:off x="6600016" y="1128902"/>
            <a:ext cx="2010584" cy="1538098"/>
          </a:xfrm>
          <a:prstGeom prst="rect">
            <a:avLst/>
          </a:prstGeom>
          <a:noFill/>
        </p:spPr>
      </p:pic>
      <p:pic>
        <p:nvPicPr>
          <p:cNvPr id="166916" name="Picture 4" descr="http://www2.warwick.ac.uk/fac/sci/moac/currentstudents/peter_cock/python/sudoku/illustration.jpg"/>
          <p:cNvPicPr>
            <a:picLocks noChangeAspect="1" noChangeArrowheads="1"/>
          </p:cNvPicPr>
          <p:nvPr/>
        </p:nvPicPr>
        <p:blipFill>
          <a:blip r:embed="rId4" cstate="print"/>
          <a:srcRect/>
          <a:stretch>
            <a:fillRect/>
          </a:stretch>
        </p:blipFill>
        <p:spPr bwMode="auto">
          <a:xfrm>
            <a:off x="6838950" y="4730877"/>
            <a:ext cx="1390650" cy="1974723"/>
          </a:xfrm>
          <a:prstGeom prst="rect">
            <a:avLst/>
          </a:prstGeom>
          <a:noFill/>
        </p:spPr>
      </p:pic>
      <p:pic>
        <p:nvPicPr>
          <p:cNvPr id="166921" name="Picture 9" descr="C:\Users\Sidharth\AppData\Local\Microsoft\Windows\Temporary Internet Files\Content.IE5\XZHPE9AV\MCj02788480000[1].wmf"/>
          <p:cNvPicPr>
            <a:picLocks noChangeAspect="1" noChangeArrowheads="1"/>
          </p:cNvPicPr>
          <p:nvPr/>
        </p:nvPicPr>
        <p:blipFill>
          <a:blip r:embed="rId5" cstate="print"/>
          <a:srcRect/>
          <a:stretch>
            <a:fillRect/>
          </a:stretch>
        </p:blipFill>
        <p:spPr bwMode="auto">
          <a:xfrm>
            <a:off x="6858000" y="2743200"/>
            <a:ext cx="1600200" cy="178476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6640</Words>
  <Application>Microsoft Office PowerPoint</Application>
  <PresentationFormat>On-screen Show (4:3)</PresentationFormat>
  <Paragraphs>1576</Paragraphs>
  <Slides>78</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Office Theme</vt:lpstr>
      <vt:lpstr>VISIO</vt:lpstr>
      <vt:lpstr>Study of Existing Quantum Search Algorithms and Problem Formulations to Determine the Most Efficient Method to Solve Constraint Satisfaction Problems</vt:lpstr>
      <vt:lpstr>Grover Algorithm</vt:lpstr>
      <vt:lpstr>Applications of Quantum Computers</vt:lpstr>
      <vt:lpstr>Superposition and Quantum Computers</vt:lpstr>
      <vt:lpstr>Superposition and Quantum Computers</vt:lpstr>
      <vt:lpstr>Superposition and Search</vt:lpstr>
      <vt:lpstr>Quantum Unstructured Search (“Grover”)</vt:lpstr>
      <vt:lpstr>Circuit level representation of Grover</vt:lpstr>
      <vt:lpstr>Applications of Grover Algorithm</vt:lpstr>
      <vt:lpstr>The Oracle</vt:lpstr>
      <vt:lpstr>The Oracle</vt:lpstr>
      <vt:lpstr>The Oracle</vt:lpstr>
      <vt:lpstr>Graph Coloring</vt:lpstr>
      <vt:lpstr>Perkowski’s Method</vt:lpstr>
      <vt:lpstr>Hogg’s Method</vt:lpstr>
      <vt:lpstr>Reversible Logic and Quantum Cost</vt:lpstr>
      <vt:lpstr>Reversible and Non Reversible Circuits</vt:lpstr>
      <vt:lpstr>Quantum Cost</vt:lpstr>
      <vt:lpstr>N-Bit Toffoli Cost</vt:lpstr>
      <vt:lpstr>Goal</vt:lpstr>
      <vt:lpstr>Cost Derivation for Graph Coloring</vt:lpstr>
      <vt:lpstr>Graph Coloring</vt:lpstr>
      <vt:lpstr>Cost Derivation for Graph Coloring</vt:lpstr>
      <vt:lpstr>Slide 24</vt:lpstr>
      <vt:lpstr>Cost Derivation for Graph Coloring</vt:lpstr>
      <vt:lpstr>Cost Derivation for Graph Coloring</vt:lpstr>
      <vt:lpstr>The Mirror Circuit</vt:lpstr>
      <vt:lpstr>Cost Derivation – Perkowski’s Method</vt:lpstr>
      <vt:lpstr>The Inequality Gate</vt:lpstr>
      <vt:lpstr>Cost Derivation – Perkowski’s Method</vt:lpstr>
      <vt:lpstr>Cost Derivation for Graph Coloring</vt:lpstr>
      <vt:lpstr>Send more money</vt:lpstr>
      <vt:lpstr>SEND MORE MONEY</vt:lpstr>
      <vt:lpstr>SEND MORE MONEY - Perkowski</vt:lpstr>
      <vt:lpstr>Slide 35</vt:lpstr>
      <vt:lpstr>Inequality Gates</vt:lpstr>
      <vt:lpstr>&lt;10 Block</vt:lpstr>
      <vt:lpstr>Slide 38</vt:lpstr>
      <vt:lpstr>Slide 39</vt:lpstr>
      <vt:lpstr>Adder Gates</vt:lpstr>
      <vt:lpstr>Adder Tree</vt:lpstr>
      <vt:lpstr>Adders for 10*c1 + Y</vt:lpstr>
      <vt:lpstr>Special Case: E+D</vt:lpstr>
      <vt:lpstr>Total Cost of adders</vt:lpstr>
      <vt:lpstr>Slide 45</vt:lpstr>
      <vt:lpstr>Equality Gates</vt:lpstr>
      <vt:lpstr>Slide 47</vt:lpstr>
      <vt:lpstr>The Letter M</vt:lpstr>
      <vt:lpstr>Final Toffoli Gate</vt:lpstr>
      <vt:lpstr>Slide 50</vt:lpstr>
      <vt:lpstr>Hogg’s Method</vt:lpstr>
      <vt:lpstr>SEND MORE MONEY – Hogg’s Method </vt:lpstr>
      <vt:lpstr>SEND MORE MONEY – Hogg’s Method </vt:lpstr>
      <vt:lpstr>SEND MORE MONEY – Hogg’s Method </vt:lpstr>
      <vt:lpstr>SEND MORE MONEY – Hogg’s Method</vt:lpstr>
      <vt:lpstr>SATISFIABILITY</vt:lpstr>
      <vt:lpstr>Satisfiability</vt:lpstr>
      <vt:lpstr>MAXIMUM CLIQUE</vt:lpstr>
      <vt:lpstr>Maximum Clique</vt:lpstr>
      <vt:lpstr>Maximum Clique – Hogg’s method</vt:lpstr>
      <vt:lpstr>Results – Costs of Oracles</vt:lpstr>
      <vt:lpstr>Results: Max Clique and Graph Coloring</vt:lpstr>
      <vt:lpstr>Results - SAT</vt:lpstr>
      <vt:lpstr>Results – SAT Contd..</vt:lpstr>
      <vt:lpstr>Results: Graph Coloring</vt:lpstr>
      <vt:lpstr>Results: Max Clique</vt:lpstr>
      <vt:lpstr>RESULTS: SEND MORE MONEY</vt:lpstr>
      <vt:lpstr>Results: SAT</vt:lpstr>
      <vt:lpstr>Conclusion</vt:lpstr>
      <vt:lpstr>Resources &amp; Works Cited</vt:lpstr>
      <vt:lpstr>Future Work</vt:lpstr>
      <vt:lpstr>Backup</vt:lpstr>
      <vt:lpstr>Max Clique - Perkowski</vt:lpstr>
      <vt:lpstr>Max Clique - Hogg</vt:lpstr>
      <vt:lpstr>Satisfiability - Perkowski</vt:lpstr>
      <vt:lpstr>Satisfiability - Hogg</vt:lpstr>
      <vt:lpstr>SEND MORE MONEY - Perkowski</vt:lpstr>
      <vt:lpstr>SEND MORE MONEY - Hogg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Existing Quantum Search Algorithms and Problem Formulations to Determine the Most Efficient Method to Solve Constraint Satisfaction Problems</dc:title>
  <dc:creator>Sidharth</dc:creator>
  <cp:lastModifiedBy>Dhawan, Manoj</cp:lastModifiedBy>
  <cp:revision>96</cp:revision>
  <dcterms:created xsi:type="dcterms:W3CDTF">2011-05-14T22:01:59Z</dcterms:created>
  <dcterms:modified xsi:type="dcterms:W3CDTF">2011-05-18T16:56:21Z</dcterms:modified>
</cp:coreProperties>
</file>