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27" r:id="rId3"/>
    <p:sldId id="306" r:id="rId4"/>
    <p:sldId id="262" r:id="rId5"/>
    <p:sldId id="265" r:id="rId6"/>
    <p:sldId id="338" r:id="rId7"/>
    <p:sldId id="334" r:id="rId8"/>
    <p:sldId id="335" r:id="rId9"/>
    <p:sldId id="336" r:id="rId10"/>
    <p:sldId id="340" r:id="rId11"/>
    <p:sldId id="341" r:id="rId12"/>
    <p:sldId id="257" r:id="rId13"/>
    <p:sldId id="266" r:id="rId14"/>
    <p:sldId id="264" r:id="rId15"/>
    <p:sldId id="259" r:id="rId16"/>
    <p:sldId id="295" r:id="rId17"/>
    <p:sldId id="322" r:id="rId18"/>
    <p:sldId id="260" r:id="rId19"/>
    <p:sldId id="328" r:id="rId20"/>
    <p:sldId id="294" r:id="rId21"/>
    <p:sldId id="329" r:id="rId22"/>
    <p:sldId id="330" r:id="rId23"/>
    <p:sldId id="296" r:id="rId24"/>
    <p:sldId id="312" r:id="rId25"/>
    <p:sldId id="313" r:id="rId26"/>
    <p:sldId id="314" r:id="rId27"/>
    <p:sldId id="337" r:id="rId28"/>
    <p:sldId id="299" r:id="rId29"/>
    <p:sldId id="300" r:id="rId30"/>
    <p:sldId id="331" r:id="rId31"/>
    <p:sldId id="332" r:id="rId32"/>
    <p:sldId id="301" r:id="rId33"/>
    <p:sldId id="316" r:id="rId34"/>
    <p:sldId id="333" r:id="rId35"/>
    <p:sldId id="317" r:id="rId36"/>
    <p:sldId id="318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7214" autoAdjust="0"/>
  </p:normalViewPr>
  <p:slideViewPr>
    <p:cSldViewPr>
      <p:cViewPr>
        <p:scale>
          <a:sx n="62" d="100"/>
          <a:sy n="62" d="100"/>
        </p:scale>
        <p:origin x="-1782" y="-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4" d="100"/>
        <a:sy n="74" d="100"/>
      </p:scale>
      <p:origin x="0" y="198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487B2-7B3D-8249-914F-25BDB7A0B932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2DBE6-6D1A-C740-8096-D520A8495EB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</a:t>
            </a:r>
            <a:r>
              <a:rPr lang="en-US" baseline="0" dirty="0" smtClean="0"/>
              <a:t> Grover intuitively</a:t>
            </a:r>
          </a:p>
          <a:p>
            <a:r>
              <a:rPr lang="en-US" baseline="0" dirty="0" smtClean="0"/>
              <a:t>Show an actual oracle being superposed into the “oracle” slot, and show repetition of Grover’s Algorithm</a:t>
            </a:r>
          </a:p>
          <a:p>
            <a:r>
              <a:rPr lang="en-US" baseline="0" dirty="0" smtClean="0"/>
              <a:t>Explain more with animation; show repetition.</a:t>
            </a:r>
          </a:p>
          <a:p>
            <a:r>
              <a:rPr lang="en-US" baseline="0" dirty="0" smtClean="0"/>
              <a:t>Talk about mirror circuits; show oracles with mirrors and same inputs/outputs.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E264C-7F34-4AED-9ABB-DE8B82B0B44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Replace this with</a:t>
            </a:r>
            <a:r>
              <a:rPr lang="en-US" baseline="0" dirty="0" smtClean="0"/>
              <a:t> an animation?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3B817-AE49-46C6-B1F7-F678195D6AA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00DC-2F17-4B60-BD00-4209E6D108F2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5C424-B7C3-4E2E-8444-2C3A93A29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00DC-2F17-4B60-BD00-4209E6D108F2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5C424-B7C3-4E2E-8444-2C3A93A29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00DC-2F17-4B60-BD00-4209E6D108F2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5C424-B7C3-4E2E-8444-2C3A93A29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00DC-2F17-4B60-BD00-4209E6D108F2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5C424-B7C3-4E2E-8444-2C3A93A29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00DC-2F17-4B60-BD00-4209E6D108F2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5C424-B7C3-4E2E-8444-2C3A93A29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00DC-2F17-4B60-BD00-4209E6D108F2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5C424-B7C3-4E2E-8444-2C3A93A29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00DC-2F17-4B60-BD00-4209E6D108F2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5C424-B7C3-4E2E-8444-2C3A93A29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00DC-2F17-4B60-BD00-4209E6D108F2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5C424-B7C3-4E2E-8444-2C3A93A29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00DC-2F17-4B60-BD00-4209E6D108F2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5C424-B7C3-4E2E-8444-2C3A93A29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00DC-2F17-4B60-BD00-4209E6D108F2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5C424-B7C3-4E2E-8444-2C3A93A29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500DC-2F17-4B60-BD00-4209E6D108F2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5C424-B7C3-4E2E-8444-2C3A93A29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500DC-2F17-4B60-BD00-4209E6D108F2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5C424-B7C3-4E2E-8444-2C3A93A29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85800"/>
            <a:ext cx="8229600" cy="33528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Improved Complexity of Quantum Oracles for Ternary Grover Algorithm</a:t>
            </a:r>
            <a:b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Graph Coloring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953000"/>
            <a:ext cx="7239000" cy="1905000"/>
          </a:xfrm>
        </p:spPr>
        <p:txBody>
          <a:bodyPr>
            <a:normAutofit fontScale="40000" lnSpcReduction="20000"/>
          </a:bodyPr>
          <a:lstStyle/>
          <a:p>
            <a:r>
              <a:rPr lang="en-US" sz="3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Yushi</a:t>
            </a:r>
            <a:r>
              <a:rPr lang="en-US" sz="3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Wang</a:t>
            </a:r>
          </a:p>
          <a:p>
            <a:endParaRPr lang="en-US" sz="3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Marek</a:t>
            </a:r>
            <a:r>
              <a:rPr lang="en-US" sz="3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Perkowski</a:t>
            </a:r>
            <a:endParaRPr lang="en-US" sz="3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dirty="0" smtClean="0">
                <a:solidFill>
                  <a:schemeClr val="tx1"/>
                </a:solidFill>
              </a:rPr>
              <a:t>mperkows@cecs.pdx.edu</a:t>
            </a:r>
          </a:p>
          <a:p>
            <a:endParaRPr lang="en-US" sz="3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 smtClean="0"/>
          </a:p>
          <a:p>
            <a:r>
              <a:rPr lang="en-US" dirty="0" smtClean="0">
                <a:solidFill>
                  <a:schemeClr val="tx1"/>
                </a:solidFill>
              </a:rPr>
              <a:t>Department of Electrical and Computer Engineering,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Portland State University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Ternary Quantum Logic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98637"/>
            <a:ext cx="8610600" cy="45259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Qutrits</a:t>
            </a:r>
            <a:r>
              <a:rPr lang="en-US" sz="2400" dirty="0" smtClean="0"/>
              <a:t> instead of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qubits</a:t>
            </a:r>
            <a:r>
              <a:rPr lang="en-US" sz="2400" dirty="0" smtClean="0"/>
              <a:t>; superpositions are now of states</a:t>
            </a:r>
          </a:p>
          <a:p>
            <a:pPr algn="just">
              <a:buNone/>
            </a:pPr>
            <a:r>
              <a:rPr lang="en-US" sz="2400" dirty="0" smtClean="0"/>
              <a:t>          </a:t>
            </a:r>
            <a:r>
              <a:rPr lang="en-US" sz="2400" dirty="0"/>
              <a:t>|0〉 </a:t>
            </a:r>
            <a:r>
              <a:rPr lang="en-US" sz="2400" dirty="0" smtClean="0"/>
              <a:t>, |1〉 , and |2〉 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err="1" smtClean="0"/>
              <a:t>Chrestenson</a:t>
            </a:r>
            <a:r>
              <a:rPr lang="en-US" sz="2400" dirty="0" smtClean="0"/>
              <a:t> gate is used in place of Hadamard gate:</a:t>
            </a:r>
          </a:p>
          <a:p>
            <a:pPr algn="just">
              <a:buNone/>
            </a:pPr>
            <a:endParaRPr lang="en-US" sz="2400" dirty="0" smtClean="0"/>
          </a:p>
          <a:p>
            <a:pPr algn="just">
              <a:buNone/>
            </a:pPr>
            <a:r>
              <a:rPr lang="en-US" sz="2400" dirty="0"/>
              <a:t>	</a:t>
            </a:r>
            <a:r>
              <a:rPr lang="en-US" sz="2400" dirty="0" smtClean="0"/>
              <a:t>			, where </a:t>
            </a:r>
            <a:r>
              <a:rPr lang="en-US" sz="2400" i="1" dirty="0" smtClean="0"/>
              <a:t>d</a:t>
            </a:r>
            <a:r>
              <a:rPr lang="en-US" sz="2400" dirty="0" smtClean="0"/>
              <a:t>1 = </a:t>
            </a:r>
          </a:p>
          <a:p>
            <a:pPr algn="just"/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Controlled-NOT binary gates replaced by single-</a:t>
            </a:r>
            <a:r>
              <a:rPr lang="en-US" sz="2400" dirty="0" err="1" smtClean="0"/>
              <a:t>qutrit</a:t>
            </a:r>
            <a:r>
              <a:rPr lang="en-US" sz="2400" dirty="0" smtClean="0"/>
              <a:t> reversible functions:</a:t>
            </a:r>
          </a:p>
          <a:p>
            <a:pPr algn="just">
              <a:buNone/>
            </a:pPr>
            <a:r>
              <a:rPr lang="en-US" sz="2400" dirty="0" smtClean="0"/>
              <a:t>           </a:t>
            </a:r>
            <a:r>
              <a:rPr lang="en-US" sz="2400" dirty="0" smtClean="0">
                <a:solidFill>
                  <a:srgbClr val="0000FF"/>
                </a:solidFill>
              </a:rPr>
              <a:t>Controlled(+1), controlled( +2), controled(01),</a:t>
            </a:r>
          </a:p>
          <a:p>
            <a:pPr algn="just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           Controlled(02), and  controlled(12)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581400"/>
            <a:ext cx="270018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399" y="3581400"/>
            <a:ext cx="400147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667000" y="6457890"/>
            <a:ext cx="792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ISMVL 2011, 23-25 May 2011, </a:t>
            </a:r>
            <a:r>
              <a:rPr lang="en-US" sz="2000" dirty="0" err="1" smtClean="0"/>
              <a:t>Tuusula</a:t>
            </a:r>
            <a:r>
              <a:rPr lang="en-US" sz="2000" dirty="0"/>
              <a:t>, Finland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2057400" cy="1143000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9 colors, 4 </a:t>
            </a:r>
            <a:r>
              <a:rPr lang="en-US" dirty="0" err="1" smtClean="0"/>
              <a:t>qubits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9050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0000</a:t>
            </a:r>
          </a:p>
          <a:p>
            <a:pPr>
              <a:buNone/>
            </a:pPr>
            <a:r>
              <a:rPr lang="en-US" dirty="0" smtClean="0"/>
              <a:t>0001</a:t>
            </a:r>
          </a:p>
          <a:p>
            <a:pPr>
              <a:buNone/>
            </a:pPr>
            <a:r>
              <a:rPr lang="en-US" dirty="0" smtClean="0"/>
              <a:t>0010</a:t>
            </a:r>
          </a:p>
          <a:p>
            <a:pPr>
              <a:buNone/>
            </a:pPr>
            <a:r>
              <a:rPr lang="en-US" dirty="0" smtClean="0"/>
              <a:t>0011</a:t>
            </a:r>
          </a:p>
          <a:p>
            <a:pPr>
              <a:buNone/>
            </a:pPr>
            <a:r>
              <a:rPr lang="en-US" dirty="0" smtClean="0"/>
              <a:t>0100</a:t>
            </a:r>
          </a:p>
          <a:p>
            <a:pPr>
              <a:buNone/>
            </a:pPr>
            <a:r>
              <a:rPr lang="en-US" dirty="0" smtClean="0"/>
              <a:t>0101</a:t>
            </a:r>
          </a:p>
          <a:p>
            <a:pPr>
              <a:buNone/>
            </a:pPr>
            <a:r>
              <a:rPr lang="en-US" dirty="0" smtClean="0"/>
              <a:t>0110</a:t>
            </a:r>
          </a:p>
          <a:p>
            <a:pPr>
              <a:buNone/>
            </a:pPr>
            <a:r>
              <a:rPr lang="en-US" dirty="0" smtClean="0"/>
              <a:t>0111</a:t>
            </a:r>
          </a:p>
          <a:p>
            <a:pPr>
              <a:buNone/>
            </a:pPr>
            <a:r>
              <a:rPr lang="en-US" dirty="0" smtClean="0"/>
              <a:t>1000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0" y="304800"/>
            <a:ext cx="2057400" cy="1143000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9 colors, 2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qutrits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505200" y="1752600"/>
            <a:ext cx="1905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/>
              <a:t>1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/>
              <a:t>20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/>
              <a:t>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7400" y="381000"/>
            <a:ext cx="2971800" cy="532453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Worst case</a:t>
            </a:r>
          </a:p>
          <a:p>
            <a:r>
              <a:rPr lang="en-US" sz="2000" dirty="0" smtClean="0"/>
              <a:t>9 nodes = 9*8/2=36 edges</a:t>
            </a:r>
          </a:p>
          <a:p>
            <a:endParaRPr lang="en-US" sz="2000" dirty="0" smtClean="0"/>
          </a:p>
          <a:p>
            <a:r>
              <a:rPr lang="en-US" sz="2000" dirty="0" smtClean="0"/>
              <a:t>36 * 4-qubit comparators PLUS final </a:t>
            </a:r>
            <a:r>
              <a:rPr lang="en-US" sz="2000" dirty="0" err="1" smtClean="0"/>
              <a:t>Toffoli</a:t>
            </a:r>
            <a:r>
              <a:rPr lang="en-US" sz="2000" dirty="0" smtClean="0"/>
              <a:t> gate with four inputs in AND</a:t>
            </a:r>
          </a:p>
          <a:p>
            <a:endParaRPr lang="en-US" sz="2000" dirty="0" smtClean="0"/>
          </a:p>
          <a:p>
            <a:r>
              <a:rPr lang="en-US" sz="2000" dirty="0" smtClean="0"/>
              <a:t>Versus</a:t>
            </a:r>
          </a:p>
          <a:p>
            <a:r>
              <a:rPr lang="en-US" sz="2000" dirty="0" smtClean="0"/>
              <a:t>36 2-qutrit comparators PLUS final </a:t>
            </a:r>
            <a:r>
              <a:rPr lang="en-US" sz="2000" dirty="0" err="1" smtClean="0"/>
              <a:t>Toffoli</a:t>
            </a:r>
            <a:r>
              <a:rPr lang="en-US" sz="2000" dirty="0" smtClean="0"/>
              <a:t> gate with 2 inputs in AND</a:t>
            </a:r>
          </a:p>
          <a:p>
            <a:endParaRPr lang="en-US" sz="2000" dirty="0" smtClean="0"/>
          </a:p>
          <a:p>
            <a:r>
              <a:rPr lang="en-US" sz="2000" dirty="0" smtClean="0"/>
              <a:t>PLUS global </a:t>
            </a:r>
            <a:r>
              <a:rPr lang="en-US" sz="2000" dirty="0" err="1" smtClean="0"/>
              <a:t>Toffoli</a:t>
            </a:r>
            <a:r>
              <a:rPr lang="en-US" sz="2000" dirty="0" smtClean="0"/>
              <a:t> with 36 INPUTS, this gate can be internally built as  binary or ternary, but realizes binary logic AND</a:t>
            </a:r>
            <a:endParaRPr lang="en-US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Ternary Grover’s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 2007, Yale Fan proposed a design for a generalized multi-valued Grover’s Algorithm</a:t>
            </a:r>
          </a:p>
          <a:p>
            <a:endParaRPr lang="en-US" sz="2400" dirty="0" smtClean="0"/>
          </a:p>
          <a:p>
            <a:r>
              <a:rPr lang="en-US" sz="2400" dirty="0" smtClean="0"/>
              <a:t>For base n, a vector of quantum Fourier transforms (base n) is applied to the vector of |0〉 states. (</a:t>
            </a:r>
            <a:r>
              <a:rPr lang="en-US" sz="2400" dirty="0" err="1" smtClean="0"/>
              <a:t>Chrestenson</a:t>
            </a:r>
            <a:r>
              <a:rPr lang="en-US" sz="2400" dirty="0" smtClean="0"/>
              <a:t> Transform).</a:t>
            </a:r>
          </a:p>
          <a:p>
            <a:endParaRPr lang="en-US" sz="2400" dirty="0" smtClean="0"/>
          </a:p>
          <a:p>
            <a:r>
              <a:rPr lang="en-US" sz="2400" dirty="0" smtClean="0"/>
              <a:t>The HZH has been replaced by diffusion operator</a:t>
            </a:r>
          </a:p>
          <a:p>
            <a:endParaRPr lang="en-US" sz="24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4343400"/>
            <a:ext cx="529814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85800" y="6096000"/>
            <a:ext cx="7924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/>
              <a:t>ISMVL 2011, 23-25 May 2011, </a:t>
            </a:r>
            <a:r>
              <a:rPr lang="en-US" sz="3200" dirty="0" err="1" smtClean="0"/>
              <a:t>Tuusula</a:t>
            </a:r>
            <a:r>
              <a:rPr lang="en-US" sz="3200" dirty="0"/>
              <a:t>, Finland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0" y="5334000"/>
            <a:ext cx="2133600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 Z CH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Oracle overview: a general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534400" cy="3124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Evaluates a coloring of a map by comparing </a:t>
            </a:r>
            <a:r>
              <a:rPr lang="en-US" sz="2000" dirty="0" smtClean="0">
                <a:solidFill>
                  <a:srgbClr val="3366FF"/>
                </a:solidFill>
              </a:rPr>
              <a:t>each pair </a:t>
            </a:r>
            <a:r>
              <a:rPr lang="en-US" sz="2000" dirty="0" smtClean="0"/>
              <a:t>of connected nodes.</a:t>
            </a:r>
          </a:p>
          <a:p>
            <a:endParaRPr lang="en-US" sz="2000" dirty="0" smtClean="0"/>
          </a:p>
          <a:p>
            <a:r>
              <a:rPr lang="en-US" sz="2000" dirty="0" smtClean="0"/>
              <a:t>Each comparison gives either </a:t>
            </a:r>
            <a:r>
              <a:rPr lang="en-US" sz="2000" dirty="0" smtClean="0">
                <a:solidFill>
                  <a:srgbClr val="FF0000"/>
                </a:solidFill>
              </a:rPr>
              <a:t>1 (good coloring of edge</a:t>
            </a:r>
            <a:r>
              <a:rPr lang="en-US" sz="2000" dirty="0" smtClean="0"/>
              <a:t>) or 0 (bad coloring)</a:t>
            </a:r>
          </a:p>
          <a:p>
            <a:endParaRPr lang="en-US" sz="2000" dirty="0" smtClean="0"/>
          </a:p>
          <a:p>
            <a:r>
              <a:rPr lang="en-US" sz="2000" dirty="0" smtClean="0"/>
              <a:t>This is inequality comparator. Output is 1 when colors are different.</a:t>
            </a:r>
          </a:p>
          <a:p>
            <a:endParaRPr lang="en-US" sz="2000" dirty="0" smtClean="0"/>
          </a:p>
          <a:p>
            <a:r>
              <a:rPr lang="en-US" sz="2000" dirty="0" smtClean="0"/>
              <a:t>If all of these comparisons are good, </a:t>
            </a:r>
            <a:r>
              <a:rPr lang="en-US" sz="2000" dirty="0" smtClean="0">
                <a:solidFill>
                  <a:srgbClr val="0000FF"/>
                </a:solidFill>
              </a:rPr>
              <a:t>overall output is 1</a:t>
            </a:r>
            <a:r>
              <a:rPr lang="en-US" sz="2000" dirty="0" smtClean="0"/>
              <a:t>. If the two neighboring nodes have he same color, output = 0.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24000" t="37333" r="24667" b="35200"/>
          <a:stretch>
            <a:fillRect/>
          </a:stretch>
        </p:blipFill>
        <p:spPr bwMode="auto">
          <a:xfrm>
            <a:off x="0" y="3886200"/>
            <a:ext cx="8229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Brace 4"/>
          <p:cNvSpPr/>
          <p:nvPr/>
        </p:nvSpPr>
        <p:spPr>
          <a:xfrm>
            <a:off x="7924800" y="5715000"/>
            <a:ext cx="155448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29600" y="5678269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be reused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Binary Inequality Comparator circuit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1"/>
            <a:ext cx="8229600" cy="2971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Compare two strings of digits and operates on an </a:t>
            </a:r>
            <a:r>
              <a:rPr lang="en-US" sz="2000" dirty="0" err="1" smtClean="0"/>
              <a:t>ancilla</a:t>
            </a:r>
            <a:r>
              <a:rPr lang="en-US" sz="2000" dirty="0" smtClean="0"/>
              <a:t> bit.</a:t>
            </a:r>
          </a:p>
          <a:p>
            <a:endParaRPr lang="en-US" sz="2000" dirty="0" smtClean="0"/>
          </a:p>
          <a:p>
            <a:r>
              <a:rPr lang="en-US" sz="2000" dirty="0" smtClean="0"/>
              <a:t>If the two strings are exactly the same, output is flipped from 1 to 0.</a:t>
            </a:r>
          </a:p>
          <a:p>
            <a:endParaRPr lang="en-US" sz="2000" dirty="0" smtClean="0"/>
          </a:p>
          <a:p>
            <a:r>
              <a:rPr lang="en-US" sz="2000" dirty="0" smtClean="0"/>
              <a:t>If the two inputs are not exactly the same, output = 1.</a:t>
            </a:r>
          </a:p>
          <a:p>
            <a:endParaRPr lang="en-US" sz="2000" dirty="0" smtClean="0"/>
          </a:p>
          <a:p>
            <a:r>
              <a:rPr lang="en-US" sz="2000" dirty="0" smtClean="0"/>
              <a:t>After comparison, the operations are mirrored to return </a:t>
            </a:r>
            <a:r>
              <a:rPr lang="en-US" sz="2000" dirty="0" err="1" smtClean="0"/>
              <a:t>ancilla</a:t>
            </a:r>
            <a:r>
              <a:rPr lang="en-US" sz="2000" dirty="0" smtClean="0"/>
              <a:t> bit to 1</a:t>
            </a:r>
          </a:p>
          <a:p>
            <a:endParaRPr lang="en-US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191000"/>
            <a:ext cx="701398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Ternary Quantum Inequality Comparator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05800" cy="5257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Does the same thing, except in ternary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The curved line at the end of the circuit means </a:t>
            </a:r>
            <a:r>
              <a:rPr lang="en-US" sz="2000" dirty="0" smtClean="0">
                <a:solidFill>
                  <a:srgbClr val="FF0000"/>
                </a:solidFill>
              </a:rPr>
              <a:t>mirror.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133600"/>
            <a:ext cx="8763000" cy="385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Brace 4"/>
          <p:cNvSpPr/>
          <p:nvPr/>
        </p:nvSpPr>
        <p:spPr>
          <a:xfrm flipH="1">
            <a:off x="685800" y="4114800"/>
            <a:ext cx="609600" cy="14478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47244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be reused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Costs of binary </a:t>
            </a:r>
            <a:r>
              <a:rPr lang="en-US" sz="3600" dirty="0" err="1" smtClean="0"/>
              <a:t>vs</a:t>
            </a:r>
            <a:r>
              <a:rPr lang="en-US" sz="3600" dirty="0" smtClean="0"/>
              <a:t> ternary quantum comparators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5067" t="20845" r="65353" b="28173"/>
          <a:stretch/>
        </p:blipFill>
        <p:spPr bwMode="auto">
          <a:xfrm>
            <a:off x="0" y="990600"/>
            <a:ext cx="8693492" cy="586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5800" y="6381690"/>
            <a:ext cx="792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ISMVL 2011, 23-25 May 2011, </a:t>
            </a:r>
            <a:r>
              <a:rPr lang="en-US" sz="2000" dirty="0" err="1" smtClean="0"/>
              <a:t>Tuusula</a:t>
            </a:r>
            <a:r>
              <a:rPr lang="en-US" sz="2000" dirty="0"/>
              <a:t>, Finland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9800" y="1905000"/>
            <a:ext cx="2286000" cy="92333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Ternary comparator costs more but we need less </a:t>
            </a:r>
            <a:r>
              <a:rPr lang="en-US" dirty="0" err="1" smtClean="0"/>
              <a:t>qudits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5410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69337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Costs of </a:t>
            </a:r>
            <a:r>
              <a:rPr lang="en-US" dirty="0" smtClean="0">
                <a:solidFill>
                  <a:srgbClr val="FF0000"/>
                </a:solidFill>
              </a:rPr>
              <a:t>binary </a:t>
            </a:r>
            <a:r>
              <a:rPr lang="en-US" dirty="0" err="1" smtClean="0">
                <a:solidFill>
                  <a:srgbClr val="FF0000"/>
                </a:solidFill>
              </a:rPr>
              <a:t>Toffoli</a:t>
            </a:r>
            <a:r>
              <a:rPr lang="en-US" dirty="0" smtClean="0">
                <a:solidFill>
                  <a:srgbClr val="FF0000"/>
                </a:solidFill>
              </a:rPr>
              <a:t> gate </a:t>
            </a:r>
            <a:r>
              <a:rPr lang="en-US" dirty="0" smtClean="0"/>
              <a:t>with many inputs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800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 [3], the cost of the binary </a:t>
            </a:r>
            <a:r>
              <a:rPr lang="en-US" i="1" dirty="0" err="1" smtClean="0"/>
              <a:t>n</a:t>
            </a:r>
            <a:r>
              <a:rPr lang="en-US" i="1" dirty="0" smtClean="0"/>
              <a:t>-</a:t>
            </a:r>
            <a:r>
              <a:rPr lang="en-US" dirty="0" smtClean="0"/>
              <a:t>bit </a:t>
            </a:r>
            <a:r>
              <a:rPr lang="en-US" dirty="0" err="1" smtClean="0"/>
              <a:t>Toffoli</a:t>
            </a:r>
            <a:r>
              <a:rPr lang="en-US" dirty="0" smtClean="0"/>
              <a:t> gate was found to be one of the following: </a:t>
            </a:r>
          </a:p>
          <a:p>
            <a:endParaRPr lang="en-US" dirty="0" smtClean="0"/>
          </a:p>
          <a:p>
            <a:r>
              <a:rPr lang="en-US" dirty="0" smtClean="0"/>
              <a:t>For a small number of input gates, such as from 2-5 inputs, the optimal construction of the </a:t>
            </a:r>
            <a:r>
              <a:rPr lang="en-US" dirty="0" err="1" smtClean="0"/>
              <a:t>Toffoli</a:t>
            </a:r>
            <a:r>
              <a:rPr lang="en-US" dirty="0" smtClean="0"/>
              <a:t> gate currently costs 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en-US" baseline="30000" dirty="0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 - 3 </a:t>
            </a:r>
            <a:r>
              <a:rPr lang="en-US" dirty="0" smtClean="0"/>
              <a:t>basic quantum operations. </a:t>
            </a:r>
          </a:p>
          <a:p>
            <a:endParaRPr lang="en-US" dirty="0" smtClean="0"/>
          </a:p>
          <a:p>
            <a:r>
              <a:rPr lang="en-US" dirty="0" smtClean="0"/>
              <a:t>For larger numbers, the cost grows linearly, at </a:t>
            </a:r>
            <a:r>
              <a:rPr lang="en-US" dirty="0" smtClean="0">
                <a:solidFill>
                  <a:srgbClr val="FF0000"/>
                </a:solidFill>
              </a:rPr>
              <a:t>32</a:t>
            </a:r>
            <a:r>
              <a:rPr lang="en-US" i="1" dirty="0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 – 96 </a:t>
            </a:r>
            <a:r>
              <a:rPr lang="en-US" dirty="0" smtClean="0"/>
              <a:t>gates, </a:t>
            </a:r>
            <a:r>
              <a:rPr lang="en-US" dirty="0" smtClean="0">
                <a:solidFill>
                  <a:srgbClr val="FF0000"/>
                </a:solidFill>
              </a:rPr>
              <a:t>plus one garbage bit per input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Thus, the complexity of the </a:t>
            </a:r>
            <a:r>
              <a:rPr lang="en-US" dirty="0" err="1" smtClean="0"/>
              <a:t>Toffoli</a:t>
            </a:r>
            <a:r>
              <a:rPr lang="en-US" dirty="0" smtClean="0"/>
              <a:t> gate overall grows linearly.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-- Ternary Toffoli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As shown in previous diagram, a ternary version of the Toffoli gate (multi-controlled NOT gate)</a:t>
            </a:r>
          </a:p>
          <a:p>
            <a:endParaRPr lang="en-US" sz="2400" dirty="0" smtClean="0"/>
          </a:p>
          <a:p>
            <a:r>
              <a:rPr lang="en-US" sz="2400" dirty="0" smtClean="0"/>
              <a:t>Proposed multi-controlled NOT gate operates on </a:t>
            </a:r>
            <a:r>
              <a:rPr lang="en-US" sz="2400" dirty="0" smtClean="0">
                <a:solidFill>
                  <a:srgbClr val="FF0000"/>
                </a:solidFill>
              </a:rPr>
              <a:t>one</a:t>
            </a:r>
            <a:r>
              <a:rPr lang="en-US" sz="2400" dirty="0" smtClean="0"/>
              <a:t> </a:t>
            </a:r>
            <a:r>
              <a:rPr lang="en-US" sz="2400" dirty="0" err="1" smtClean="0"/>
              <a:t>ancilla</a:t>
            </a:r>
            <a:r>
              <a:rPr lang="en-US" sz="2400" dirty="0" smtClean="0"/>
              <a:t> bit and any number of inputs, like the binary Toffoli</a:t>
            </a:r>
          </a:p>
          <a:p>
            <a:endParaRPr lang="en-US" sz="2400" dirty="0" smtClean="0"/>
          </a:p>
          <a:p>
            <a:r>
              <a:rPr lang="en-US" sz="2400" dirty="0" smtClean="0"/>
              <a:t>If all inputs equal 1, output is 1. Otherwise, output = 0</a:t>
            </a: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799" y="4267200"/>
            <a:ext cx="6946159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reduced cost of the </a:t>
            </a:r>
            <a:r>
              <a:rPr lang="en-US" dirty="0" smtClean="0">
                <a:solidFill>
                  <a:srgbClr val="FF0000"/>
                </a:solidFill>
              </a:rPr>
              <a:t>new </a:t>
            </a:r>
            <a:r>
              <a:rPr lang="en-US" dirty="0" err="1" smtClean="0">
                <a:solidFill>
                  <a:srgbClr val="FF0000"/>
                </a:solidFill>
              </a:rPr>
              <a:t>Toffoli</a:t>
            </a:r>
            <a:r>
              <a:rPr lang="en-US" dirty="0" smtClean="0">
                <a:solidFill>
                  <a:srgbClr val="FF0000"/>
                </a:solidFill>
              </a:rPr>
              <a:t> gate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Using the same standard cost of 2-qudit gates, the calculated cost of the multi-valued </a:t>
            </a:r>
            <a:r>
              <a:rPr lang="en-US" dirty="0" err="1" smtClean="0"/>
              <a:t>Toffoli</a:t>
            </a:r>
            <a:r>
              <a:rPr lang="en-US" dirty="0" smtClean="0"/>
              <a:t> gate is significantly lower. </a:t>
            </a:r>
          </a:p>
          <a:p>
            <a:endParaRPr lang="en-US" dirty="0" smtClean="0"/>
          </a:p>
          <a:p>
            <a:r>
              <a:rPr lang="en-US" dirty="0" smtClean="0"/>
              <a:t>Using the above diagram, one can construct a multi-valued extension using only 2</a:t>
            </a:r>
            <a:r>
              <a:rPr lang="en-US" i="1" dirty="0" smtClean="0"/>
              <a:t>n</a:t>
            </a:r>
            <a:r>
              <a:rPr lang="en-US" dirty="0" smtClean="0"/>
              <a:t> + 1 gates, which is also linear, but at </a:t>
            </a:r>
            <a:r>
              <a:rPr lang="en-US" dirty="0" smtClean="0">
                <a:solidFill>
                  <a:srgbClr val="FF0000"/>
                </a:solidFill>
              </a:rPr>
              <a:t>1/8</a:t>
            </a:r>
            <a:r>
              <a:rPr lang="en-US" dirty="0" smtClean="0"/>
              <a:t> of the binary version’s cost. </a:t>
            </a:r>
          </a:p>
          <a:p>
            <a:endParaRPr lang="en-US" dirty="0" smtClean="0"/>
          </a:p>
          <a:p>
            <a:r>
              <a:rPr lang="en-US" dirty="0" smtClean="0"/>
              <a:t>A graphic comparison of the three is shown in next figure.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Goals of our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Mathematicians who create quantum algorithms (Grover, </a:t>
            </a:r>
            <a:r>
              <a:rPr lang="en-US" dirty="0" err="1" smtClean="0"/>
              <a:t>Shor</a:t>
            </a:r>
            <a:r>
              <a:rPr lang="en-US" dirty="0" smtClean="0"/>
              <a:t>, Phase Estimation, Many Body Dynamics, etc) </a:t>
            </a:r>
            <a:r>
              <a:rPr lang="en-US" dirty="0" smtClean="0">
                <a:solidFill>
                  <a:srgbClr val="FF0000"/>
                </a:solidFill>
              </a:rPr>
              <a:t>do not pay attention </a:t>
            </a:r>
            <a:r>
              <a:rPr lang="en-US" dirty="0" smtClean="0"/>
              <a:t>to how the circuit is designed and to its complexity</a:t>
            </a:r>
          </a:p>
          <a:p>
            <a:endParaRPr lang="en-US" dirty="0" smtClean="0"/>
          </a:p>
          <a:p>
            <a:r>
              <a:rPr lang="en-US" dirty="0" smtClean="0"/>
              <a:t>They write: “let be given Unitary matrix U”</a:t>
            </a:r>
          </a:p>
          <a:p>
            <a:endParaRPr lang="en-US" dirty="0" smtClean="0"/>
          </a:p>
          <a:p>
            <a:r>
              <a:rPr lang="en-US" dirty="0" smtClean="0"/>
              <a:t>We want to create </a:t>
            </a:r>
            <a:r>
              <a:rPr lang="en-US" dirty="0" smtClean="0">
                <a:solidFill>
                  <a:srgbClr val="FF0000"/>
                </a:solidFill>
              </a:rPr>
              <a:t>practical</a:t>
            </a:r>
            <a:r>
              <a:rPr lang="en-US" dirty="0" smtClean="0"/>
              <a:t> (gate level) quantum algorithms for practical problems , such as graph coloring or SAT</a:t>
            </a:r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85800" y="6457890"/>
            <a:ext cx="792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ISMVL 2011, 23-25 May 2011, </a:t>
            </a:r>
            <a:r>
              <a:rPr lang="en-US" sz="2000" dirty="0" err="1" smtClean="0"/>
              <a:t>Tuusula</a:t>
            </a:r>
            <a:r>
              <a:rPr lang="en-US" sz="2000" dirty="0"/>
              <a:t>, Finland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Costs of </a:t>
            </a:r>
            <a:r>
              <a:rPr lang="en-US" dirty="0" err="1" smtClean="0"/>
              <a:t>Toffoli</a:t>
            </a:r>
            <a:r>
              <a:rPr lang="en-US" dirty="0" smtClean="0"/>
              <a:t> gates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936" t="22107" r="64551" b="29802"/>
          <a:stretch/>
        </p:blipFill>
        <p:spPr bwMode="auto">
          <a:xfrm>
            <a:off x="533400" y="1447800"/>
            <a:ext cx="7502769" cy="4947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5800" y="6381690"/>
            <a:ext cx="792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ISMVL 2011, 23-25 May 2011, </a:t>
            </a:r>
            <a:r>
              <a:rPr lang="en-US" sz="2000" dirty="0" err="1" smtClean="0"/>
              <a:t>Tuusula</a:t>
            </a:r>
            <a:r>
              <a:rPr lang="en-US" sz="2000" dirty="0"/>
              <a:t>, Finland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0" y="5410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24037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1417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Final cost comparison of binary and ternary comparators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Using the formulae for the cost of </a:t>
            </a:r>
            <a:r>
              <a:rPr lang="en-US" dirty="0" err="1" smtClean="0"/>
              <a:t>Toffoli</a:t>
            </a:r>
            <a:r>
              <a:rPr lang="en-US" dirty="0" smtClean="0"/>
              <a:t> in terms of </a:t>
            </a:r>
            <a:r>
              <a:rPr lang="en-US" dirty="0" smtClean="0">
                <a:solidFill>
                  <a:srgbClr val="FF0000"/>
                </a:solidFill>
              </a:rPr>
              <a:t>two-</a:t>
            </a:r>
            <a:r>
              <a:rPr lang="en-US" dirty="0" err="1" smtClean="0">
                <a:solidFill>
                  <a:srgbClr val="FF0000"/>
                </a:solidFill>
              </a:rPr>
              <a:t>qubit</a:t>
            </a:r>
            <a:r>
              <a:rPr lang="en-US" dirty="0" smtClean="0">
                <a:solidFill>
                  <a:srgbClr val="FF0000"/>
                </a:solidFill>
              </a:rPr>
              <a:t> gates</a:t>
            </a:r>
            <a:r>
              <a:rPr lang="en-US" dirty="0" smtClean="0"/>
              <a:t>, the cost jumps significantly to 4(log</a:t>
            </a:r>
            <a:r>
              <a:rPr lang="en-US" baseline="-25000" dirty="0" smtClean="0"/>
              <a:t>2</a:t>
            </a:r>
            <a:r>
              <a:rPr lang="en-US" dirty="0" smtClean="0"/>
              <a:t>N) + 32(log</a:t>
            </a:r>
            <a:r>
              <a:rPr lang="en-US" baseline="-25000" dirty="0" smtClean="0"/>
              <a:t>2</a:t>
            </a:r>
            <a:r>
              <a:rPr lang="en-US" dirty="0" smtClean="0"/>
              <a:t>N) – 96 gates, assuming N ≥ 5. </a:t>
            </a:r>
          </a:p>
          <a:p>
            <a:endParaRPr lang="en-US" dirty="0" smtClean="0"/>
          </a:p>
          <a:p>
            <a:r>
              <a:rPr lang="en-US" dirty="0" smtClean="0"/>
              <a:t>For N &lt; 5, the cost is 4(log</a:t>
            </a:r>
            <a:r>
              <a:rPr lang="en-US" baseline="-25000" dirty="0" smtClean="0"/>
              <a:t>2</a:t>
            </a:r>
            <a:r>
              <a:rPr lang="en-US" dirty="0" smtClean="0"/>
              <a:t>N) + 2</a:t>
            </a:r>
            <a:r>
              <a:rPr lang="en-US" baseline="30000" dirty="0" smtClean="0"/>
              <a:t>(log2N)</a:t>
            </a:r>
            <a:r>
              <a:rPr lang="en-US" dirty="0" smtClean="0"/>
              <a:t> – 3 gates. </a:t>
            </a:r>
          </a:p>
          <a:p>
            <a:endParaRPr lang="en-US" dirty="0" smtClean="0"/>
          </a:p>
          <a:p>
            <a:r>
              <a:rPr lang="en-US" dirty="0" smtClean="0"/>
              <a:t>Now factoring </a:t>
            </a:r>
            <a:r>
              <a:rPr lang="en-US" dirty="0" smtClean="0">
                <a:solidFill>
                  <a:srgbClr val="FF0000"/>
                </a:solidFill>
              </a:rPr>
              <a:t>the cost of </a:t>
            </a:r>
            <a:r>
              <a:rPr lang="en-US" dirty="0" err="1" smtClean="0">
                <a:solidFill>
                  <a:srgbClr val="FF0000"/>
                </a:solidFill>
              </a:rPr>
              <a:t>Toffoli</a:t>
            </a:r>
            <a:r>
              <a:rPr lang="en-US" dirty="0" smtClean="0">
                <a:solidFill>
                  <a:srgbClr val="FF0000"/>
                </a:solidFill>
              </a:rPr>
              <a:t> gates into the equation,</a:t>
            </a:r>
            <a:r>
              <a:rPr lang="en-US" dirty="0" smtClean="0"/>
              <a:t> the cost becomes much more favorable towards ternary logic, as shown in next Figure.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final total costs: binary </a:t>
            </a:r>
            <a:r>
              <a:rPr lang="en-US" dirty="0" err="1" smtClean="0"/>
              <a:t>vs</a:t>
            </a:r>
            <a:r>
              <a:rPr lang="en-US" dirty="0" smtClean="0"/>
              <a:t> ternary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Using the diagrams of the mirrored comparators, we can see that </a:t>
            </a:r>
            <a:r>
              <a:rPr lang="en-US" dirty="0" smtClean="0">
                <a:solidFill>
                  <a:srgbClr val="FF0000"/>
                </a:solidFill>
              </a:rPr>
              <a:t>the cost of the </a:t>
            </a:r>
            <a:r>
              <a:rPr lang="en-US" u="dbl" dirty="0" smtClean="0">
                <a:solidFill>
                  <a:srgbClr val="FF0000"/>
                </a:solidFill>
              </a:rPr>
              <a:t>ternary</a:t>
            </a:r>
            <a:r>
              <a:rPr lang="en-US" dirty="0" smtClean="0">
                <a:solidFill>
                  <a:srgbClr val="FF0000"/>
                </a:solidFill>
              </a:rPr>
              <a:t> comparator is 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008000"/>
                </a:solidFill>
              </a:rPr>
              <a:t>34(log</a:t>
            </a:r>
            <a:r>
              <a:rPr lang="en-US" baseline="-25000" dirty="0" smtClean="0">
                <a:solidFill>
                  <a:srgbClr val="008000"/>
                </a:solidFill>
              </a:rPr>
              <a:t>3</a:t>
            </a:r>
            <a:r>
              <a:rPr lang="en-US" dirty="0" smtClean="0">
                <a:solidFill>
                  <a:srgbClr val="008000"/>
                </a:solidFill>
              </a:rPr>
              <a:t>N) two-</a:t>
            </a:r>
            <a:r>
              <a:rPr lang="en-US" dirty="0" err="1" smtClean="0">
                <a:solidFill>
                  <a:srgbClr val="008000"/>
                </a:solidFill>
              </a:rPr>
              <a:t>qutrit</a:t>
            </a:r>
            <a:r>
              <a:rPr lang="en-US" dirty="0" smtClean="0">
                <a:solidFill>
                  <a:srgbClr val="008000"/>
                </a:solidFill>
              </a:rPr>
              <a:t> gates, 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008000"/>
                </a:solidFill>
              </a:rPr>
              <a:t>4(log</a:t>
            </a:r>
            <a:r>
              <a:rPr lang="en-US" baseline="-25000" dirty="0" smtClean="0">
                <a:solidFill>
                  <a:srgbClr val="008000"/>
                </a:solidFill>
              </a:rPr>
              <a:t>3</a:t>
            </a:r>
            <a:r>
              <a:rPr lang="en-US" dirty="0" smtClean="0">
                <a:solidFill>
                  <a:srgbClr val="008000"/>
                </a:solidFill>
              </a:rPr>
              <a:t>N) single-</a:t>
            </a:r>
            <a:r>
              <a:rPr lang="en-US" dirty="0" err="1" smtClean="0">
                <a:solidFill>
                  <a:srgbClr val="008000"/>
                </a:solidFill>
              </a:rPr>
              <a:t>qutrit</a:t>
            </a:r>
            <a:r>
              <a:rPr lang="en-US" dirty="0" smtClean="0">
                <a:solidFill>
                  <a:srgbClr val="008000"/>
                </a:solidFill>
              </a:rPr>
              <a:t> gates, 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008000"/>
                </a:solidFill>
              </a:rPr>
              <a:t>and one </a:t>
            </a:r>
            <a:r>
              <a:rPr lang="en-US" dirty="0" err="1" smtClean="0">
                <a:solidFill>
                  <a:srgbClr val="008000"/>
                </a:solidFill>
              </a:rPr>
              <a:t>Toffoli</a:t>
            </a:r>
            <a:r>
              <a:rPr lang="en-US" dirty="0" smtClean="0">
                <a:solidFill>
                  <a:srgbClr val="008000"/>
                </a:solidFill>
              </a:rPr>
              <a:t> gate with log</a:t>
            </a:r>
            <a:r>
              <a:rPr lang="en-US" baseline="-25000" dirty="0" smtClean="0">
                <a:solidFill>
                  <a:srgbClr val="008000"/>
                </a:solidFill>
              </a:rPr>
              <a:t>3</a:t>
            </a:r>
            <a:r>
              <a:rPr lang="en-US" dirty="0" smtClean="0">
                <a:solidFill>
                  <a:srgbClr val="008000"/>
                </a:solidFill>
              </a:rPr>
              <a:t>N inputs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binary comparator </a:t>
            </a:r>
            <a:r>
              <a:rPr lang="en-US" dirty="0" smtClean="0"/>
              <a:t>costs 4(log</a:t>
            </a:r>
            <a:r>
              <a:rPr lang="en-US" baseline="-25000" dirty="0" smtClean="0"/>
              <a:t>2</a:t>
            </a:r>
            <a:r>
              <a:rPr lang="en-US" dirty="0" smtClean="0"/>
              <a:t>N) two-</a:t>
            </a:r>
            <a:r>
              <a:rPr lang="en-US" dirty="0" err="1" smtClean="0"/>
              <a:t>qubit</a:t>
            </a:r>
            <a:r>
              <a:rPr lang="en-US" dirty="0" smtClean="0"/>
              <a:t> gates plus one log</a:t>
            </a:r>
            <a:r>
              <a:rPr lang="en-US" baseline="-25000" dirty="0" smtClean="0"/>
              <a:t>2</a:t>
            </a:r>
            <a:r>
              <a:rPr lang="en-US" dirty="0" smtClean="0"/>
              <a:t>N-input </a:t>
            </a:r>
            <a:r>
              <a:rPr lang="en-US" dirty="0" err="1" smtClean="0"/>
              <a:t>Toffoli</a:t>
            </a:r>
            <a:r>
              <a:rPr lang="en-US" dirty="0" smtClean="0"/>
              <a:t> gate.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Costs of comparators. With </a:t>
            </a:r>
            <a:r>
              <a:rPr lang="en-US" dirty="0" err="1" smtClean="0"/>
              <a:t>Toffoli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744" t="25527" r="65000" b="30940"/>
          <a:stretch/>
        </p:blipFill>
        <p:spPr bwMode="auto">
          <a:xfrm>
            <a:off x="0" y="1653491"/>
            <a:ext cx="8610600" cy="5204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5800" y="6381690"/>
            <a:ext cx="792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ISMVL 2011, 23-25 May 2011, </a:t>
            </a:r>
            <a:r>
              <a:rPr lang="en-US" sz="2000" dirty="0" err="1" smtClean="0"/>
              <a:t>Tuusula</a:t>
            </a:r>
            <a:r>
              <a:rPr lang="en-US" sz="2000" dirty="0"/>
              <a:t>, Finland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0" y="5410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75291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Simulations have been carried out in MATLAB</a:t>
            </a:r>
          </a:p>
          <a:p>
            <a:endParaRPr lang="en-US" sz="2400" dirty="0" smtClean="0"/>
          </a:p>
          <a:p>
            <a:r>
              <a:rPr lang="en-US" sz="2400" dirty="0" smtClean="0"/>
              <a:t>Since MATLAB isn’t particularly good with large matrices, simulations have been limited to small cases.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1828800" y="4114800"/>
            <a:ext cx="838200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962400" y="4038600"/>
            <a:ext cx="838200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895600" y="5257800"/>
            <a:ext cx="838200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5" idx="6"/>
            <a:endCxn id="8" idx="2"/>
          </p:cNvCxnSpPr>
          <p:nvPr/>
        </p:nvCxnSpPr>
        <p:spPr>
          <a:xfrm flipV="1">
            <a:off x="2667000" y="4419600"/>
            <a:ext cx="1295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5"/>
            <a:endCxn id="9" idx="1"/>
          </p:cNvCxnSpPr>
          <p:nvPr/>
        </p:nvCxnSpPr>
        <p:spPr>
          <a:xfrm rot="16200000" flipH="1">
            <a:off x="2479208" y="4830248"/>
            <a:ext cx="604184" cy="474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9" idx="7"/>
            <a:endCxn id="8" idx="4"/>
          </p:cNvCxnSpPr>
          <p:nvPr/>
        </p:nvCxnSpPr>
        <p:spPr>
          <a:xfrm rot="5400000" flipH="1" flipV="1">
            <a:off x="3711878" y="4699770"/>
            <a:ext cx="568792" cy="7704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85800" y="6381690"/>
            <a:ext cx="792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ISMVL 2011, 23-25 May 2011, </a:t>
            </a:r>
            <a:r>
              <a:rPr lang="en-US" sz="2000" dirty="0" err="1" smtClean="0"/>
              <a:t>Tuusula</a:t>
            </a:r>
            <a:r>
              <a:rPr lang="en-US" sz="2000" dirty="0"/>
              <a:t>, Finland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(cont’d)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Overall layout of the simulated circuit</a:t>
            </a:r>
            <a:endParaRPr lang="en-US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712550"/>
            <a:ext cx="6781800" cy="3569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5800" y="6488668"/>
            <a:ext cx="792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ISMVL 2011, 23-25 May 2011, </a:t>
            </a:r>
            <a:r>
              <a:rPr lang="en-US" dirty="0" err="1" smtClean="0"/>
              <a:t>Tuusula</a:t>
            </a:r>
            <a:r>
              <a:rPr lang="en-US" dirty="0"/>
              <a:t>, Finland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(cont’d)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MATLAB requires no wire crossovers, so the simulation used a slightly modified version of the ternary comparator circuit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657600"/>
            <a:ext cx="8556408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5800" y="6412468"/>
            <a:ext cx="792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ISMVL 2011, 23-25 May 2011, </a:t>
            </a:r>
            <a:r>
              <a:rPr lang="en-US" dirty="0" err="1" smtClean="0"/>
              <a:t>Tuusula</a:t>
            </a:r>
            <a:r>
              <a:rPr lang="en-US" dirty="0"/>
              <a:t>, Finland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5562600"/>
            <a:ext cx="3276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Linear nearest neighbor model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Grover Iterations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Grover Algorithm has been shown to require approximately </a:t>
            </a:r>
            <a:r>
              <a:rPr lang="en-US" i="1" dirty="0" smtClean="0"/>
              <a:t>√ M.</a:t>
            </a:r>
            <a:r>
              <a:rPr lang="en-US" dirty="0" smtClean="0"/>
              <a:t> iterations rounded up, where M is the number of “items in database”. </a:t>
            </a:r>
          </a:p>
          <a:p>
            <a:endParaRPr lang="en-US" dirty="0" smtClean="0"/>
          </a:p>
          <a:p>
            <a:r>
              <a:rPr lang="en-US" dirty="0" smtClean="0"/>
              <a:t>Since we have 3 nodes, each with 3 states, the total number of items is 3</a:t>
            </a:r>
            <a:r>
              <a:rPr lang="en-US" baseline="30000" dirty="0" smtClean="0"/>
              <a:t>3</a:t>
            </a:r>
            <a:r>
              <a:rPr lang="en-US" dirty="0" smtClean="0"/>
              <a:t>, or 27. </a:t>
            </a:r>
          </a:p>
          <a:p>
            <a:endParaRPr lang="en-US" dirty="0" smtClean="0"/>
          </a:p>
          <a:p>
            <a:r>
              <a:rPr lang="en-US" dirty="0" smtClean="0"/>
              <a:t>Thus, our solution algorithm should have √ </a:t>
            </a:r>
            <a:r>
              <a:rPr lang="en-US" i="1" dirty="0" smtClean="0"/>
              <a:t>27 = 6</a:t>
            </a:r>
            <a:r>
              <a:rPr lang="en-US" dirty="0" smtClean="0"/>
              <a:t> iterations of the Grover operator. </a:t>
            </a:r>
          </a:p>
          <a:p>
            <a:endParaRPr lang="en-US" dirty="0" smtClean="0"/>
          </a:p>
          <a:p>
            <a:r>
              <a:rPr lang="en-US" dirty="0" smtClean="0"/>
              <a:t>With each successive application of the operator, the probabilities of the “good” states should increase in amplitude, whereas the “bad” states should decrease in amplitude until they reach ~0.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5769" t="20513" r="63333" b="19544"/>
          <a:stretch/>
        </p:blipFill>
        <p:spPr bwMode="auto">
          <a:xfrm>
            <a:off x="685800" y="304800"/>
            <a:ext cx="7643446" cy="616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5800" y="6381690"/>
            <a:ext cx="792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ISMVL 2011, 23-25 May 2011, </a:t>
            </a:r>
            <a:r>
              <a:rPr lang="en-US" sz="2000" dirty="0" err="1" smtClean="0"/>
              <a:t>Tuusula</a:t>
            </a:r>
            <a:r>
              <a:rPr lang="en-US" sz="2000" dirty="0"/>
              <a:t>, Finland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13404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5769" t="23249" r="62628" b="18176"/>
          <a:stretch/>
        </p:blipFill>
        <p:spPr bwMode="auto">
          <a:xfrm>
            <a:off x="609600" y="609600"/>
            <a:ext cx="7901354" cy="602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5800" y="6381690"/>
            <a:ext cx="792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ISMVL 2011, 23-25 May 2011, </a:t>
            </a:r>
            <a:r>
              <a:rPr lang="en-US" sz="2000" dirty="0" err="1" smtClean="0"/>
              <a:t>Tuusula</a:t>
            </a:r>
            <a:r>
              <a:rPr lang="en-US" sz="2000" dirty="0"/>
              <a:t>, Finland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48246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Goals of our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763000" cy="4953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Compare binary versus MVL quantum algorithms</a:t>
            </a:r>
          </a:p>
          <a:p>
            <a:pPr>
              <a:buNone/>
            </a:pPr>
            <a:r>
              <a:rPr lang="en-US" dirty="0" smtClean="0"/>
              <a:t>       1) Yale Fan – 2007 Oslo</a:t>
            </a:r>
          </a:p>
          <a:p>
            <a:pPr>
              <a:buNone/>
            </a:pPr>
            <a:r>
              <a:rPr lang="en-US" dirty="0" smtClean="0"/>
              <a:t>       2) </a:t>
            </a:r>
            <a:r>
              <a:rPr lang="en-US" dirty="0" err="1" smtClean="0"/>
              <a:t>Yushi</a:t>
            </a:r>
            <a:r>
              <a:rPr lang="en-US" dirty="0" smtClean="0"/>
              <a:t> Wang – </a:t>
            </a:r>
            <a:r>
              <a:rPr lang="en-US" dirty="0" smtClean="0">
                <a:solidFill>
                  <a:srgbClr val="FF0000"/>
                </a:solidFill>
              </a:rPr>
              <a:t>2011 </a:t>
            </a:r>
            <a:r>
              <a:rPr lang="en-US" dirty="0" err="1" smtClean="0">
                <a:solidFill>
                  <a:srgbClr val="FF0000"/>
                </a:solidFill>
              </a:rPr>
              <a:t>Tuusula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dirty="0" smtClean="0"/>
              <a:t>       3) </a:t>
            </a:r>
            <a:r>
              <a:rPr lang="en-US" dirty="0" err="1" smtClean="0"/>
              <a:t>Vamsi</a:t>
            </a:r>
            <a:r>
              <a:rPr lang="en-US" dirty="0" smtClean="0"/>
              <a:t> </a:t>
            </a:r>
            <a:r>
              <a:rPr lang="en-US" dirty="0" err="1" smtClean="0"/>
              <a:t>Parasa</a:t>
            </a:r>
            <a:r>
              <a:rPr lang="en-US" dirty="0" smtClean="0"/>
              <a:t> – </a:t>
            </a:r>
            <a:r>
              <a:rPr lang="en-US" dirty="0" smtClean="0">
                <a:solidFill>
                  <a:srgbClr val="FF0000"/>
                </a:solidFill>
              </a:rPr>
              <a:t>2011 </a:t>
            </a:r>
            <a:r>
              <a:rPr lang="en-US" dirty="0" err="1" smtClean="0">
                <a:solidFill>
                  <a:srgbClr val="FF0000"/>
                </a:solidFill>
              </a:rPr>
              <a:t>Tuusula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Compare one-hot and minimum length binary encodings</a:t>
            </a:r>
          </a:p>
          <a:p>
            <a:pPr>
              <a:buNone/>
            </a:pPr>
            <a:r>
              <a:rPr lang="en-US" dirty="0" smtClean="0"/>
              <a:t>         1) </a:t>
            </a:r>
            <a:r>
              <a:rPr lang="en-US" dirty="0" err="1" smtClean="0"/>
              <a:t>Sidharth</a:t>
            </a:r>
            <a:r>
              <a:rPr lang="en-US" dirty="0" smtClean="0"/>
              <a:t> </a:t>
            </a:r>
            <a:r>
              <a:rPr lang="en-US" dirty="0" err="1" smtClean="0"/>
              <a:t>Dhawan</a:t>
            </a:r>
            <a:r>
              <a:rPr lang="en-US" dirty="0" smtClean="0"/>
              <a:t> – </a:t>
            </a:r>
            <a:r>
              <a:rPr lang="en-US" dirty="0" smtClean="0">
                <a:solidFill>
                  <a:srgbClr val="FF0000"/>
                </a:solidFill>
              </a:rPr>
              <a:t>2011 </a:t>
            </a:r>
            <a:r>
              <a:rPr lang="en-US" dirty="0" err="1" smtClean="0">
                <a:solidFill>
                  <a:srgbClr val="FF0000"/>
                </a:solidFill>
              </a:rPr>
              <a:t>Tuusula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Compare various multi-valued encodings.</a:t>
            </a:r>
          </a:p>
          <a:p>
            <a:pPr>
              <a:buFont typeface="Arial"/>
              <a:buChar char="•"/>
            </a:pPr>
            <a:r>
              <a:rPr lang="en-US" dirty="0" smtClean="0"/>
              <a:t>Compare various non-minimum length binary encodings.</a:t>
            </a:r>
          </a:p>
          <a:p>
            <a:pPr>
              <a:buFont typeface="Arial"/>
              <a:buChar char="•"/>
            </a:pPr>
            <a:r>
              <a:rPr lang="en-US" dirty="0" smtClean="0"/>
              <a:t>Compare various non-minimum length MVL encodings.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Do these comparisons on realistic quantum costs, on several practical examples</a:t>
            </a:r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85800" y="6457890"/>
            <a:ext cx="792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ISMVL 2011, 23-25 May 2011, </a:t>
            </a:r>
            <a:r>
              <a:rPr lang="en-US" sz="2000" dirty="0" err="1" smtClean="0"/>
              <a:t>Tuusula</a:t>
            </a:r>
            <a:r>
              <a:rPr lang="en-US" sz="2000" dirty="0"/>
              <a:t>, Finland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6 iterations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76400"/>
            <a:ext cx="6096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iterations?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2 Grover loops, the highest amplitude of the output was .655, </a:t>
            </a:r>
          </a:p>
          <a:p>
            <a:r>
              <a:rPr lang="en-US" dirty="0" smtClean="0"/>
              <a:t>whereas after 6 Grover loops, the highest amplitude had increased to .87.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Conclusions 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51054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We synthesized a binary quantum  algorithm for a graph coloring problem from </a:t>
            </a:r>
            <a:r>
              <a:rPr lang="en-US" dirty="0" smtClean="0">
                <a:solidFill>
                  <a:srgbClr val="FF0000"/>
                </a:solidFill>
              </a:rPr>
              <a:t>binary gates</a:t>
            </a:r>
          </a:p>
          <a:p>
            <a:endParaRPr lang="en-US" dirty="0" smtClean="0"/>
          </a:p>
          <a:p>
            <a:r>
              <a:rPr lang="en-US" dirty="0" smtClean="0"/>
              <a:t>We synthesized a ternary quantum  algorithm to a graph coloring problem from </a:t>
            </a:r>
            <a:r>
              <a:rPr lang="en-US" dirty="0" smtClean="0">
                <a:solidFill>
                  <a:srgbClr val="FF0000"/>
                </a:solidFill>
              </a:rPr>
              <a:t>ternary gates</a:t>
            </a:r>
          </a:p>
          <a:p>
            <a:endParaRPr lang="en-US" dirty="0" smtClean="0"/>
          </a:p>
          <a:p>
            <a:r>
              <a:rPr lang="en-US" dirty="0" smtClean="0"/>
              <a:t>The ternary oracle can solve NP-complete problems, the same as binary</a:t>
            </a:r>
          </a:p>
          <a:p>
            <a:endParaRPr lang="en-US" dirty="0" smtClean="0"/>
          </a:p>
          <a:p>
            <a:r>
              <a:rPr lang="en-US" dirty="0" smtClean="0"/>
              <a:t>We compared  the </a:t>
            </a:r>
            <a:r>
              <a:rPr lang="en-US" dirty="0" smtClean="0">
                <a:solidFill>
                  <a:srgbClr val="FF0000"/>
                </a:solidFill>
              </a:rPr>
              <a:t>complexities of binary </a:t>
            </a:r>
            <a:r>
              <a:rPr lang="en-US" dirty="0">
                <a:solidFill>
                  <a:srgbClr val="FF0000"/>
                </a:solidFill>
              </a:rPr>
              <a:t>and</a:t>
            </a:r>
            <a:r>
              <a:rPr lang="en-US" dirty="0" smtClean="0">
                <a:solidFill>
                  <a:srgbClr val="FF0000"/>
                </a:solidFill>
              </a:rPr>
              <a:t> ternary </a:t>
            </a:r>
            <a:r>
              <a:rPr lang="en-US" dirty="0"/>
              <a:t>oracles for solving </a:t>
            </a:r>
            <a:r>
              <a:rPr lang="en-US" dirty="0">
                <a:solidFill>
                  <a:srgbClr val="008000"/>
                </a:solidFill>
              </a:rPr>
              <a:t>arbitrary</a:t>
            </a:r>
            <a:r>
              <a:rPr lang="en-US" dirty="0" smtClean="0">
                <a:solidFill>
                  <a:srgbClr val="008000"/>
                </a:solidFill>
              </a:rPr>
              <a:t> size </a:t>
            </a:r>
            <a:r>
              <a:rPr lang="en-US" dirty="0" smtClean="0"/>
              <a:t>graph</a:t>
            </a:r>
            <a:r>
              <a:rPr lang="en-US" dirty="0"/>
              <a:t>-coloring problems.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ternary version of the oracle was shown to be able </a:t>
            </a:r>
            <a:r>
              <a:rPr lang="en-US" dirty="0">
                <a:solidFill>
                  <a:srgbClr val="FF0000"/>
                </a:solidFill>
              </a:rPr>
              <a:t>to perform the same functions</a:t>
            </a:r>
            <a:r>
              <a:rPr lang="en-US" dirty="0"/>
              <a:t> as the binary functions equally well, giving the same outputs</a:t>
            </a:r>
            <a:r>
              <a:rPr lang="en-US" dirty="0" smtClean="0"/>
              <a:t>. (simulation)</a:t>
            </a:r>
          </a:p>
          <a:p>
            <a:endParaRPr lang="en-US" dirty="0" smtClean="0"/>
          </a:p>
          <a:p>
            <a:r>
              <a:rPr lang="en-US" dirty="0" smtClean="0"/>
              <a:t>The ternary oracle has a </a:t>
            </a:r>
            <a:r>
              <a:rPr lang="en-US" dirty="0" smtClean="0">
                <a:solidFill>
                  <a:srgbClr val="FF0000"/>
                </a:solidFill>
              </a:rPr>
              <a:t>lower cost in wires and garbage bits </a:t>
            </a:r>
            <a:r>
              <a:rPr lang="en-US" dirty="0" smtClean="0"/>
              <a:t>because of its ability to store more information per </a:t>
            </a:r>
            <a:r>
              <a:rPr lang="en-US" dirty="0" err="1" smtClean="0"/>
              <a:t>qudit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ternary oracle has </a:t>
            </a:r>
            <a:r>
              <a:rPr lang="en-US" dirty="0" smtClean="0">
                <a:solidFill>
                  <a:srgbClr val="FF0000"/>
                </a:solidFill>
              </a:rPr>
              <a:t>smaller quantum </a:t>
            </a:r>
            <a:r>
              <a:rPr lang="en-US" dirty="0" smtClean="0"/>
              <a:t>cost.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85800" y="6381690"/>
            <a:ext cx="792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ISMVL 2011, 23-25 May 2011, </a:t>
            </a:r>
            <a:r>
              <a:rPr lang="en-US" sz="2000" dirty="0" err="1" smtClean="0"/>
              <a:t>Tuusula</a:t>
            </a:r>
            <a:r>
              <a:rPr lang="en-US" sz="2000" dirty="0"/>
              <a:t>, Finland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2311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Conclusions 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763000" cy="5181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</a:t>
            </a:r>
            <a:r>
              <a:rPr lang="en-US" dirty="0"/>
              <a:t>number of gates required to build the ternary oracle is initially higher than that of the binary oracle for small graphs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However, as the size and complexity of the graph grows, oracles in ternary-based logic have greater efficiency relative to binary oracles.</a:t>
            </a:r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The multi</a:t>
            </a:r>
            <a:r>
              <a:rPr lang="en-US" dirty="0"/>
              <a:t>-valued </a:t>
            </a:r>
            <a:r>
              <a:rPr lang="en-US" dirty="0" smtClean="0"/>
              <a:t>extensions of </a:t>
            </a:r>
            <a:r>
              <a:rPr lang="en-US" dirty="0"/>
              <a:t>binary oracles</a:t>
            </a:r>
            <a:r>
              <a:rPr lang="en-US" dirty="0" smtClean="0"/>
              <a:t> can be created for comparators, arithmetic circuits and </a:t>
            </a:r>
            <a:r>
              <a:rPr lang="en-US" dirty="0" err="1" smtClean="0"/>
              <a:t>Toffoli</a:t>
            </a:r>
            <a:r>
              <a:rPr lang="en-US" dirty="0" smtClean="0"/>
              <a:t> gates. </a:t>
            </a:r>
          </a:p>
          <a:p>
            <a:endParaRPr lang="en-US" dirty="0" smtClean="0"/>
          </a:p>
          <a:p>
            <a:r>
              <a:rPr lang="en-US" dirty="0" smtClean="0"/>
              <a:t>Thus</a:t>
            </a:r>
            <a:r>
              <a:rPr lang="en-US" dirty="0"/>
              <a:t>, any problem, even those requiring strictly binary outputs, can be solved</a:t>
            </a:r>
            <a:r>
              <a:rPr lang="en-US" dirty="0" smtClean="0"/>
              <a:t> with MV circuits.</a:t>
            </a:r>
          </a:p>
          <a:p>
            <a:endParaRPr lang="en-US" dirty="0" smtClean="0"/>
          </a:p>
          <a:p>
            <a:r>
              <a:rPr lang="en-US" dirty="0" smtClean="0"/>
              <a:t>The circuits that are binary input / binary output can be built more efficiently with ternary logic inside.</a:t>
            </a:r>
          </a:p>
          <a:p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85800" y="6381690"/>
            <a:ext cx="792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ISMVL 2011, 23-25 May 2011, </a:t>
            </a:r>
            <a:r>
              <a:rPr lang="en-US" sz="2000" dirty="0" err="1" smtClean="0"/>
              <a:t>Tuusula</a:t>
            </a:r>
            <a:r>
              <a:rPr lang="en-US" sz="2000" dirty="0"/>
              <a:t>, Finland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2311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10600" cy="26670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 ternary </a:t>
            </a:r>
            <a:r>
              <a:rPr lang="en-US" sz="2400" dirty="0" err="1" smtClean="0">
                <a:solidFill>
                  <a:srgbClr val="FF0000"/>
                </a:solidFill>
              </a:rPr>
              <a:t>Toffoli</a:t>
            </a:r>
            <a:r>
              <a:rPr lang="en-US" sz="2400" dirty="0" smtClean="0">
                <a:solidFill>
                  <a:srgbClr val="FF0000"/>
                </a:solidFill>
              </a:rPr>
              <a:t> gate, invented in this paper</a:t>
            </a:r>
            <a:r>
              <a:rPr lang="en-US" sz="2400" dirty="0" smtClean="0"/>
              <a:t>, performs a similar function and will be used as a building block for ternary logic synthesis in the future. </a:t>
            </a:r>
          </a:p>
          <a:p>
            <a:endParaRPr lang="en-US" sz="2400" dirty="0" smtClean="0"/>
          </a:p>
          <a:p>
            <a:r>
              <a:rPr lang="en-US" sz="2400" dirty="0" smtClean="0"/>
              <a:t>Our new ternary </a:t>
            </a:r>
            <a:r>
              <a:rPr lang="en-US" sz="2400" dirty="0" err="1" smtClean="0"/>
              <a:t>Toffoli</a:t>
            </a:r>
            <a:r>
              <a:rPr lang="en-US" sz="2400" dirty="0" smtClean="0"/>
              <a:t> gate has 1/8 the cost of the binary </a:t>
            </a:r>
            <a:r>
              <a:rPr lang="en-US" sz="2400" dirty="0" err="1" smtClean="0"/>
              <a:t>Toffoli</a:t>
            </a:r>
            <a:r>
              <a:rPr lang="en-US" sz="2400" dirty="0" smtClean="0"/>
              <a:t> gate, as it scaled linearly with the number of inputs with slope two, whereas the binary gate required 16 more 2-qubit gates for each additional input. </a:t>
            </a:r>
          </a:p>
          <a:p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773" y="3810000"/>
            <a:ext cx="841958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Invention of a new binary </a:t>
            </a:r>
            <a:r>
              <a:rPr lang="en-US" sz="3200" dirty="0" err="1" smtClean="0">
                <a:solidFill>
                  <a:srgbClr val="FF0000"/>
                </a:solidFill>
              </a:rPr>
              <a:t>Toffoli</a:t>
            </a:r>
            <a:r>
              <a:rPr lang="en-US" sz="3200" dirty="0" smtClean="0">
                <a:solidFill>
                  <a:srgbClr val="FF0000"/>
                </a:solidFill>
              </a:rPr>
              <a:t> gate, ternary inside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172200"/>
            <a:ext cx="18288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Good for LNNM model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Conclusions 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534400" cy="5105400"/>
          </a:xfrm>
        </p:spPr>
        <p:txBody>
          <a:bodyPr>
            <a:noAutofit/>
          </a:bodyPr>
          <a:lstStyle/>
          <a:p>
            <a:r>
              <a:rPr lang="en-US" sz="2000" dirty="0" smtClean="0"/>
              <a:t>Ternary </a:t>
            </a:r>
            <a:r>
              <a:rPr lang="en-US" sz="2000" dirty="0"/>
              <a:t>gates cause different rotations than binary gates on particles.</a:t>
            </a:r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r>
              <a:rPr lang="en-US" sz="2000" dirty="0" smtClean="0"/>
              <a:t>Therefore</a:t>
            </a:r>
            <a:r>
              <a:rPr lang="en-US" sz="2000" dirty="0"/>
              <a:t>, the cost in NMR (Nuclear Magnetic Resonance) pulses of 2-qudit gates in binary and ternary are not the same.</a:t>
            </a:r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r>
              <a:rPr lang="en-US" sz="2000" dirty="0" smtClean="0"/>
              <a:t>Even </a:t>
            </a:r>
            <a:r>
              <a:rPr lang="en-US" sz="2000" dirty="0"/>
              <a:t>2-qubit binary gates require different numbers of pulses from each other, such as the Feynman gate, which requires 5 pulses, compared to the </a:t>
            </a:r>
            <a:r>
              <a:rPr lang="en-US" sz="2000" i="1" dirty="0"/>
              <a:t>V</a:t>
            </a:r>
            <a:r>
              <a:rPr lang="en-US" sz="2000" dirty="0"/>
              <a:t> and </a:t>
            </a:r>
            <a:r>
              <a:rPr lang="en-US" sz="2000" i="1" dirty="0"/>
              <a:t>V</a:t>
            </a:r>
            <a:r>
              <a:rPr lang="en-US" sz="2000" i="1" baseline="30000" dirty="0"/>
              <a:t>+</a:t>
            </a:r>
            <a:r>
              <a:rPr lang="en-US" sz="2000" i="1" dirty="0"/>
              <a:t> </a:t>
            </a:r>
            <a:r>
              <a:rPr lang="en-US" sz="2000" dirty="0"/>
              <a:t>gates, which require 3 pulses each.</a:t>
            </a:r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r>
              <a:rPr lang="en-US" sz="2000" dirty="0" smtClean="0"/>
              <a:t>Ternary </a:t>
            </a:r>
            <a:r>
              <a:rPr lang="en-US" sz="2000" dirty="0"/>
              <a:t>gates, since they operate with 120° rotations, would have still different numbers of pulses, which may affect their efficiency relative to binary gates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85800" y="6381690"/>
            <a:ext cx="792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ISMVL 2011, 23-25 May 2011, </a:t>
            </a:r>
            <a:r>
              <a:rPr lang="en-US" sz="2000" dirty="0" err="1" smtClean="0"/>
              <a:t>Tuusula</a:t>
            </a:r>
            <a:r>
              <a:rPr lang="en-US" sz="2000" dirty="0"/>
              <a:t>, Finland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9769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 5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For some future Constrained Satisfaction Problems for Grover, the oracle should have </a:t>
            </a:r>
            <a:r>
              <a:rPr lang="en-US" dirty="0" smtClean="0">
                <a:solidFill>
                  <a:srgbClr val="FF0000"/>
                </a:solidFill>
              </a:rPr>
              <a:t>mixed (hybrid) </a:t>
            </a:r>
            <a:r>
              <a:rPr lang="en-US" dirty="0" err="1" smtClean="0">
                <a:solidFill>
                  <a:srgbClr val="FF0000"/>
                </a:solidFill>
              </a:rPr>
              <a:t>qudits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for reduction of quantum cost and processing speed.</a:t>
            </a:r>
          </a:p>
          <a:p>
            <a:endParaRPr lang="en-US" dirty="0" smtClean="0"/>
          </a:p>
          <a:p>
            <a:r>
              <a:rPr lang="en-US" dirty="0" smtClean="0"/>
              <a:t>Synthesis  methods for </a:t>
            </a:r>
            <a:r>
              <a:rPr lang="en-US" dirty="0" smtClean="0">
                <a:solidFill>
                  <a:srgbClr val="008000"/>
                </a:solidFill>
              </a:rPr>
              <a:t>hybrid quantum circuits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binary external/multiple-valued internal quantum circuits </a:t>
            </a:r>
            <a:r>
              <a:rPr lang="en-US" dirty="0" smtClean="0"/>
              <a:t>should be created</a:t>
            </a:r>
          </a:p>
          <a:p>
            <a:endParaRPr lang="en-US" dirty="0" smtClean="0"/>
          </a:p>
          <a:p>
            <a:r>
              <a:rPr lang="en-US" dirty="0" smtClean="0"/>
              <a:t>Ternary results will be even better for the Nearest Linear Nearest Neighbor Model, as the ternary comparators are more compact and ternary solution requires less SWAP gates to be added.</a:t>
            </a:r>
          </a:p>
          <a:p>
            <a:pPr>
              <a:buNone/>
            </a:pPr>
            <a:r>
              <a:rPr lang="en-US" dirty="0" smtClean="0"/>
              <a:t>        On the other hand, the ternary SWAP gates are </a:t>
            </a:r>
          </a:p>
          <a:p>
            <a:pPr>
              <a:buNone/>
            </a:pPr>
            <a:r>
              <a:rPr lang="en-US" dirty="0" smtClean="0"/>
              <a:t>        more expensive in terms of pulses.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85800" y="6381690"/>
            <a:ext cx="792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ISMVL 2011, 23-25 May 2011, </a:t>
            </a:r>
            <a:r>
              <a:rPr lang="en-US" sz="2000" dirty="0" err="1" smtClean="0"/>
              <a:t>Tuusula</a:t>
            </a:r>
            <a:r>
              <a:rPr lang="en-US" sz="2000" dirty="0"/>
              <a:t>, Finland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and Graph Coloring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086600" cy="4068763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 coloring problem:</a:t>
            </a:r>
          </a:p>
          <a:p>
            <a:pPr lvl="1"/>
            <a:r>
              <a:rPr lang="en-US" sz="2000" dirty="0" smtClean="0"/>
              <a:t>Given a map with disjoint regions, called countries, color the countries</a:t>
            </a:r>
          </a:p>
          <a:p>
            <a:pPr lvl="1"/>
            <a:r>
              <a:rPr lang="en-US" sz="2000" dirty="0" smtClean="0"/>
              <a:t>No two countries   may be of the same color</a:t>
            </a:r>
          </a:p>
          <a:p>
            <a:pPr lvl="1"/>
            <a:r>
              <a:rPr lang="en-US" sz="2000" dirty="0" smtClean="0"/>
              <a:t>Minimal   number of colors   desired.</a:t>
            </a:r>
            <a:endParaRPr lang="en-US" sz="2000" dirty="0"/>
          </a:p>
          <a:p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 coloring</a:t>
            </a:r>
          </a:p>
          <a:p>
            <a:pPr lvl="1"/>
            <a:r>
              <a:rPr lang="en-US" sz="2400" dirty="0" smtClean="0"/>
              <a:t>In a map, replace all countries with nodes, and boundaries with lines</a:t>
            </a:r>
          </a:p>
          <a:p>
            <a:pPr lvl="1"/>
            <a:r>
              <a:rPr lang="en-US" sz="2400" dirty="0" smtClean="0"/>
              <a:t>Resulting planar graph represents the map.</a:t>
            </a:r>
          </a:p>
          <a:p>
            <a:pPr lvl="1"/>
            <a:r>
              <a:rPr lang="en-US" sz="2400" dirty="0" smtClean="0"/>
              <a:t>In general, graph is not planar, which means that the chromatic number can be as high as the number of nodes.</a:t>
            </a:r>
          </a:p>
          <a:p>
            <a:pPr lvl="1">
              <a:buNone/>
            </a:pPr>
            <a:endParaRPr lang="en-US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6629400" y="1905000"/>
            <a:ext cx="2209800" cy="1905000"/>
            <a:chOff x="6109809" y="2209800"/>
            <a:chExt cx="1608025" cy="1369922"/>
          </a:xfrm>
        </p:grpSpPr>
        <p:sp>
          <p:nvSpPr>
            <p:cNvPr id="4" name="Oval 3"/>
            <p:cNvSpPr>
              <a:spLocks noChangeArrowheads="1"/>
            </p:cNvSpPr>
            <p:nvPr/>
          </p:nvSpPr>
          <p:spPr bwMode="auto">
            <a:xfrm>
              <a:off x="6109809" y="2686295"/>
              <a:ext cx="417087" cy="41693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175" tIns="15088" rIns="30175" bIns="15088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r>
                <a:rPr lang="en-US" sz="1050" dirty="0">
                  <a:solidFill>
                    <a:srgbClr val="000000"/>
                  </a:solidFill>
                  <a:ea typeface="Times New Roman" pitchFamily="18" charset="0"/>
                </a:rPr>
                <a:t>2</a:t>
              </a:r>
              <a:endParaRPr lang="en-US" sz="3600" dirty="0">
                <a:ea typeface="Times New Roman" pitchFamily="18" charset="0"/>
              </a:endParaRPr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6705600" y="2209800"/>
              <a:ext cx="416764" cy="416933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175" tIns="15088" rIns="30175" bIns="15088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r>
                <a:rPr lang="en-US" sz="1050" dirty="0">
                  <a:solidFill>
                    <a:srgbClr val="000000"/>
                  </a:solidFill>
                  <a:ea typeface="Times New Roman" pitchFamily="18" charset="0"/>
                </a:rPr>
                <a:t>1</a:t>
              </a:r>
              <a:endParaRPr lang="en-US" dirty="0">
                <a:ea typeface="Times New Roman" pitchFamily="18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7301070" y="2626733"/>
              <a:ext cx="416764" cy="416933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175" tIns="15088" rIns="30175" bIns="15088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r>
                <a:rPr lang="en-US" sz="1050" dirty="0">
                  <a:solidFill>
                    <a:srgbClr val="000000"/>
                  </a:solidFill>
                  <a:ea typeface="Times New Roman" pitchFamily="18" charset="0"/>
                </a:rPr>
                <a:t>3</a:t>
              </a:r>
              <a:endParaRPr lang="en-US" dirty="0">
                <a:ea typeface="Times New Roman" pitchFamily="18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6883983" y="3162789"/>
              <a:ext cx="417087" cy="416933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30175" tIns="15088" rIns="30175" bIns="15088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r>
                <a:rPr lang="en-US" sz="1050" dirty="0" smtClean="0">
                  <a:solidFill>
                    <a:srgbClr val="000000"/>
                  </a:solidFill>
                  <a:ea typeface="Times New Roman" pitchFamily="18" charset="0"/>
                </a:rPr>
                <a:t>1</a:t>
              </a:r>
              <a:endParaRPr lang="en-US" sz="3600" dirty="0">
                <a:ea typeface="Times New Roman" pitchFamily="18" charset="0"/>
              </a:endParaRPr>
            </a:p>
          </p:txBody>
        </p:sp>
        <p:sp>
          <p:nvSpPr>
            <p:cNvPr id="8" name="Line 75"/>
            <p:cNvSpPr>
              <a:spLocks noChangeShapeType="1"/>
            </p:cNvSpPr>
            <p:nvPr/>
          </p:nvSpPr>
          <p:spPr bwMode="auto">
            <a:xfrm flipV="1">
              <a:off x="6467219" y="2507609"/>
              <a:ext cx="297735" cy="2382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9" name="Line 74"/>
            <p:cNvSpPr>
              <a:spLocks noChangeShapeType="1"/>
            </p:cNvSpPr>
            <p:nvPr/>
          </p:nvSpPr>
          <p:spPr bwMode="auto">
            <a:xfrm>
              <a:off x="7062688" y="2507609"/>
              <a:ext cx="297735" cy="1786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0" name="Line 73"/>
            <p:cNvSpPr>
              <a:spLocks noChangeShapeType="1"/>
            </p:cNvSpPr>
            <p:nvPr/>
          </p:nvSpPr>
          <p:spPr bwMode="auto">
            <a:xfrm flipV="1">
              <a:off x="6526895" y="2864980"/>
              <a:ext cx="774175" cy="595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1" name="Line 72"/>
            <p:cNvSpPr>
              <a:spLocks noChangeShapeType="1"/>
            </p:cNvSpPr>
            <p:nvPr/>
          </p:nvSpPr>
          <p:spPr bwMode="auto">
            <a:xfrm flipH="1">
              <a:off x="7181718" y="2984104"/>
              <a:ext cx="178705" cy="1786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2" name="Line 70"/>
            <p:cNvSpPr>
              <a:spLocks noChangeShapeType="1"/>
            </p:cNvSpPr>
            <p:nvPr/>
          </p:nvSpPr>
          <p:spPr bwMode="auto">
            <a:xfrm>
              <a:off x="6467219" y="2984104"/>
              <a:ext cx="476440" cy="2382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762000" y="6457890"/>
            <a:ext cx="792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ISMVL 2011, 23-25 May 2011, </a:t>
            </a:r>
            <a:r>
              <a:rPr lang="en-US" sz="2000" dirty="0" err="1" smtClean="0"/>
              <a:t>Tuusula</a:t>
            </a:r>
            <a:r>
              <a:rPr lang="en-US" sz="2000" dirty="0"/>
              <a:t>, Finland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coloring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Represent colors as strings (binary or otherwise)</a:t>
            </a:r>
          </a:p>
          <a:p>
            <a:endParaRPr lang="en-US" sz="2800" dirty="0" smtClean="0"/>
          </a:p>
          <a:p>
            <a:r>
              <a:rPr lang="en-US" sz="2800" dirty="0" smtClean="0"/>
              <a:t>Each </a:t>
            </a:r>
            <a:r>
              <a:rPr lang="en-US" sz="2800" dirty="0" err="1" smtClean="0"/>
              <a:t>node</a:t>
            </a:r>
            <a:r>
              <a:rPr lang="en-US" sz="2800" baseline="-25000" dirty="0" err="1" smtClean="0"/>
              <a:t>i</a:t>
            </a:r>
            <a:r>
              <a:rPr lang="en-US" sz="2800" dirty="0" smtClean="0"/>
              <a:t> is given a color, </a:t>
            </a:r>
            <a:r>
              <a:rPr lang="en-US" sz="2800" dirty="0" smtClean="0">
                <a:solidFill>
                  <a:srgbClr val="FF0000"/>
                </a:solidFill>
              </a:rPr>
              <a:t>color (</a:t>
            </a:r>
            <a:r>
              <a:rPr lang="en-US" sz="2800" dirty="0" err="1" smtClean="0">
                <a:solidFill>
                  <a:srgbClr val="FF0000"/>
                </a:solidFill>
              </a:rPr>
              <a:t>node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i</a:t>
            </a:r>
            <a:r>
              <a:rPr lang="en-US" sz="2800" baseline="-250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</a:p>
          <a:p>
            <a:endParaRPr lang="en-US" sz="2800" dirty="0" smtClean="0"/>
          </a:p>
          <a:p>
            <a:r>
              <a:rPr lang="en-US" sz="2800" dirty="0" smtClean="0"/>
              <a:t>Adjacent nodes are compared.</a:t>
            </a:r>
          </a:p>
          <a:p>
            <a:pPr lvl="1"/>
            <a:r>
              <a:rPr lang="en-US" sz="2400" dirty="0" smtClean="0"/>
              <a:t>If color (</a:t>
            </a:r>
            <a:r>
              <a:rPr lang="en-US" sz="2400" dirty="0" err="1" smtClean="0"/>
              <a:t>node</a:t>
            </a:r>
            <a:r>
              <a:rPr lang="en-US" sz="2400" baseline="-25000" dirty="0" err="1" smtClean="0"/>
              <a:t>a</a:t>
            </a:r>
            <a:r>
              <a:rPr lang="en-US" sz="2400" dirty="0" smtClean="0"/>
              <a:t>) = color (</a:t>
            </a:r>
            <a:r>
              <a:rPr lang="en-US" sz="2400" dirty="0" err="1" smtClean="0"/>
              <a:t>node</a:t>
            </a:r>
            <a:r>
              <a:rPr lang="en-US" sz="2400" baseline="-25000" dirty="0" err="1" smtClean="0"/>
              <a:t>b</a:t>
            </a:r>
            <a:r>
              <a:rPr lang="en-US" sz="2400" dirty="0" smtClean="0"/>
              <a:t>), </a:t>
            </a:r>
            <a:r>
              <a:rPr lang="en-US" sz="2400" dirty="0" smtClean="0">
                <a:solidFill>
                  <a:srgbClr val="FF0000"/>
                </a:solidFill>
              </a:rPr>
              <a:t>bad</a:t>
            </a:r>
            <a:r>
              <a:rPr lang="en-US" sz="2400" dirty="0" smtClean="0"/>
              <a:t> coloring</a:t>
            </a:r>
          </a:p>
          <a:p>
            <a:pPr lvl="1"/>
            <a:r>
              <a:rPr lang="en-US" sz="2400" dirty="0" smtClean="0"/>
              <a:t>If color (</a:t>
            </a:r>
            <a:r>
              <a:rPr lang="en-US" sz="2400" dirty="0" err="1" smtClean="0"/>
              <a:t>node</a:t>
            </a:r>
            <a:r>
              <a:rPr lang="en-US" sz="2400" baseline="-25000" dirty="0" err="1" smtClean="0"/>
              <a:t>a</a:t>
            </a:r>
            <a:r>
              <a:rPr lang="en-US" sz="2400" dirty="0" smtClean="0"/>
              <a:t>) ≠ color (</a:t>
            </a:r>
            <a:r>
              <a:rPr lang="en-US" sz="2400" dirty="0" err="1" smtClean="0"/>
              <a:t>node</a:t>
            </a:r>
            <a:r>
              <a:rPr lang="en-US" sz="2400" baseline="-25000" dirty="0" err="1" smtClean="0"/>
              <a:t>b</a:t>
            </a:r>
            <a:r>
              <a:rPr lang="en-US" sz="2400" dirty="0" smtClean="0"/>
              <a:t>), for all adjacent nodes, </a:t>
            </a:r>
            <a:r>
              <a:rPr lang="en-US" sz="2400" dirty="0" smtClean="0">
                <a:solidFill>
                  <a:srgbClr val="FF0000"/>
                </a:solidFill>
              </a:rPr>
              <a:t>good</a:t>
            </a:r>
            <a:r>
              <a:rPr lang="en-US" sz="2400" dirty="0" smtClean="0"/>
              <a:t> coloring</a:t>
            </a:r>
            <a:endParaRPr lang="en-US" baseline="30000" dirty="0" smtClean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09600" y="6457890"/>
            <a:ext cx="792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ISMVL 2011, 23-25 May 2011, </a:t>
            </a:r>
            <a:r>
              <a:rPr lang="en-US" sz="2000" dirty="0" err="1" smtClean="0"/>
              <a:t>Tuusula</a:t>
            </a:r>
            <a:r>
              <a:rPr lang="en-US" sz="2000" dirty="0"/>
              <a:t>, Finland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Graph Coloring Grover Algorithm has </a:t>
            </a:r>
            <a:r>
              <a:rPr lang="en-US" dirty="0" smtClean="0">
                <a:solidFill>
                  <a:srgbClr val="FF0000"/>
                </a:solidFill>
              </a:rPr>
              <a:t>several applications </a:t>
            </a:r>
            <a:r>
              <a:rPr lang="en-US" dirty="0" smtClean="0"/>
              <a:t>in </a:t>
            </a:r>
            <a:r>
              <a:rPr lang="en-US" dirty="0" smtClean="0">
                <a:solidFill>
                  <a:srgbClr val="008000"/>
                </a:solidFill>
              </a:rPr>
              <a:t>logic synthesis, scheduling, allocation, planning, robot motion, robot communication, resource allocation, conflict resolution, floor-planning, and many others.</a:t>
            </a:r>
          </a:p>
          <a:p>
            <a:endParaRPr lang="en-US" dirty="0" smtClean="0"/>
          </a:p>
          <a:p>
            <a:r>
              <a:rPr lang="en-US" dirty="0" smtClean="0"/>
              <a:t> It can serve as a “</a:t>
            </a:r>
            <a:r>
              <a:rPr lang="en-US" dirty="0" smtClean="0">
                <a:solidFill>
                  <a:srgbClr val="3366FF"/>
                </a:solidFill>
              </a:rPr>
              <a:t>generic CSP solver</a:t>
            </a:r>
            <a:r>
              <a:rPr lang="en-US" dirty="0" smtClean="0"/>
              <a:t>” similar to a general SAT solver.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08608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Unstructured Search (“Grover”)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5410200" cy="5943600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Grover’s Algorithm</a:t>
            </a:r>
            <a:r>
              <a:rPr lang="en-US" sz="2000" dirty="0" smtClean="0"/>
              <a:t> uses </a:t>
            </a:r>
            <a:r>
              <a:rPr lang="en-US" sz="2000" dirty="0" smtClean="0">
                <a:solidFill>
                  <a:srgbClr val="FF0000"/>
                </a:solidFill>
              </a:rPr>
              <a:t>superposition</a:t>
            </a:r>
            <a:r>
              <a:rPr lang="en-US" sz="2000" dirty="0" smtClean="0"/>
              <a:t> property of quantum information to perform an unstructured search more quickly</a:t>
            </a:r>
          </a:p>
          <a:p>
            <a:r>
              <a:rPr lang="en-US" sz="2000" dirty="0" smtClean="0"/>
              <a:t>The initial input qubits are superposed to represent all possible solutions</a:t>
            </a:r>
            <a:endParaRPr lang="en-US" sz="2000" dirty="0"/>
          </a:p>
          <a:p>
            <a:r>
              <a:rPr lang="en-US" sz="2000" dirty="0" smtClean="0"/>
              <a:t>The </a:t>
            </a:r>
            <a:r>
              <a:rPr lang="en-US" sz="2000" b="1" dirty="0" smtClean="0"/>
              <a:t>Oracle</a:t>
            </a:r>
            <a:r>
              <a:rPr lang="en-US" sz="2000" dirty="0" smtClean="0"/>
              <a:t> operation </a:t>
            </a:r>
            <a:r>
              <a:rPr lang="en-US" sz="2000" dirty="0" smtClean="0">
                <a:solidFill>
                  <a:srgbClr val="FF0000"/>
                </a:solidFill>
              </a:rPr>
              <a:t>tags the phase </a:t>
            </a:r>
            <a:r>
              <a:rPr lang="en-US" sz="2000" dirty="0" smtClean="0"/>
              <a:t>of the solution states in this superposition</a:t>
            </a:r>
          </a:p>
          <a:p>
            <a:r>
              <a:rPr lang="en-US" sz="2000" dirty="0" smtClean="0"/>
              <a:t>Another circuit then changes </a:t>
            </a:r>
            <a:r>
              <a:rPr lang="en-US" sz="2000" dirty="0" smtClean="0">
                <a:solidFill>
                  <a:srgbClr val="FF0000"/>
                </a:solidFill>
              </a:rPr>
              <a:t>the phase </a:t>
            </a:r>
            <a:r>
              <a:rPr lang="en-US" sz="2000" dirty="0" smtClean="0"/>
              <a:t>information (which is hidden) </a:t>
            </a:r>
            <a:r>
              <a:rPr lang="en-US" sz="2000" dirty="0" smtClean="0">
                <a:solidFill>
                  <a:srgbClr val="0000FF"/>
                </a:solidFill>
              </a:rPr>
              <a:t>into amplitude </a:t>
            </a:r>
            <a:r>
              <a:rPr lang="en-US" sz="2000" dirty="0" smtClean="0"/>
              <a:t>information (which we can detect). </a:t>
            </a:r>
            <a:r>
              <a:rPr lang="en-US" sz="2000" dirty="0" smtClean="0">
                <a:solidFill>
                  <a:srgbClr val="0000FF"/>
                </a:solidFill>
              </a:rPr>
              <a:t>inversion-about-the-average operation HZH</a:t>
            </a:r>
          </a:p>
          <a:p>
            <a:r>
              <a:rPr lang="en-US" sz="2000" dirty="0" smtClean="0"/>
              <a:t>Uses </a:t>
            </a:r>
            <a:r>
              <a:rPr lang="en-US" sz="2000" dirty="0" err="1" smtClean="0"/>
              <a:t>permutative</a:t>
            </a:r>
            <a:r>
              <a:rPr lang="en-US" sz="2000" dirty="0" smtClean="0"/>
              <a:t> Grover’s Oracle based on </a:t>
            </a:r>
            <a:r>
              <a:rPr lang="en-US" sz="2000" dirty="0" smtClean="0">
                <a:solidFill>
                  <a:srgbClr val="FF0000"/>
                </a:solidFill>
              </a:rPr>
              <a:t>comparators</a:t>
            </a:r>
            <a:r>
              <a:rPr lang="en-US" sz="2000" dirty="0" smtClean="0"/>
              <a:t> for edges and a </a:t>
            </a:r>
            <a:r>
              <a:rPr lang="en-US" sz="2000" dirty="0" smtClean="0">
                <a:solidFill>
                  <a:srgbClr val="FF0000"/>
                </a:solidFill>
              </a:rPr>
              <a:t>global AND </a:t>
            </a:r>
            <a:r>
              <a:rPr lang="en-US" sz="2000" dirty="0" smtClean="0"/>
              <a:t>gate. </a:t>
            </a:r>
          </a:p>
          <a:p>
            <a:r>
              <a:rPr lang="en-US" sz="2000" dirty="0" smtClean="0"/>
              <a:t>This process is </a:t>
            </a:r>
            <a:r>
              <a:rPr lang="en-US" sz="2000" dirty="0" smtClean="0">
                <a:solidFill>
                  <a:srgbClr val="008000"/>
                </a:solidFill>
              </a:rPr>
              <a:t>iterated √N times </a:t>
            </a:r>
            <a:r>
              <a:rPr lang="en-US" sz="2000" dirty="0" smtClean="0"/>
              <a:t>(as opposed to N iterations in classical logic) to maximally amplify the states.</a:t>
            </a:r>
          </a:p>
        </p:txBody>
      </p:sp>
      <p:grpSp>
        <p:nvGrpSpPr>
          <p:cNvPr id="4" name="Group 38"/>
          <p:cNvGrpSpPr/>
          <p:nvPr/>
        </p:nvGrpSpPr>
        <p:grpSpPr>
          <a:xfrm>
            <a:off x="5200800" y="1447800"/>
            <a:ext cx="3714600" cy="2243554"/>
            <a:chOff x="1447800" y="1066800"/>
            <a:chExt cx="7029933" cy="3809131"/>
          </a:xfrm>
        </p:grpSpPr>
        <p:sp>
          <p:nvSpPr>
            <p:cNvPr id="40" name="Rectangle 39"/>
            <p:cNvSpPr/>
            <p:nvPr/>
          </p:nvSpPr>
          <p:spPr>
            <a:xfrm>
              <a:off x="2514600" y="1066800"/>
              <a:ext cx="5867400" cy="32766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5" name="Group 55"/>
            <p:cNvGrpSpPr/>
            <p:nvPr/>
          </p:nvGrpSpPr>
          <p:grpSpPr>
            <a:xfrm>
              <a:off x="1752600" y="1219200"/>
              <a:ext cx="6725133" cy="2819400"/>
              <a:chOff x="1752600" y="1219200"/>
              <a:chExt cx="6725133" cy="2819400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1752600" y="3733800"/>
                <a:ext cx="6477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Flowchart: Connector 49"/>
              <p:cNvSpPr/>
              <p:nvPr/>
            </p:nvSpPr>
            <p:spPr>
              <a:xfrm>
                <a:off x="3657600" y="3429000"/>
                <a:ext cx="609600" cy="60960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51" name="Straight Connector 50"/>
              <p:cNvCxnSpPr>
                <a:stCxn id="73" idx="2"/>
                <a:endCxn id="50" idx="4"/>
              </p:cNvCxnSpPr>
              <p:nvPr/>
            </p:nvCxnSpPr>
            <p:spPr>
              <a:xfrm rot="5400000">
                <a:off x="3467100" y="3543300"/>
                <a:ext cx="9906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4724400" y="1524000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4724400" y="2895600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Flowchart: Or 53"/>
              <p:cNvSpPr/>
              <p:nvPr/>
            </p:nvSpPr>
            <p:spPr>
              <a:xfrm>
                <a:off x="5867400" y="1219200"/>
                <a:ext cx="609600" cy="609600"/>
              </a:xfrm>
              <a:prstGeom prst="flowChartOr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55" name="Straight Connector 54"/>
              <p:cNvCxnSpPr>
                <a:endCxn id="54" idx="2"/>
              </p:cNvCxnSpPr>
              <p:nvPr/>
            </p:nvCxnSpPr>
            <p:spPr>
              <a:xfrm>
                <a:off x="5410200" y="1524000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Flowchart: Or 55"/>
              <p:cNvSpPr/>
              <p:nvPr/>
            </p:nvSpPr>
            <p:spPr>
              <a:xfrm>
                <a:off x="5867400" y="2590800"/>
                <a:ext cx="609600" cy="609600"/>
              </a:xfrm>
              <a:prstGeom prst="flowChartOr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>
                <a:off x="5410200" y="2895600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5715000" y="1524000"/>
                <a:ext cx="1371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5867400" y="2895600"/>
                <a:ext cx="990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5400000">
                <a:off x="5372100" y="2781300"/>
                <a:ext cx="25146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Flowchart: Connector 60"/>
              <p:cNvSpPr/>
              <p:nvPr/>
            </p:nvSpPr>
            <p:spPr>
              <a:xfrm>
                <a:off x="6324600" y="3429000"/>
                <a:ext cx="609600" cy="60960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2" name="Flowchart: Connector 61"/>
              <p:cNvSpPr/>
              <p:nvPr/>
            </p:nvSpPr>
            <p:spPr>
              <a:xfrm>
                <a:off x="6583681" y="1447800"/>
                <a:ext cx="121919" cy="152400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3" name="Flowchart: Or 62"/>
              <p:cNvSpPr/>
              <p:nvPr/>
            </p:nvSpPr>
            <p:spPr>
              <a:xfrm>
                <a:off x="6858000" y="1219200"/>
                <a:ext cx="609600" cy="609600"/>
              </a:xfrm>
              <a:prstGeom prst="flowChartOr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4" name="Flowchart: Or 63"/>
              <p:cNvSpPr/>
              <p:nvPr/>
            </p:nvSpPr>
            <p:spPr>
              <a:xfrm>
                <a:off x="6858000" y="2590800"/>
                <a:ext cx="609600" cy="609600"/>
              </a:xfrm>
              <a:prstGeom prst="flowChartOr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 rot="5400000">
                <a:off x="5315634" y="1714701"/>
                <a:ext cx="457200" cy="990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…</a:t>
                </a:r>
                <a:endParaRPr lang="en-US" sz="2800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 rot="5400000">
                <a:off x="7754033" y="1714701"/>
                <a:ext cx="457200" cy="990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…</a:t>
                </a:r>
                <a:endParaRPr lang="en-US" sz="2800" dirty="0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7620000" y="1295400"/>
                <a:ext cx="533400" cy="533400"/>
              </a:xfrm>
              <a:prstGeom prst="rect">
                <a:avLst/>
              </a:prstGeom>
              <a:solidFill>
                <a:schemeClr val="bg1"/>
              </a:solidFill>
              <a:ln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>
                    <a:solidFill>
                      <a:schemeClr val="tx1"/>
                    </a:solidFill>
                  </a:rPr>
                  <a:t>H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7620000" y="2590800"/>
                <a:ext cx="533400" cy="533400"/>
              </a:xfrm>
              <a:prstGeom prst="rect">
                <a:avLst/>
              </a:prstGeom>
              <a:solidFill>
                <a:schemeClr val="bg1"/>
              </a:solidFill>
              <a:ln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>
                    <a:solidFill>
                      <a:schemeClr val="tx1"/>
                    </a:solidFill>
                  </a:rPr>
                  <a:t>H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9" name="Straight Connector 68"/>
              <p:cNvCxnSpPr/>
              <p:nvPr/>
            </p:nvCxnSpPr>
            <p:spPr>
              <a:xfrm>
                <a:off x="7162800" y="1524000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7162800" y="2895600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ectangle 70"/>
              <p:cNvSpPr/>
              <p:nvPr/>
            </p:nvSpPr>
            <p:spPr>
              <a:xfrm>
                <a:off x="5181600" y="1295400"/>
                <a:ext cx="533400" cy="533400"/>
              </a:xfrm>
              <a:prstGeom prst="rect">
                <a:avLst/>
              </a:prstGeom>
              <a:solidFill>
                <a:schemeClr val="bg1"/>
              </a:solidFill>
              <a:ln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>
                    <a:solidFill>
                      <a:schemeClr val="tx1"/>
                    </a:solidFill>
                  </a:rPr>
                  <a:t>H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5181600" y="2590800"/>
                <a:ext cx="533400" cy="533400"/>
              </a:xfrm>
              <a:prstGeom prst="rect">
                <a:avLst/>
              </a:prstGeom>
              <a:solidFill>
                <a:schemeClr val="bg1"/>
              </a:solidFill>
              <a:ln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>
                    <a:solidFill>
                      <a:schemeClr val="tx1"/>
                    </a:solidFill>
                  </a:rPr>
                  <a:t>H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2971800" y="1371600"/>
                <a:ext cx="1981200" cy="1676400"/>
              </a:xfrm>
              <a:prstGeom prst="rect">
                <a:avLst/>
              </a:prstGeom>
              <a:solidFill>
                <a:schemeClr val="bg1"/>
              </a:solidFill>
              <a:ln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>
                    <a:solidFill>
                      <a:schemeClr val="tx1"/>
                    </a:solidFill>
                  </a:rPr>
                  <a:t>ORACLE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2" name="Flowchart: Connector 41"/>
            <p:cNvSpPr/>
            <p:nvPr/>
          </p:nvSpPr>
          <p:spPr>
            <a:xfrm>
              <a:off x="6583681" y="2819400"/>
              <a:ext cx="121919" cy="152400"/>
            </a:xfrm>
            <a:prstGeom prst="flowChartConnector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447800" y="1295400"/>
              <a:ext cx="533400" cy="533400"/>
            </a:xfrm>
            <a:prstGeom prst="rect">
              <a:avLst/>
            </a:prstGeom>
            <a:solidFill>
              <a:schemeClr val="bg1"/>
            </a:solidFill>
            <a:ln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H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47800" y="2590800"/>
              <a:ext cx="533400" cy="533400"/>
            </a:xfrm>
            <a:prstGeom prst="rect">
              <a:avLst/>
            </a:prstGeom>
            <a:solidFill>
              <a:schemeClr val="bg1"/>
            </a:solidFill>
            <a:ln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H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447800" y="3505200"/>
              <a:ext cx="533400" cy="533400"/>
            </a:xfrm>
            <a:prstGeom prst="rect">
              <a:avLst/>
            </a:prstGeom>
            <a:solidFill>
              <a:schemeClr val="bg1"/>
            </a:solidFill>
            <a:ln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H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1981200" y="1524000"/>
              <a:ext cx="990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981200" y="2895600"/>
              <a:ext cx="990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3045118" y="4354282"/>
              <a:ext cx="4286596" cy="521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Grover Loop (* √N)</a:t>
              </a:r>
              <a:endParaRPr lang="en-US" sz="1400" dirty="0"/>
            </a:p>
          </p:txBody>
        </p:sp>
      </p:grpSp>
      <p:pic>
        <p:nvPicPr>
          <p:cNvPr id="74" name="Picture 7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886200"/>
            <a:ext cx="3352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TextBox 74"/>
          <p:cNvSpPr txBox="1"/>
          <p:nvPr/>
        </p:nvSpPr>
        <p:spPr>
          <a:xfrm rot="5400000">
            <a:off x="7518366" y="1854234"/>
            <a:ext cx="26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76" name="TextBox 75"/>
          <p:cNvSpPr txBox="1"/>
          <p:nvPr/>
        </p:nvSpPr>
        <p:spPr>
          <a:xfrm rot="5400000">
            <a:off x="8061946" y="1854234"/>
            <a:ext cx="26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Circuit level representation of Grover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0"/>
            <a:ext cx="844701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90800" y="6107668"/>
            <a:ext cx="4419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Iterate Grover Loop Square root of N times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Concept of the </a:t>
            </a:r>
            <a:r>
              <a:rPr lang="en-US" dirty="0" smtClean="0">
                <a:solidFill>
                  <a:srgbClr val="3366FF"/>
                </a:solidFill>
              </a:rPr>
              <a:t>coloring oracle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54" name="Content Placeholder 153"/>
          <p:cNvSpPr>
            <a:spLocks noGrp="1"/>
          </p:cNvSpPr>
          <p:nvPr>
            <p:ph idx="1"/>
          </p:nvPr>
        </p:nvSpPr>
        <p:spPr>
          <a:xfrm>
            <a:off x="0" y="1219200"/>
            <a:ext cx="4343400" cy="3505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Since there are three nodes, each can take on up to three colors</a:t>
            </a:r>
          </a:p>
          <a:p>
            <a:endParaRPr lang="en-US" sz="2400" dirty="0" smtClean="0"/>
          </a:p>
          <a:p>
            <a:r>
              <a:rPr lang="en-US" sz="2400" dirty="0" smtClean="0"/>
              <a:t>Each node is represented with ||log</a:t>
            </a:r>
            <a:r>
              <a:rPr lang="en-US" sz="1400" dirty="0" smtClean="0"/>
              <a:t>2</a:t>
            </a:r>
            <a:r>
              <a:rPr lang="en-US" sz="2400" dirty="0" smtClean="0"/>
              <a:t>(3)|| = </a:t>
            </a:r>
            <a:r>
              <a:rPr lang="en-US" sz="2400" dirty="0" smtClean="0">
                <a:solidFill>
                  <a:srgbClr val="FF0000"/>
                </a:solidFill>
              </a:rPr>
              <a:t>2 qubits </a:t>
            </a:r>
            <a:r>
              <a:rPr lang="en-US" sz="2400" dirty="0" smtClean="0"/>
              <a:t>so that the total number of possible collective states per node is more than three.</a:t>
            </a:r>
          </a:p>
        </p:txBody>
      </p:sp>
      <p:grpSp>
        <p:nvGrpSpPr>
          <p:cNvPr id="3" name="Group 123"/>
          <p:cNvGrpSpPr/>
          <p:nvPr/>
        </p:nvGrpSpPr>
        <p:grpSpPr>
          <a:xfrm>
            <a:off x="4343400" y="1219200"/>
            <a:ext cx="4724400" cy="2819400"/>
            <a:chOff x="381000" y="1143000"/>
            <a:chExt cx="8534400" cy="4800600"/>
          </a:xfrm>
        </p:grpSpPr>
        <p:cxnSp>
          <p:nvCxnSpPr>
            <p:cNvPr id="125" name="Straight Connector 124"/>
            <p:cNvCxnSpPr/>
            <p:nvPr/>
          </p:nvCxnSpPr>
          <p:spPr>
            <a:xfrm>
              <a:off x="1295400" y="1219200"/>
              <a:ext cx="6553200" cy="0"/>
            </a:xfrm>
            <a:prstGeom prst="lin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>
            <a:xfrm>
              <a:off x="1295400" y="1447800"/>
              <a:ext cx="6553200" cy="0"/>
            </a:xfrm>
            <a:prstGeom prst="lin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>
            <a:xfrm>
              <a:off x="1295400" y="1905000"/>
              <a:ext cx="6553200" cy="0"/>
            </a:xfrm>
            <a:prstGeom prst="lin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>
            <a:xfrm>
              <a:off x="1295400" y="2133600"/>
              <a:ext cx="6553200" cy="0"/>
            </a:xfrm>
            <a:prstGeom prst="lin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9" name="Straight Connector 128"/>
            <p:cNvCxnSpPr/>
            <p:nvPr/>
          </p:nvCxnSpPr>
          <p:spPr>
            <a:xfrm>
              <a:off x="1295400" y="2514600"/>
              <a:ext cx="6553200" cy="0"/>
            </a:xfrm>
            <a:prstGeom prst="lin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>
            <a:xfrm>
              <a:off x="1295400" y="2743200"/>
              <a:ext cx="6553200" cy="0"/>
            </a:xfrm>
            <a:prstGeom prst="lin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31" name="Rectangle 130"/>
            <p:cNvSpPr/>
            <p:nvPr/>
          </p:nvSpPr>
          <p:spPr>
            <a:xfrm>
              <a:off x="4038600" y="3200400"/>
              <a:ext cx="1143000" cy="10668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≠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172200" y="3200400"/>
              <a:ext cx="1143000" cy="10668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≠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TextBox 16"/>
            <p:cNvSpPr txBox="1"/>
            <p:nvPr/>
          </p:nvSpPr>
          <p:spPr>
            <a:xfrm>
              <a:off x="381000" y="1143000"/>
              <a:ext cx="1142999" cy="445444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Node 1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TextBox 17"/>
            <p:cNvSpPr txBox="1"/>
            <p:nvPr/>
          </p:nvSpPr>
          <p:spPr>
            <a:xfrm>
              <a:off x="381000" y="1840468"/>
              <a:ext cx="1142999" cy="445444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Node 2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TextBox 18"/>
            <p:cNvSpPr txBox="1"/>
            <p:nvPr/>
          </p:nvSpPr>
          <p:spPr>
            <a:xfrm>
              <a:off x="381000" y="2450068"/>
              <a:ext cx="1142999" cy="445444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Node 3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6" name="Straight Connector 135"/>
            <p:cNvCxnSpPr/>
            <p:nvPr/>
          </p:nvCxnSpPr>
          <p:spPr>
            <a:xfrm rot="5400000">
              <a:off x="990600" y="2209800"/>
              <a:ext cx="1981200" cy="0"/>
            </a:xfrm>
            <a:prstGeom prst="lin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 type="oval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>
            <a:xfrm rot="5400000">
              <a:off x="1257300" y="2324100"/>
              <a:ext cx="1752600" cy="0"/>
            </a:xfrm>
            <a:prstGeom prst="lin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 type="oval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>
            <a:xfrm rot="5400000">
              <a:off x="2019300" y="2552700"/>
              <a:ext cx="1295400" cy="0"/>
            </a:xfrm>
            <a:prstGeom prst="lin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 type="oval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>
            <a:xfrm rot="5400000">
              <a:off x="2286000" y="2667000"/>
              <a:ext cx="1066800" cy="0"/>
            </a:xfrm>
            <a:prstGeom prst="lin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 type="oval"/>
            </a:ln>
            <a:effectLst/>
          </p:spPr>
        </p:cxnSp>
        <p:sp>
          <p:nvSpPr>
            <p:cNvPr id="140" name="Rectangle 139"/>
            <p:cNvSpPr/>
            <p:nvPr/>
          </p:nvSpPr>
          <p:spPr>
            <a:xfrm>
              <a:off x="1828800" y="3200400"/>
              <a:ext cx="1143000" cy="10668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≠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41" name="Straight Connector 140"/>
            <p:cNvCxnSpPr/>
            <p:nvPr/>
          </p:nvCxnSpPr>
          <p:spPr>
            <a:xfrm rot="5400000">
              <a:off x="3276600" y="2209800"/>
              <a:ext cx="1981200" cy="0"/>
            </a:xfrm>
            <a:prstGeom prst="lin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 type="oval"/>
            </a:ln>
            <a:effectLst/>
          </p:spPr>
        </p:cxnSp>
        <p:cxnSp>
          <p:nvCxnSpPr>
            <p:cNvPr id="142" name="Straight Connector 141"/>
            <p:cNvCxnSpPr/>
            <p:nvPr/>
          </p:nvCxnSpPr>
          <p:spPr>
            <a:xfrm rot="5400000">
              <a:off x="3543300" y="2324100"/>
              <a:ext cx="1752600" cy="0"/>
            </a:xfrm>
            <a:prstGeom prst="lin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 type="oval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>
            <a:xfrm rot="5400000">
              <a:off x="4457700" y="2857500"/>
              <a:ext cx="685800" cy="0"/>
            </a:xfrm>
            <a:prstGeom prst="lin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 type="oval"/>
            </a:ln>
            <a:effectLst/>
          </p:spPr>
        </p:cxnSp>
        <p:cxnSp>
          <p:nvCxnSpPr>
            <p:cNvPr id="144" name="Straight Connector 143"/>
            <p:cNvCxnSpPr/>
            <p:nvPr/>
          </p:nvCxnSpPr>
          <p:spPr>
            <a:xfrm rot="5400000">
              <a:off x="4724400" y="2971800"/>
              <a:ext cx="457200" cy="0"/>
            </a:xfrm>
            <a:prstGeom prst="lin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 type="oval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>
            <a:xfrm rot="5400000">
              <a:off x="5676900" y="2552700"/>
              <a:ext cx="1295400" cy="0"/>
            </a:xfrm>
            <a:prstGeom prst="lin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 type="oval"/>
            </a:ln>
            <a:effectLst/>
          </p:spPr>
        </p:cxnSp>
        <p:cxnSp>
          <p:nvCxnSpPr>
            <p:cNvPr id="146" name="Straight Connector 145"/>
            <p:cNvCxnSpPr/>
            <p:nvPr/>
          </p:nvCxnSpPr>
          <p:spPr>
            <a:xfrm rot="5400000">
              <a:off x="5943600" y="2667000"/>
              <a:ext cx="1066800" cy="0"/>
            </a:xfrm>
            <a:prstGeom prst="lin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 type="oval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>
            <a:xfrm rot="5400000">
              <a:off x="6667500" y="2857500"/>
              <a:ext cx="685800" cy="0"/>
            </a:xfrm>
            <a:prstGeom prst="lin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 type="oval"/>
            </a:ln>
            <a:effectLst/>
          </p:spPr>
        </p:cxnSp>
        <p:cxnSp>
          <p:nvCxnSpPr>
            <p:cNvPr id="148" name="Straight Connector 147"/>
            <p:cNvCxnSpPr/>
            <p:nvPr/>
          </p:nvCxnSpPr>
          <p:spPr>
            <a:xfrm rot="5400000">
              <a:off x="6934200" y="2971800"/>
              <a:ext cx="457200" cy="0"/>
            </a:xfrm>
            <a:prstGeom prst="lin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 type="oval"/>
            </a:ln>
            <a:effectLst/>
          </p:spPr>
        </p:cxnSp>
        <p:sp>
          <p:nvSpPr>
            <p:cNvPr id="149" name="Flowchart: Delay 148"/>
            <p:cNvSpPr/>
            <p:nvPr/>
          </p:nvSpPr>
          <p:spPr>
            <a:xfrm>
              <a:off x="7162800" y="4876800"/>
              <a:ext cx="1524000" cy="1066800"/>
            </a:xfrm>
            <a:prstGeom prst="flowChartDelay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0" name="Shape 40"/>
            <p:cNvCxnSpPr>
              <a:stCxn id="132" idx="2"/>
            </p:cNvCxnSpPr>
            <p:nvPr/>
          </p:nvCxnSpPr>
          <p:spPr>
            <a:xfrm rot="16200000" flipH="1">
              <a:off x="6496050" y="4514850"/>
              <a:ext cx="914400" cy="419100"/>
            </a:xfrm>
            <a:prstGeom prst="bentConnector3">
              <a:avLst>
                <a:gd name="adj1" fmla="val 99122"/>
              </a:avLst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51" name="Shape 42"/>
            <p:cNvCxnSpPr>
              <a:stCxn id="131" idx="2"/>
              <a:endCxn id="149" idx="1"/>
            </p:cNvCxnSpPr>
            <p:nvPr/>
          </p:nvCxnSpPr>
          <p:spPr>
            <a:xfrm rot="16200000" flipH="1">
              <a:off x="5314950" y="3562350"/>
              <a:ext cx="1143000" cy="2552700"/>
            </a:xfrm>
            <a:prstGeom prst="bentConnector2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52" name="Shape 43"/>
            <p:cNvCxnSpPr>
              <a:stCxn id="140" idx="2"/>
            </p:cNvCxnSpPr>
            <p:nvPr/>
          </p:nvCxnSpPr>
          <p:spPr>
            <a:xfrm rot="16200000" flipH="1">
              <a:off x="4057650" y="2609850"/>
              <a:ext cx="1447800" cy="4762500"/>
            </a:xfrm>
            <a:prstGeom prst="bentConnector2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53" name="Shape 40"/>
            <p:cNvCxnSpPr>
              <a:stCxn id="149" idx="3"/>
            </p:cNvCxnSpPr>
            <p:nvPr/>
          </p:nvCxnSpPr>
          <p:spPr>
            <a:xfrm>
              <a:off x="8686800" y="5410200"/>
              <a:ext cx="228600" cy="1588"/>
            </a:xfrm>
            <a:prstGeom prst="bentConnector3">
              <a:avLst>
                <a:gd name="adj1" fmla="val 50000"/>
              </a:avLst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34" name="Content Placeholder 153"/>
          <p:cNvSpPr txBox="1">
            <a:spLocks/>
          </p:cNvSpPr>
          <p:nvPr/>
        </p:nvSpPr>
        <p:spPr>
          <a:xfrm>
            <a:off x="0" y="5029200"/>
            <a:ext cx="89154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example, the states|00&gt; and |01&gt; represent different colors.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have to make sure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two nodes that are connected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are assigned the same color using bit-by-bit inequality gates.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10757</TotalTime>
  <Words>2287</Words>
  <Application>Microsoft Office PowerPoint</Application>
  <PresentationFormat>On-screen Show (4:3)</PresentationFormat>
  <Paragraphs>306</Paragraphs>
  <Slides>36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Improved Complexity of Quantum Oracles for Ternary Grover Algorithm  for Graph Coloring</vt:lpstr>
      <vt:lpstr>Goals of our research</vt:lpstr>
      <vt:lpstr>Goals of our research</vt:lpstr>
      <vt:lpstr>Map and Graph Coloring Problem</vt:lpstr>
      <vt:lpstr>Graph coloring problem</vt:lpstr>
      <vt:lpstr>Slide 6</vt:lpstr>
      <vt:lpstr>Quantum Unstructured Search (“Grover”)</vt:lpstr>
      <vt:lpstr>Circuit level representation of Grover</vt:lpstr>
      <vt:lpstr>Concept of the coloring oracle</vt:lpstr>
      <vt:lpstr>Ternary Quantum Logic</vt:lpstr>
      <vt:lpstr>9 colors, 4 qubits</vt:lpstr>
      <vt:lpstr>Ternary Grover’s</vt:lpstr>
      <vt:lpstr>Oracle overview: a general case</vt:lpstr>
      <vt:lpstr>Binary Inequality Comparator circuit</vt:lpstr>
      <vt:lpstr>Ternary Quantum Inequality Comparator</vt:lpstr>
      <vt:lpstr>Costs of binary vs ternary quantum comparators</vt:lpstr>
      <vt:lpstr>Costs of binary Toffoli gate with many inputs</vt:lpstr>
      <vt:lpstr>NEW -- Ternary Toffoli</vt:lpstr>
      <vt:lpstr>The reduced cost of the new Toffoli gate</vt:lpstr>
      <vt:lpstr>Costs of Toffoli gates</vt:lpstr>
      <vt:lpstr>Final cost comparison of binary and ternary comparators</vt:lpstr>
      <vt:lpstr>The final total costs: binary vs ternary</vt:lpstr>
      <vt:lpstr>Costs of comparators. With Toffoli</vt:lpstr>
      <vt:lpstr>Simulation</vt:lpstr>
      <vt:lpstr>Simulation (cont’d)</vt:lpstr>
      <vt:lpstr>Simulation (cont’d)</vt:lpstr>
      <vt:lpstr>Grover Iterations</vt:lpstr>
      <vt:lpstr>Slide 28</vt:lpstr>
      <vt:lpstr>Slide 29</vt:lpstr>
      <vt:lpstr>After 6 iterations</vt:lpstr>
      <vt:lpstr>How many iterations?</vt:lpstr>
      <vt:lpstr>Conclusions 1</vt:lpstr>
      <vt:lpstr>Conclusions 2</vt:lpstr>
      <vt:lpstr>Slide 34</vt:lpstr>
      <vt:lpstr>Conclusions 4</vt:lpstr>
      <vt:lpstr>Conclusions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Improved Complexity of Quantum Oracles for Ternary Grover Algorithm</dc:title>
  <dc:creator>yushi</dc:creator>
  <cp:lastModifiedBy>mperkows</cp:lastModifiedBy>
  <cp:revision>499</cp:revision>
  <dcterms:created xsi:type="dcterms:W3CDTF">2011-05-25T11:02:13Z</dcterms:created>
  <dcterms:modified xsi:type="dcterms:W3CDTF">2011-06-02T19:14:25Z</dcterms:modified>
</cp:coreProperties>
</file>