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305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84" r:id="rId31"/>
    <p:sldId id="285" r:id="rId32"/>
    <p:sldId id="286" r:id="rId33"/>
    <p:sldId id="287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5089" autoAdjust="0"/>
  </p:normalViewPr>
  <p:slideViewPr>
    <p:cSldViewPr>
      <p:cViewPr>
        <p:scale>
          <a:sx n="70" d="100"/>
          <a:sy n="70" d="100"/>
        </p:scale>
        <p:origin x="-24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9" Type="http://schemas.openxmlformats.org/officeDocument/2006/relationships/image" Target="../media/image17.png"/><Relationship Id="rId3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153400" cy="2895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Phase Estimation using Multivalued Logic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781800" cy="21336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Vamsi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Parasa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Perkowski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>
                <a:solidFill>
                  <a:schemeClr val="tx1"/>
                </a:solidFill>
              </a:rPr>
              <a:t>Department of Electrical and Computer Engineering,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Portland State University</a:t>
            </a:r>
          </a:p>
          <a:p>
            <a:endParaRPr lang="en-US" sz="1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45789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ISMVL 2011, 23-25 May 2011, </a:t>
            </a:r>
            <a:r>
              <a:rPr lang="en-US" sz="2000" dirty="0" err="1" smtClean="0"/>
              <a:t>Tuusula</a:t>
            </a:r>
            <a:r>
              <a:rPr lang="en-US" sz="20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: step 3 – Apply Inverse QFT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66198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257800"/>
            <a:ext cx="596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19200"/>
            <a:ext cx="25146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371600"/>
            <a:ext cx="1524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295400"/>
            <a:ext cx="1219200" cy="92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286000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" y="2514600"/>
            <a:ext cx="176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: step 4 - Measurement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429000"/>
            <a:ext cx="8686800" cy="2651125"/>
          </a:xfrm>
        </p:spPr>
        <p:txBody>
          <a:bodyPr/>
          <a:lstStyle/>
          <a:p>
            <a:r>
              <a:rPr lang="en-US" dirty="0" smtClean="0"/>
              <a:t>If the phase  </a:t>
            </a:r>
            <a:r>
              <a:rPr lang="en-US" dirty="0" err="1" smtClean="0"/>
              <a:t></a:t>
            </a:r>
            <a:r>
              <a:rPr lang="en-US" baseline="-25000" dirty="0" err="1" smtClean="0"/>
              <a:t>u</a:t>
            </a:r>
            <a:r>
              <a:rPr lang="en-US" dirty="0" smtClean="0"/>
              <a:t> is an </a:t>
            </a:r>
            <a:r>
              <a:rPr lang="en-US" b="1" dirty="0" smtClean="0"/>
              <a:t>exact binary fraction</a:t>
            </a:r>
            <a:r>
              <a:rPr lang="en-US" dirty="0" smtClean="0"/>
              <a:t>, we measure the estimate of the phase   </a:t>
            </a:r>
            <a:r>
              <a:rPr lang="en-US" dirty="0" err="1" smtClean="0"/>
              <a:t></a:t>
            </a:r>
            <a:r>
              <a:rPr lang="en-US" baseline="-25000" dirty="0" err="1" smtClean="0"/>
              <a:t>u</a:t>
            </a:r>
            <a:r>
              <a:rPr lang="en-US" dirty="0" smtClean="0"/>
              <a:t> with probability of 1.</a:t>
            </a:r>
          </a:p>
          <a:p>
            <a:r>
              <a:rPr lang="en-US" dirty="0" smtClean="0"/>
              <a:t>If not, then we measure the estimate of the phase with a very high probability close to 1.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572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645789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ISMVL 2011, 23-25 May 2011, </a:t>
            </a:r>
            <a:r>
              <a:rPr lang="en-US" sz="2000" dirty="0" err="1" smtClean="0"/>
              <a:t>Tuusula</a:t>
            </a:r>
            <a:r>
              <a:rPr lang="en-US" sz="2000" dirty="0"/>
              <a:t>, Finland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7659" y="3048000"/>
            <a:ext cx="176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circuit for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b="1" i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686800" cy="30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934200" cy="12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6172200"/>
            <a:ext cx="583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circuit for QFT is well known and hence not discussed.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62800" y="2667000"/>
            <a:ext cx="176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7467"/>
          <a:stretch>
            <a:fillRect/>
          </a:stretch>
        </p:blipFill>
        <p:spPr bwMode="auto">
          <a:xfrm>
            <a:off x="0" y="0"/>
            <a:ext cx="9438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99988" y="12192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7600" y="2590800"/>
            <a:ext cx="20795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have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qudits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qubits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781800" y="3048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" y="2743200"/>
            <a:ext cx="13715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qudits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phase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rot="16200000" flipH="1">
            <a:off x="614065" y="3738266"/>
            <a:ext cx="524470" cy="380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" y="5934670"/>
            <a:ext cx="1219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have arbitrary 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Chrestenson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instead 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Hadamard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43000" y="49530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562600" y="4876801"/>
            <a:ext cx="17526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00800" y="6243935"/>
            <a:ext cx="304800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Inverse QFT on base 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not base 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1" y="-21534"/>
            <a:ext cx="9143999" cy="68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381000"/>
            <a:ext cx="22860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QFT and </a:t>
            </a:r>
            <a:r>
              <a:rPr lang="en-US" dirty="0" err="1" smtClean="0"/>
              <a:t>Chrestenson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9906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-21568"/>
            <a:ext cx="9144000" cy="68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99988" y="10668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2" y="-21511"/>
            <a:ext cx="9143998" cy="687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6457890"/>
            <a:ext cx="7924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ISMVL 2011, 23-25 May 2011, </a:t>
            </a:r>
            <a:r>
              <a:rPr lang="en-US" sz="2000" dirty="0" err="1" smtClean="0"/>
              <a:t>Tuusula</a:t>
            </a:r>
            <a:r>
              <a:rPr lang="en-US" sz="2000" dirty="0"/>
              <a:t>, Finland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9988" y="11430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5333"/>
          <a:stretch>
            <a:fillRect/>
          </a:stretch>
        </p:blipFill>
        <p:spPr bwMode="auto">
          <a:xfrm>
            <a:off x="0" y="42797"/>
            <a:ext cx="9143999" cy="681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334000"/>
            <a:ext cx="1981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apply </a:t>
            </a:r>
            <a:r>
              <a:rPr lang="en-US" u="dbl" dirty="0" smtClean="0">
                <a:solidFill>
                  <a:srgbClr val="FF0000"/>
                </a:solidFill>
              </a:rPr>
              <a:t>inverse</a:t>
            </a:r>
            <a:r>
              <a:rPr lang="en-US" dirty="0" smtClean="0"/>
              <a:t> Quantum Fourier Transform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99988" y="9906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95700" y="33909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162800" y="31242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610100" y="3619500"/>
            <a:ext cx="2667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5333"/>
          <a:stretch>
            <a:fillRect/>
          </a:stretch>
        </p:blipFill>
        <p:spPr bwMode="auto">
          <a:xfrm>
            <a:off x="0" y="42788"/>
            <a:ext cx="9144000" cy="681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99988" y="1295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-21561"/>
            <a:ext cx="9144000" cy="687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77659" y="11430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1981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</a:t>
            </a:r>
            <a:r>
              <a:rPr lang="en-US" dirty="0" err="1" smtClean="0"/>
              <a:t>d</a:t>
            </a:r>
            <a:r>
              <a:rPr lang="en-US" dirty="0" smtClean="0"/>
              <a:t>-valued quantum multiplexers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5791200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Importance of Quantum Phase Estimation (QPE)</a:t>
            </a:r>
          </a:p>
          <a:p>
            <a:endParaRPr lang="en-US" dirty="0" smtClean="0"/>
          </a:p>
          <a:p>
            <a:r>
              <a:rPr lang="en-US" dirty="0" smtClean="0"/>
              <a:t>QPE using binary logic</a:t>
            </a:r>
          </a:p>
          <a:p>
            <a:endParaRPr lang="en-US" dirty="0" smtClean="0"/>
          </a:p>
          <a:p>
            <a:r>
              <a:rPr lang="en-US" dirty="0" smtClean="0"/>
              <a:t>QPE using MVL</a:t>
            </a:r>
          </a:p>
          <a:p>
            <a:endParaRPr lang="en-US" dirty="0" smtClean="0"/>
          </a:p>
          <a:p>
            <a:r>
              <a:rPr lang="en-US" dirty="0" smtClean="0"/>
              <a:t>Performance Requirements </a:t>
            </a:r>
          </a:p>
          <a:p>
            <a:endParaRPr lang="en-US" dirty="0" smtClean="0"/>
          </a:p>
          <a:p>
            <a:r>
              <a:rPr lang="en-US" dirty="0" smtClean="0"/>
              <a:t>Salient features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3201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dirty="0" err="1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D-valued quantum multiplexers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352800"/>
            <a:ext cx="685800" cy="28956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3"/>
          </p:cNvCxnSpPr>
          <p:nvPr/>
        </p:nvCxnSpPr>
        <p:spPr>
          <a:xfrm rot="16200000" flipH="1">
            <a:off x="2743200" y="3733800"/>
            <a:ext cx="14478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</p:cNvCxnSpPr>
          <p:nvPr/>
        </p:nvCxnSpPr>
        <p:spPr>
          <a:xfrm flipH="1">
            <a:off x="3124200" y="4800600"/>
            <a:ext cx="68580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Case </a:t>
            </a:r>
            <a:r>
              <a:rPr lang="en-US" dirty="0" err="1" smtClean="0"/>
              <a:t>d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3644205"/>
            <a:ext cx="38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 </a:t>
            </a:r>
          </a:p>
          <a:p>
            <a:endParaRPr lang="en-US" sz="2800" dirty="0" smtClean="0"/>
          </a:p>
          <a:p>
            <a:r>
              <a:rPr lang="en-US" sz="2800" dirty="0" smtClean="0"/>
              <a:t>1 </a:t>
            </a:r>
          </a:p>
          <a:p>
            <a:endParaRPr lang="en-US" sz="2800" dirty="0" smtClean="0"/>
          </a:p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438400" y="44958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05000" y="54102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4600" y="54102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0" y="4876800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2438400"/>
            <a:ext cx="419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048000" y="2895600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odecagon 32"/>
          <p:cNvSpPr/>
          <p:nvPr/>
        </p:nvSpPr>
        <p:spPr>
          <a:xfrm>
            <a:off x="3429000" y="2362200"/>
            <a:ext cx="152400" cy="152400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676400" y="5638800"/>
            <a:ext cx="1447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600" y="4724400"/>
            <a:ext cx="2209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76400" y="3733800"/>
            <a:ext cx="1447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23106" y="4686300"/>
            <a:ext cx="19057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48006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Target (date)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25908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6667" t="9600" r="14000" b="5333"/>
          <a:stretch>
            <a:fillRect/>
          </a:stretch>
        </p:blipFill>
        <p:spPr bwMode="auto">
          <a:xfrm>
            <a:off x="0" y="0"/>
            <a:ext cx="8915400" cy="683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6167735"/>
            <a:ext cx="784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ISMVL 2011, 23-25 May, </a:t>
            </a:r>
            <a:r>
              <a:rPr lang="en-US" sz="2400" dirty="0" err="1" smtClean="0"/>
              <a:t>Tuusula</a:t>
            </a:r>
            <a:r>
              <a:rPr lang="en-US" sz="2400" dirty="0" smtClean="0"/>
              <a:t>, Finland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599988" y="6096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0"/>
            <a:ext cx="911531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99988" y="14478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5333"/>
          <a:stretch>
            <a:fillRect/>
          </a:stretch>
        </p:blipFill>
        <p:spPr bwMode="auto">
          <a:xfrm>
            <a:off x="0" y="0"/>
            <a:ext cx="920133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88668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43781" y="12192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8115300" y="1638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6400"/>
          <a:stretch>
            <a:fillRect/>
          </a:stretch>
        </p:blipFill>
        <p:spPr bwMode="auto">
          <a:xfrm>
            <a:off x="1" y="64706"/>
            <a:ext cx="9143999" cy="679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77659" y="27432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5333"/>
          <a:stretch>
            <a:fillRect/>
          </a:stretch>
        </p:blipFill>
        <p:spPr bwMode="auto">
          <a:xfrm>
            <a:off x="-1" y="0"/>
            <a:ext cx="9201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77659" y="27432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-21561"/>
            <a:ext cx="9144000" cy="687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77659" y="27432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3333" b="7467"/>
          <a:stretch>
            <a:fillRect/>
          </a:stretch>
        </p:blipFill>
        <p:spPr bwMode="auto">
          <a:xfrm>
            <a:off x="1" y="213728"/>
            <a:ext cx="9144000" cy="664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99988" y="11430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9600" r="14000" b="5333"/>
          <a:stretch>
            <a:fillRect/>
          </a:stretch>
        </p:blipFill>
        <p:spPr bwMode="auto">
          <a:xfrm>
            <a:off x="0" y="-21538"/>
            <a:ext cx="9144000" cy="68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64770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968" t="9822" r="67516" b="7890"/>
          <a:stretch/>
        </p:blipFill>
        <p:spPr bwMode="auto">
          <a:xfrm>
            <a:off x="0" y="0"/>
            <a:ext cx="9107557" cy="656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6248400"/>
            <a:ext cx="541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ISMVL 2011, 23-25 May, </a:t>
            </a:r>
            <a:r>
              <a:rPr lang="en-US" dirty="0" err="1" smtClean="0"/>
              <a:t>Tuusula</a:t>
            </a:r>
            <a:r>
              <a:rPr lang="en-US" dirty="0" smtClean="0"/>
              <a:t>, Finland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generalize the </a:t>
            </a:r>
            <a:r>
              <a:rPr lang="en-US" i="1" dirty="0" smtClean="0">
                <a:solidFill>
                  <a:srgbClr val="FF0000"/>
                </a:solidFill>
              </a:rPr>
              <a:t>Quantum Phase Estimation algorithm </a:t>
            </a:r>
            <a:r>
              <a:rPr lang="en-US" dirty="0" smtClean="0"/>
              <a:t>to MVL logic.</a:t>
            </a:r>
          </a:p>
          <a:p>
            <a:endParaRPr lang="en-US" dirty="0" smtClean="0"/>
          </a:p>
          <a:p>
            <a:r>
              <a:rPr lang="en-US" dirty="0" smtClean="0"/>
              <a:t>We show the quantum circuits  for QPE using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qudits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derive the performance requirements of the QPE to achieve high probability of success.</a:t>
            </a:r>
          </a:p>
          <a:p>
            <a:endParaRPr lang="en-US" dirty="0" smtClean="0"/>
          </a:p>
          <a:p>
            <a:r>
              <a:rPr lang="en-US" dirty="0" smtClean="0"/>
              <a:t>We show how this leads to logarithmic decrease in the number of qudits and exponential decrease in error probability of the QPE algorithm as the value of the radix </a:t>
            </a:r>
            <a:r>
              <a:rPr lang="en-US" i="1" dirty="0" smtClean="0"/>
              <a:t>d </a:t>
            </a:r>
            <a:r>
              <a:rPr lang="en-US" dirty="0" smtClean="0"/>
              <a:t> increases.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38169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ISMVL 2011, 23-25 May 2011, </a:t>
            </a:r>
            <a:r>
              <a:rPr lang="en-US" sz="2000" dirty="0" err="1" smtClean="0"/>
              <a:t>Tuusula</a:t>
            </a:r>
            <a:r>
              <a:rPr lang="en-US" sz="20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MVL HELPS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Failure probability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decreases exponentially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increase  in radix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logic used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2626350"/>
            <a:ext cx="5257800" cy="40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number of qudits for a given precision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924800" cy="46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861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These are the requirements for a real world problem of calculating molecular energies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RESULTS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68" y="1371600"/>
            <a:ext cx="8598832" cy="390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ISMVL 2011, 23-25 May 2011, </a:t>
            </a:r>
            <a:r>
              <a:rPr lang="en-US" sz="2800" dirty="0" err="1" smtClean="0"/>
              <a:t>Tuusula</a:t>
            </a:r>
            <a:r>
              <a:rPr lang="en-US" sz="2800" dirty="0"/>
              <a:t>, Finland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6167735"/>
            <a:ext cx="685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ISMVL 2011, 23-25 May, </a:t>
            </a:r>
            <a:r>
              <a:rPr lang="en-US" sz="2400" dirty="0" err="1" smtClean="0"/>
              <a:t>Tuusula</a:t>
            </a:r>
            <a:r>
              <a:rPr lang="en-US" sz="2400" dirty="0" smtClean="0"/>
              <a:t>, Finland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Phase Estimation has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 applications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Quantum Computing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MVL is very helpful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Quantum Phase Estimation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MVL causes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exponential decrease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failure probability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a given precision of phase required.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MVL results in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signification reduction in the number of qudits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required as radix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2439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2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method creates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high power unitary matrices 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30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original Matrix U for which eigenvector |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we want to find phase.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cannot design these matrices as powers. This would be extremely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wasteful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have to calculate these matrices  and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decompose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them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gates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type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quantum logic synthesis problem: not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permutative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U, not arbitrary U, there are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other problems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like that, we found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research problem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been not solved in literature even in case of binary unitary matrices U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2439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QPE – one of the most important quantum subroutines, used in : </a:t>
            </a:r>
          </a:p>
          <a:p>
            <a:pPr lvl="1"/>
            <a:r>
              <a:rPr lang="en-US" dirty="0" smtClean="0"/>
              <a:t>1) </a:t>
            </a:r>
            <a:r>
              <a:rPr lang="en-US" dirty="0" err="1" smtClean="0"/>
              <a:t>Shor’s</a:t>
            </a:r>
            <a:r>
              <a:rPr lang="en-US" dirty="0" smtClean="0"/>
              <a:t> Algorithm </a:t>
            </a:r>
          </a:p>
          <a:p>
            <a:pPr lvl="1"/>
            <a:r>
              <a:rPr lang="en-US" dirty="0" smtClean="0"/>
              <a:t>2) Abrams and Lloyd Algorithm </a:t>
            </a:r>
          </a:p>
          <a:p>
            <a:pPr lvl="2"/>
            <a:r>
              <a:rPr lang="en-US" dirty="0" smtClean="0"/>
              <a:t>(Simulating   quantum systems)</a:t>
            </a:r>
          </a:p>
          <a:p>
            <a:pPr lvl="3"/>
            <a:r>
              <a:rPr lang="en-US" dirty="0" smtClean="0"/>
              <a:t>Calculation of Molecular Ground State Energies </a:t>
            </a:r>
          </a:p>
          <a:p>
            <a:pPr lvl="1"/>
            <a:r>
              <a:rPr lang="en-US" dirty="0" smtClean="0"/>
              <a:t>3) Quantum Counting (for Grover Search)</a:t>
            </a:r>
          </a:p>
          <a:p>
            <a:pPr lvl="1"/>
            <a:r>
              <a:rPr lang="en-US" dirty="0" smtClean="0"/>
              <a:t>4) Fourier Transform on arbitrary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2439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dirty="0" err="1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phase estimation (QPE)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8101573" cy="316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68800" y="1905000"/>
          <a:ext cx="914400" cy="180975"/>
        </p:xfrm>
        <a:graphic>
          <a:graphicData uri="http://schemas.openxmlformats.org/presentationml/2006/ole">
            <p:oleObj spid="_x0000_s1031" name="Equation" r:id="rId4" imgW="3251200" imgH="4876800" progId="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6320135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ISMVL 2011, 23-25 May 2011, </a:t>
            </a:r>
            <a:r>
              <a:rPr lang="en-US" sz="2400" dirty="0" err="1" smtClean="0"/>
              <a:t>Tuusula</a:t>
            </a:r>
            <a:r>
              <a:rPr lang="en-US" sz="24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– Formal Definition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010619"/>
            <a:ext cx="6553200" cy="527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645789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ISMVL 2011, 23-25 May 2011, </a:t>
            </a:r>
            <a:r>
              <a:rPr lang="en-US" sz="2000" dirty="0" err="1" smtClean="0"/>
              <a:t>Tuusula</a:t>
            </a:r>
            <a:r>
              <a:rPr lang="en-US" sz="2000" dirty="0"/>
              <a:t>, Finland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762000"/>
            <a:ext cx="1295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Algorithm– Binary logic case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30436"/>
            <a:ext cx="7391400" cy="190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95800"/>
            <a:ext cx="6577329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05000" y="3886200"/>
            <a:ext cx="523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Schematic for the QPE Algorithm 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first review the binary case: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3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Eigenvector of U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" y="57912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1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phase in 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qubits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7772400" y="4572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: step 1 – Initialization, Binary logic case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1112" y="2786856"/>
            <a:ext cx="658177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5813503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38400"/>
            <a:ext cx="2068606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505200"/>
            <a:ext cx="38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29000" y="3352800"/>
            <a:ext cx="381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199" y="2438400"/>
            <a:ext cx="1981201" cy="102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ISMVL 2011, 23-25 May 2011, </a:t>
            </a:r>
            <a:r>
              <a:rPr lang="en-US" sz="3200" dirty="0" err="1" smtClean="0"/>
              <a:t>Tuusula</a:t>
            </a:r>
            <a:r>
              <a:rPr lang="en-US" sz="3200" dirty="0"/>
              <a:t>,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QPE : step 2 – Apply the operator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5867400" cy="177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2" y="4724400"/>
            <a:ext cx="5333998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62467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057400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057400"/>
            <a:ext cx="27342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717022"/>
            <a:ext cx="4445875" cy="114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219200"/>
            <a:ext cx="2209800" cy="83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143000"/>
            <a:ext cx="203886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1143000"/>
            <a:ext cx="305484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4800" y="5105400"/>
            <a:ext cx="176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logic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844</Words>
  <Application>Microsoft Office PowerPoint</Application>
  <PresentationFormat>On-screen Show (4:3)</PresentationFormat>
  <Paragraphs>130</Paragraphs>
  <Slides>34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Quantum Phase Estimation using Multivalued Logic</vt:lpstr>
      <vt:lpstr>Agenda</vt:lpstr>
      <vt:lpstr>Abstract</vt:lpstr>
      <vt:lpstr>Introduction</vt:lpstr>
      <vt:lpstr>Quantum phase estimation (QPE)</vt:lpstr>
      <vt:lpstr>QPE – Formal Definition</vt:lpstr>
      <vt:lpstr>QPE Algorithm– Binary logic case</vt:lpstr>
      <vt:lpstr>QPE : step 1 – Initialization, Binary logic case</vt:lpstr>
      <vt:lpstr>QPE : step 2 – Apply the operator U</vt:lpstr>
      <vt:lpstr>QPE : step 3 – Apply Inverse QFT</vt:lpstr>
      <vt:lpstr>QPE : step 4 - Measurement</vt:lpstr>
      <vt:lpstr>Quantum circuit for uj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D-valued quantum multiplexers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How MVL HELPS</vt:lpstr>
      <vt:lpstr>Less number of qudits for a given precision</vt:lpstr>
      <vt:lpstr>More RESULTS</vt:lpstr>
      <vt:lpstr>Conclusions</vt:lpstr>
      <vt:lpstr>Conclusions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Phase Estimation using Multivalued Logic</dc:title>
  <dc:creator>vamsi</dc:creator>
  <cp:lastModifiedBy>Marek Perkowski</cp:lastModifiedBy>
  <cp:revision>128</cp:revision>
  <dcterms:created xsi:type="dcterms:W3CDTF">2011-05-23T21:39:20Z</dcterms:created>
  <dcterms:modified xsi:type="dcterms:W3CDTF">2011-05-23T21:46:57Z</dcterms:modified>
</cp:coreProperties>
</file>