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77" r:id="rId3"/>
    <p:sldId id="261" r:id="rId4"/>
    <p:sldId id="257" r:id="rId5"/>
    <p:sldId id="267" r:id="rId6"/>
    <p:sldId id="258" r:id="rId7"/>
    <p:sldId id="259" r:id="rId8"/>
    <p:sldId id="260" r:id="rId9"/>
    <p:sldId id="262" r:id="rId10"/>
    <p:sldId id="265" r:id="rId11"/>
    <p:sldId id="263" r:id="rId12"/>
    <p:sldId id="264" r:id="rId13"/>
    <p:sldId id="272" r:id="rId14"/>
    <p:sldId id="374" r:id="rId15"/>
    <p:sldId id="270" r:id="rId16"/>
    <p:sldId id="271" r:id="rId17"/>
    <p:sldId id="336" r:id="rId18"/>
    <p:sldId id="275" r:id="rId19"/>
    <p:sldId id="381" r:id="rId20"/>
    <p:sldId id="317" r:id="rId21"/>
    <p:sldId id="335" r:id="rId22"/>
    <p:sldId id="318" r:id="rId23"/>
    <p:sldId id="319" r:id="rId24"/>
    <p:sldId id="383" r:id="rId25"/>
    <p:sldId id="384"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279" r:id="rId41"/>
    <p:sldId id="288" r:id="rId42"/>
    <p:sldId id="289" r:id="rId43"/>
    <p:sldId id="290" r:id="rId44"/>
    <p:sldId id="291" r:id="rId45"/>
    <p:sldId id="292" r:id="rId46"/>
    <p:sldId id="294" r:id="rId47"/>
    <p:sldId id="295" r:id="rId48"/>
    <p:sldId id="296" r:id="rId49"/>
    <p:sldId id="303" r:id="rId50"/>
    <p:sldId id="307" r:id="rId51"/>
    <p:sldId id="302" r:id="rId52"/>
    <p:sldId id="280" r:id="rId53"/>
    <p:sldId id="281" r:id="rId54"/>
    <p:sldId id="282" r:id="rId55"/>
    <p:sldId id="283" r:id="rId56"/>
    <p:sldId id="387" r:id="rId57"/>
    <p:sldId id="284" r:id="rId58"/>
    <p:sldId id="375" r:id="rId59"/>
    <p:sldId id="376" r:id="rId60"/>
    <p:sldId id="377" r:id="rId61"/>
    <p:sldId id="378" r:id="rId62"/>
    <p:sldId id="379" r:id="rId63"/>
    <p:sldId id="380" r:id="rId64"/>
    <p:sldId id="385" r:id="rId65"/>
    <p:sldId id="386"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5050"/>
    <a:srgbClr val="FFFFCC"/>
    <a:srgbClr val="41FF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4" d="100"/>
          <a:sy n="64" d="100"/>
        </p:scale>
        <p:origin x="-58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B815E9A-C90B-4875-A7EF-5BB581F25EB9}" type="datetimeFigureOut">
              <a:rPr lang="en-US"/>
              <a:pPr>
                <a:defRPr/>
              </a:pPr>
              <a:t>10/15/2008</a:t>
            </a:fld>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39B297-3ED1-4C12-B9AE-D0388683D8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defRPr/>
            </a:pPr>
            <a:r>
              <a:rPr lang="en-US" altLang="ko-KR" b="1">
                <a:effectLst>
                  <a:outerShdw blurRad="38100" dist="38100" dir="2700000" algn="tl">
                    <a:srgbClr val="C0C0C0"/>
                  </a:outerShdw>
                </a:effectLst>
                <a:ea typeface="굴림" charset="-127"/>
              </a:rPr>
              <a:t>Thus there are 18 possible trihedral vertices in this problem out of 64 possible. </a:t>
            </a:r>
          </a:p>
          <a:p>
            <a:pPr eaLnBrk="1" hangingPunct="1">
              <a:defRPr/>
            </a:pPr>
            <a:endParaRPr lang="en-US" altLang="ko-KR" b="1">
              <a:effectLst>
                <a:outerShdw blurRad="38100" dist="38100" dir="2700000" algn="tl">
                  <a:srgbClr val="C0C0C0"/>
                </a:outerShdw>
              </a:effectLst>
              <a:ea typeface="굴림" charset="-127"/>
            </a:endParaRPr>
          </a:p>
          <a:p>
            <a:pPr eaLnBrk="1" hangingPunct="1">
              <a:defRPr/>
            </a:pPr>
            <a:r>
              <a:rPr lang="en-US" altLang="ko-KR" b="1">
                <a:effectLst>
                  <a:outerShdw blurRad="38100" dist="38100" dir="2700000" algn="tl">
                    <a:srgbClr val="C0C0C0"/>
                  </a:outerShdw>
                </a:effectLst>
                <a:ea typeface="굴림" charset="-127"/>
              </a:rPr>
              <a:t>There are only 3 types of edges between these blocks possible: </a:t>
            </a:r>
          </a:p>
          <a:p>
            <a:pPr lvl="1" eaLnBrk="1" hangingPunct="1">
              <a:defRPr/>
            </a:pPr>
            <a:r>
              <a:rPr lang="en-US" altLang="ko-KR" b="1">
                <a:effectLst>
                  <a:outerShdw blurRad="38100" dist="38100" dir="2700000" algn="tl">
                    <a:srgbClr val="C0C0C0"/>
                  </a:outerShdw>
                </a:effectLst>
                <a:ea typeface="굴림" charset="-127"/>
              </a:rPr>
              <a:t>(1) obscuring edge is a boundary between objects or objects and background.  Boundary lines are found using outlines with no outside vertices, </a:t>
            </a:r>
          </a:p>
          <a:p>
            <a:pPr lvl="1" eaLnBrk="1" hangingPunct="1">
              <a:defRPr/>
            </a:pPr>
            <a:r>
              <a:rPr lang="en-US" altLang="ko-KR" b="1">
                <a:effectLst>
                  <a:outerShdw blurRad="38100" dist="38100" dir="2700000" algn="tl">
                    <a:srgbClr val="C0C0C0"/>
                  </a:outerShdw>
                </a:effectLst>
                <a:ea typeface="굴림" charset="-127"/>
              </a:rPr>
              <a:t>(2) concave edges are edges between two object</a:t>
            </a:r>
            <a:r>
              <a:rPr lang="en-US" altLang="ko-KR" b="1">
                <a:effectLst>
                  <a:outerShdw blurRad="38100" dist="38100" dir="2700000" algn="tl">
                    <a:srgbClr val="C0C0C0"/>
                  </a:outerShdw>
                </a:effectLst>
                <a:latin typeface="Arial"/>
                <a:ea typeface="굴림" charset="-127"/>
              </a:rPr>
              <a:t>’</a:t>
            </a:r>
            <a:r>
              <a:rPr lang="en-US" altLang="ko-KR" b="1">
                <a:effectLst>
                  <a:outerShdw blurRad="38100" dist="38100" dir="2700000" algn="tl">
                    <a:srgbClr val="C0C0C0"/>
                  </a:outerShdw>
                </a:effectLst>
                <a:ea typeface="굴림" charset="-127"/>
              </a:rPr>
              <a:t>s faces forming an acute angle when seen from outside, </a:t>
            </a:r>
          </a:p>
          <a:p>
            <a:pPr lvl="1" eaLnBrk="1" hangingPunct="1">
              <a:defRPr/>
            </a:pPr>
            <a:r>
              <a:rPr lang="en-US" altLang="ko-KR" b="1">
                <a:effectLst>
                  <a:outerShdw blurRad="38100" dist="38100" dir="2700000" algn="tl">
                    <a:srgbClr val="C0C0C0"/>
                  </a:outerShdw>
                </a:effectLst>
                <a:ea typeface="굴림" charset="-127"/>
              </a:rPr>
              <a:t>(3) convex edges are those between two faces of an object forming an obtuse angle as seen from outside. </a:t>
            </a:r>
            <a:endParaRPr lang="en-US" b="1">
              <a:effectLst>
                <a:outerShdw blurRad="38100" dist="38100" dir="2700000" algn="tl">
                  <a:srgbClr val="C0C0C0"/>
                </a:outerShdw>
              </a:effectLst>
            </a:endParaRPr>
          </a:p>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en-US" altLang="ja-JP" b="1" smtClean="0"/>
              <a:t>Moreover, the algorithm handled also shadows and cracks in blocks. Mackworth and Sugihara extended this work to arbitrary polyhedra and Malik to smooth curved objects. </a:t>
            </a:r>
          </a:p>
          <a:p>
            <a:pPr eaLnBrk="1" hangingPunct="1"/>
            <a:endParaRPr lang="en-US" altLang="ja-JP" b="1" smtClean="0"/>
          </a:p>
          <a:p>
            <a:pPr eaLnBrk="1" hangingPunct="1"/>
            <a:r>
              <a:rPr lang="en-US" altLang="ja-JP" b="1" smtClean="0"/>
              <a:t>This becomes a well-known approach to image recognition based on constraint satisfaction and a prototype of many similar approaches to vision and planning problems in robotics. </a:t>
            </a:r>
            <a:endParaRPr lang="en-US" b="1"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pPr eaLnBrk="1" hangingPunct="1"/>
            <a:r>
              <a:rPr lang="en-US" altLang="ko-KR" smtClean="0">
                <a:ea typeface="굴림" pitchFamily="34" charset="-127"/>
              </a:rPr>
              <a:t>Some ideas of quantum computing can be used to build sophisticated robot controllers. </a:t>
            </a:r>
          </a:p>
          <a:p>
            <a:pPr eaLnBrk="1" hangingPunct="1"/>
            <a:endParaRPr lang="en-US" altLang="ko-KR" smtClean="0">
              <a:ea typeface="굴림" pitchFamily="34" charset="-127"/>
            </a:endParaRPr>
          </a:p>
          <a:p>
            <a:pPr eaLnBrk="1" hangingPunct="1"/>
            <a:r>
              <a:rPr lang="en-US" altLang="ko-KR" smtClean="0">
                <a:ea typeface="굴림" pitchFamily="34" charset="-127"/>
              </a:rPr>
              <a:t>Intelligent biped robots will be an excellent medium to teach emotional robotics, robot theatre, gait and movement generation, dialog and many other computational intelligence areas that have been not researched yet because of high costs of biped robots.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E4DF75-5730-4AFF-A224-7CA3DC7A014E}" type="datetimeFigureOut">
              <a:rPr lang="en-US"/>
              <a:pPr>
                <a:defRPr/>
              </a:pPr>
              <a:t>10/15/2008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6CD53-6387-48DA-8A24-A667200A5C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6D8E7A-5C0A-4C68-9E24-DFCD7F6525AE}" type="datetimeFigureOut">
              <a:rPr lang="en-US"/>
              <a:pPr>
                <a:defRPr/>
              </a:pPr>
              <a:t>10/15/2008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8F617-1982-4CB5-BDE4-3B70C29D69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9E9E87-3B1E-4300-B468-89F0A9746E23}" type="datetimeFigureOut">
              <a:rPr lang="en-US"/>
              <a:pPr>
                <a:defRPr/>
              </a:pPr>
              <a:t>10/15/2008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129BD-70BC-48B7-80B1-A0C7836266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8717130-785B-47AE-926A-420D4566D247}" type="datetimeFigureOut">
              <a:rPr lang="en-US"/>
              <a:pPr>
                <a:defRPr/>
              </a:pPr>
              <a:t>10/15/2008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650E51-DA40-4503-B7F0-F81263C0B9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1193D-E771-4BD0-B00F-9C33D7B95405}" type="datetimeFigureOut">
              <a:rPr lang="en-US"/>
              <a:pPr>
                <a:defRPr/>
              </a:pPr>
              <a:t>10/15/2008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E16D9-CA91-423D-BDCA-879C4B0CEF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79FB8E-CB7A-4C55-8E94-631BE57FE8AE}" type="datetimeFigureOut">
              <a:rPr lang="en-US"/>
              <a:pPr>
                <a:defRPr/>
              </a:pPr>
              <a:t>10/15/2008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0669CD-A932-4294-9D43-97FC09D0AA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72525A-9D6C-448A-A97B-6FCF805880E4}" type="datetimeFigureOut">
              <a:rPr lang="en-US"/>
              <a:pPr>
                <a:defRPr/>
              </a:pPr>
              <a:t>10/15/2008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8B633F-7B97-4C54-A4D6-6DC983C823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504A6B-B9B6-4C20-B3B5-90C02AD5AA1A}" type="datetimeFigureOut">
              <a:rPr lang="en-US"/>
              <a:pPr>
                <a:defRPr/>
              </a:pPr>
              <a:t>10/15/2008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55A05E-D0D0-4F23-924F-5F1FE96FFB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606DEF-2F01-4AA9-BFBD-0251DD0FC667}" type="datetimeFigureOut">
              <a:rPr lang="en-US"/>
              <a:pPr>
                <a:defRPr/>
              </a:pPr>
              <a:t>10/15/2008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E01F23-806E-4A3A-BCB4-9A6334FA92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3782E-D574-4560-B025-6EBE3FEF3DF5}" type="datetimeFigureOut">
              <a:rPr lang="en-US"/>
              <a:pPr>
                <a:defRPr/>
              </a:pPr>
              <a:t>10/15/2008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F20CD8-5F8A-43EC-8664-65A7775268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BDA164-BEC3-4552-B471-2562F767DD4A}" type="datetimeFigureOut">
              <a:rPr lang="en-US"/>
              <a:pPr>
                <a:defRPr/>
              </a:pPr>
              <a:t>10/15/2008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6DEA04-5060-41A1-AFDB-938D411AED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309D62-2AF2-4FC0-B77C-B818E8A4ACBD}" type="datetimeFigureOut">
              <a:rPr lang="en-US"/>
              <a:pPr>
                <a:defRPr/>
              </a:pPr>
              <a:t>10/15/2008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8A24C2-7B84-4899-84F8-E867F10EC1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37C434-B79F-4387-8573-D9D6BEA8B86D}" type="datetimeFigureOut">
              <a:rPr lang="en-US"/>
              <a:pPr>
                <a:defRPr/>
              </a:pPr>
              <a:t>10/15/2008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17FC881-9456-411E-B2DC-0D08B08ED3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atalog.pitsco.com/ImagePopup.aspx?reftype=1&amp;refid=5493&amp;defimg=9236&amp;pop=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egoeducation.com/ImagePopup.aspx?reftype=Product&amp;refid=340&amp;defimg=1052&amp;pop=1"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images.google.com/imgres?imgurl=http://hardwaretechreview.com/wp-content/uploads/gigabyte-odin-gt-800w-2.jpg&amp;imgrefurl=http://hardwaretechreview.com/gigabyte-odin-gt-800w-review&amp;h=285&amp;w=370&amp;sz=61&amp;hl=en&amp;start=5&amp;um=1&amp;usg=__LZZ-Xnqp9pYThqhYyaV5grcPtkY=&amp;tbnid=2UAh0bWbbcIhyM:&amp;tbnh=94&amp;tbnw=122&amp;prev=/images?q=gpu+supercomputer&amp;um=1&amp;hl=en" TargetMode="External"/><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thepodcastingblog.com/media/2008/04/audio-technica_mbdk4_microphone.jpg" TargetMode="Externa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sealairyachts.com/images/maps/europe_95b.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www.sealairyachts.com/images/maps/europe_95b.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talog.pitsco.com/ImagePopup.aspx?reftype=1&amp;refid=5407&amp;defimg=9394&amp;pop=1" TargetMode="External"/><Relationship Id="rId2" Type="http://schemas.openxmlformats.org/officeDocument/2006/relationships/hyperlink" Target="http://www.usfirst.org/"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dwave.files.wordpress.com/2008/09/ulsi-2007-robot-1.doc"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www.hansonrobotics.com/einstein_video.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research.att.com/~njas/doc/graphs.html" TargetMode="External"/><Relationship Id="rId2" Type="http://schemas.openxmlformats.org/officeDocument/2006/relationships/hyperlink" Target="http://www.research.att.com/~njas/doc/dijen.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dwave.files.wordpress.com/2008/04/20080427_image_recognition_vision.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mindstorms.lego.com/eng/Overview/nxtreme.asp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www.cs.cmu.edu/~cmucam/Pictures/mbotfrontright.jpg" TargetMode="External"/><Relationship Id="rId1" Type="http://schemas.openxmlformats.org/officeDocument/2006/relationships/slideLayout" Target="../slideLayouts/slideLayout7.xml"/><Relationship Id="rId6" Type="http://schemas.openxmlformats.org/officeDocument/2006/relationships/hyperlink" Target="http://www.cs.cmu.edu/~cmucam/Pictures/camfrontal.jpg" TargetMode="External"/><Relationship Id="rId5" Type="http://schemas.openxmlformats.org/officeDocument/2006/relationships/image" Target="../media/image38.jpeg"/><Relationship Id="rId4" Type="http://schemas.openxmlformats.org/officeDocument/2006/relationships/hyperlink" Target="http://www.cs.cmu.edu/~cmucam/Pictures/camboard.jp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atalog.pitsco.com/ImagePopup.aspx?reftype=1&amp;refid=5489&amp;defimg=9237&amp;pop=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3505200"/>
          </a:xfrm>
          <a:solidFill>
            <a:srgbClr val="FFFF00"/>
          </a:solidFill>
          <a:ln>
            <a:solidFill>
              <a:schemeClr val="accent2">
                <a:lumMod val="40000"/>
                <a:lumOff val="60000"/>
              </a:schemeClr>
            </a:solidFill>
          </a:ln>
        </p:spPr>
        <p:txBody>
          <a:bodyPr rtlCol="0">
            <a:noAutofit/>
          </a:bodyPr>
          <a:lstStyle/>
          <a:p>
            <a:pPr eaLnBrk="1" fontAlgn="auto" hangingPunct="1">
              <a:spcAft>
                <a:spcPts val="0"/>
              </a:spcAft>
              <a:defRPr/>
            </a:pP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New ECE 574 class about Embedded Systems</a:t>
            </a:r>
            <a:endPar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362" name="Subtitle 2"/>
          <p:cNvSpPr>
            <a:spLocks noGrp="1"/>
          </p:cNvSpPr>
          <p:nvPr>
            <p:ph type="subTitle" idx="1"/>
          </p:nvPr>
        </p:nvSpPr>
        <p:spPr/>
        <p:txBody>
          <a:bodyPr/>
          <a:lstStyle/>
          <a:p>
            <a:pPr eaLnBrk="1" hangingPunct="1"/>
            <a:r>
              <a:rPr lang="en-US" smtClean="0">
                <a:solidFill>
                  <a:schemeClr val="tx1"/>
                </a:solidFill>
              </a:rPr>
              <a:t>Marek Perkowski</a:t>
            </a:r>
          </a:p>
        </p:txBody>
      </p:sp>
      <p:sp>
        <p:nvSpPr>
          <p:cNvPr id="15364" name="Text Box 4"/>
          <p:cNvSpPr txBox="1">
            <a:spLocks noChangeArrowheads="1"/>
          </p:cNvSpPr>
          <p:nvPr/>
        </p:nvSpPr>
        <p:spPr bwMode="auto">
          <a:xfrm>
            <a:off x="609600" y="0"/>
            <a:ext cx="7848600" cy="1555750"/>
          </a:xfrm>
          <a:prstGeom prst="rect">
            <a:avLst/>
          </a:prstGeom>
          <a:solidFill>
            <a:srgbClr val="FFFF00"/>
          </a:solidFill>
          <a:ln w="9525">
            <a:noFill/>
            <a:miter lim="800000"/>
            <a:headEnd/>
            <a:tailEnd/>
          </a:ln>
          <a:effectLst/>
        </p:spPr>
        <p:txBody>
          <a:bodyPr>
            <a:spAutoFit/>
          </a:bodyPr>
          <a:lstStyle/>
          <a:p>
            <a:pPr algn="ctr">
              <a:spcBef>
                <a:spcPct val="50000"/>
              </a:spcBef>
              <a:defRPr/>
            </a:pPr>
            <a:r>
              <a:rPr lang="en-US" sz="4800" b="1">
                <a:effectLst>
                  <a:outerShdw blurRad="38100" dist="38100" dir="2700000" algn="tl">
                    <a:srgbClr val="FFFFFF"/>
                  </a:outerShdw>
                </a:effectLst>
              </a:rPr>
              <a:t>Projects for the new ECE 574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Three Systems in one</a:t>
            </a:r>
          </a:p>
        </p:txBody>
      </p:sp>
      <p:sp>
        <p:nvSpPr>
          <p:cNvPr id="24578" name="Content Placeholder 2"/>
          <p:cNvSpPr>
            <a:spLocks noGrp="1"/>
          </p:cNvSpPr>
          <p:nvPr>
            <p:ph idx="1"/>
          </p:nvPr>
        </p:nvSpPr>
        <p:spPr/>
        <p:txBody>
          <a:bodyPr/>
          <a:lstStyle/>
          <a:p>
            <a:pPr eaLnBrk="1" hangingPunct="1">
              <a:lnSpc>
                <a:spcPct val="80000"/>
              </a:lnSpc>
            </a:pPr>
            <a:r>
              <a:rPr lang="en-US" sz="2200" smtClean="0">
                <a:solidFill>
                  <a:srgbClr val="FF5050"/>
                </a:solidFill>
              </a:rPr>
              <a:t>Lego NXT motors</a:t>
            </a:r>
          </a:p>
          <a:p>
            <a:pPr eaLnBrk="1" hangingPunct="1">
              <a:lnSpc>
                <a:spcPct val="80000"/>
              </a:lnSpc>
            </a:pPr>
            <a:r>
              <a:rPr lang="en-US" sz="2200" smtClean="0">
                <a:solidFill>
                  <a:srgbClr val="FF5050"/>
                </a:solidFill>
              </a:rPr>
              <a:t>Servos with controllers</a:t>
            </a:r>
          </a:p>
          <a:p>
            <a:pPr eaLnBrk="1" hangingPunct="1">
              <a:lnSpc>
                <a:spcPct val="80000"/>
              </a:lnSpc>
            </a:pPr>
            <a:r>
              <a:rPr lang="en-US" sz="2200" smtClean="0">
                <a:solidFill>
                  <a:srgbClr val="FF5050"/>
                </a:solidFill>
              </a:rPr>
              <a:t>12-volt DC motors with controllers </a:t>
            </a:r>
          </a:p>
          <a:p>
            <a:pPr eaLnBrk="1" hangingPunct="1">
              <a:lnSpc>
                <a:spcPct val="80000"/>
              </a:lnSpc>
            </a:pPr>
            <a:r>
              <a:rPr lang="en-US" sz="2200" smtClean="0"/>
              <a:t>With the motor controllers that allow the NXT to control the non-LEGO motors, you can have many more than three motors;</a:t>
            </a:r>
          </a:p>
          <a:p>
            <a:pPr eaLnBrk="1" hangingPunct="1">
              <a:lnSpc>
                <a:spcPct val="80000"/>
              </a:lnSpc>
            </a:pPr>
            <a:r>
              <a:rPr lang="en-US" sz="2200" smtClean="0"/>
              <a:t> by stringing motor controllers together, you can have almost as many motors as you want, provided you have enough batteries.</a:t>
            </a:r>
          </a:p>
          <a:p>
            <a:pPr eaLnBrk="1" hangingPunct="1">
              <a:lnSpc>
                <a:spcPct val="80000"/>
              </a:lnSpc>
            </a:pPr>
            <a:endParaRPr lang="en-US" sz="2200" smtClean="0"/>
          </a:p>
          <a:p>
            <a:pPr eaLnBrk="1" hangingPunct="1">
              <a:lnSpc>
                <a:spcPct val="80000"/>
              </a:lnSpc>
            </a:pPr>
            <a:r>
              <a:rPr lang="en-US" sz="2200" smtClean="0"/>
              <a:t>And in January 2009, robot builders can use the unique TETRIX hole pattern to attach </a:t>
            </a:r>
          </a:p>
          <a:p>
            <a:pPr lvl="1" eaLnBrk="1" hangingPunct="1">
              <a:lnSpc>
                <a:spcPct val="80000"/>
              </a:lnSpc>
            </a:pPr>
            <a:r>
              <a:rPr lang="en-US" sz="2000" smtClean="0"/>
              <a:t>the LEGO</a:t>
            </a:r>
            <a:r>
              <a:rPr lang="en-US" sz="2000" baseline="30000" smtClean="0"/>
              <a:t>®</a:t>
            </a:r>
            <a:r>
              <a:rPr lang="en-US" sz="2000" smtClean="0"/>
              <a:t> MINDSTORMS</a:t>
            </a:r>
            <a:r>
              <a:rPr lang="en-US" sz="2000" baseline="30000" smtClean="0"/>
              <a:t>®</a:t>
            </a:r>
            <a:r>
              <a:rPr lang="en-US" sz="2000" smtClean="0"/>
              <a:t> NXT Intelligent Brick, </a:t>
            </a:r>
          </a:p>
          <a:p>
            <a:pPr lvl="1" eaLnBrk="1" hangingPunct="1">
              <a:lnSpc>
                <a:spcPct val="80000"/>
              </a:lnSpc>
            </a:pPr>
            <a:r>
              <a:rPr lang="en-US" sz="2000" smtClean="0"/>
              <a:t>sensors,</a:t>
            </a:r>
          </a:p>
          <a:p>
            <a:pPr lvl="1" eaLnBrk="1" hangingPunct="1">
              <a:lnSpc>
                <a:spcPct val="80000"/>
              </a:lnSpc>
            </a:pPr>
            <a:r>
              <a:rPr lang="en-US" sz="2000" smtClean="0"/>
              <a:t> and any other LEGO</a:t>
            </a:r>
            <a:r>
              <a:rPr lang="en-US" sz="2000" baseline="30000" smtClean="0"/>
              <a:t>®</a:t>
            </a:r>
            <a:r>
              <a:rPr lang="en-US" sz="2000" smtClean="0"/>
              <a:t> Technic element </a:t>
            </a:r>
          </a:p>
          <a:p>
            <a:pPr lvl="1" eaLnBrk="1" hangingPunct="1">
              <a:lnSpc>
                <a:spcPct val="80000"/>
              </a:lnSpc>
              <a:buFont typeface="Arial" charset="0"/>
              <a:buNone/>
            </a:pPr>
            <a:r>
              <a:rPr lang="en-US" sz="2000" smtClean="0"/>
              <a:t>to the TETRIX system via a custom connector.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143000"/>
          </a:xfrm>
        </p:spPr>
        <p:txBody>
          <a:bodyPr/>
          <a:lstStyle/>
          <a:p>
            <a:pPr algn="r" eaLnBrk="1" hangingPunct="1"/>
            <a:r>
              <a:rPr lang="en-US" b="1" smtClean="0"/>
              <a:t>R/C Controller</a:t>
            </a:r>
            <a:endParaRPr lang="en-US" smtClean="0"/>
          </a:p>
        </p:txBody>
      </p:sp>
      <p:sp>
        <p:nvSpPr>
          <p:cNvPr id="25602" name="Content Placeholder 2"/>
          <p:cNvSpPr>
            <a:spLocks noGrp="1"/>
          </p:cNvSpPr>
          <p:nvPr>
            <p:ph idx="1"/>
          </p:nvPr>
        </p:nvSpPr>
        <p:spPr>
          <a:xfrm>
            <a:off x="457200" y="2514600"/>
            <a:ext cx="8458200" cy="3962400"/>
          </a:xfrm>
        </p:spPr>
        <p:txBody>
          <a:bodyPr/>
          <a:lstStyle/>
          <a:p>
            <a:pPr eaLnBrk="1" hangingPunct="1">
              <a:lnSpc>
                <a:spcPct val="80000"/>
              </a:lnSpc>
            </a:pPr>
            <a:r>
              <a:rPr lang="en-US" sz="2200" smtClean="0"/>
              <a:t>Control of </a:t>
            </a:r>
            <a:r>
              <a:rPr lang="en-US" sz="2200" i="1" smtClean="0"/>
              <a:t>TETRIX</a:t>
            </a:r>
            <a:r>
              <a:rPr lang="en-US" sz="2200" smtClean="0"/>
              <a:t>™ robot with this </a:t>
            </a:r>
            <a:r>
              <a:rPr lang="en-US" sz="2200" smtClean="0">
                <a:solidFill>
                  <a:srgbClr val="FF5050"/>
                </a:solidFill>
              </a:rPr>
              <a:t>six-channel remote control</a:t>
            </a:r>
            <a:r>
              <a:rPr lang="en-US" sz="2200" smtClean="0"/>
              <a:t>. </a:t>
            </a:r>
          </a:p>
          <a:p>
            <a:pPr eaLnBrk="1" hangingPunct="1">
              <a:lnSpc>
                <a:spcPct val="80000"/>
              </a:lnSpc>
            </a:pPr>
            <a:endParaRPr lang="en-US" sz="2200" smtClean="0"/>
          </a:p>
          <a:p>
            <a:pPr eaLnBrk="1" hangingPunct="1">
              <a:lnSpc>
                <a:spcPct val="80000"/>
              </a:lnSpc>
            </a:pPr>
            <a:r>
              <a:rPr lang="en-US" sz="2200" smtClean="0"/>
              <a:t>Featuring interference-free performance and a </a:t>
            </a:r>
            <a:r>
              <a:rPr lang="en-US" sz="2200" smtClean="0">
                <a:solidFill>
                  <a:srgbClr val="FF5050"/>
                </a:solidFill>
              </a:rPr>
              <a:t>2.4 GHz system</a:t>
            </a:r>
            <a:r>
              <a:rPr lang="en-US" sz="2200" smtClean="0"/>
              <a:t>. </a:t>
            </a:r>
          </a:p>
          <a:p>
            <a:pPr eaLnBrk="1" hangingPunct="1">
              <a:lnSpc>
                <a:spcPct val="80000"/>
              </a:lnSpc>
            </a:pPr>
            <a:endParaRPr lang="en-US" sz="2200" smtClean="0"/>
          </a:p>
          <a:p>
            <a:pPr eaLnBrk="1" hangingPunct="1">
              <a:lnSpc>
                <a:spcPct val="80000"/>
              </a:lnSpc>
            </a:pPr>
            <a:r>
              <a:rPr lang="en-US" sz="2200" smtClean="0"/>
              <a:t>Servo reversing on all six channels. </a:t>
            </a:r>
          </a:p>
          <a:p>
            <a:pPr eaLnBrk="1" hangingPunct="1">
              <a:lnSpc>
                <a:spcPct val="80000"/>
              </a:lnSpc>
            </a:pPr>
            <a:endParaRPr lang="en-US" sz="2200" smtClean="0"/>
          </a:p>
          <a:p>
            <a:pPr eaLnBrk="1" hangingPunct="1">
              <a:lnSpc>
                <a:spcPct val="80000"/>
              </a:lnSpc>
            </a:pPr>
            <a:r>
              <a:rPr lang="en-US" sz="2200" smtClean="0"/>
              <a:t>Unlike the commercial version of this controller, it includes</a:t>
            </a:r>
          </a:p>
          <a:p>
            <a:pPr lvl="1" eaLnBrk="1" hangingPunct="1">
              <a:lnSpc>
                <a:spcPct val="80000"/>
              </a:lnSpc>
            </a:pPr>
            <a:r>
              <a:rPr lang="en-US" sz="2000" smtClean="0"/>
              <a:t> a receiver,</a:t>
            </a:r>
          </a:p>
          <a:p>
            <a:pPr lvl="1" eaLnBrk="1" hangingPunct="1">
              <a:lnSpc>
                <a:spcPct val="80000"/>
              </a:lnSpc>
            </a:pPr>
            <a:r>
              <a:rPr lang="en-US" sz="2000" smtClean="0"/>
              <a:t> transmitter with charger, </a:t>
            </a:r>
          </a:p>
          <a:p>
            <a:pPr lvl="1" eaLnBrk="1" hangingPunct="1">
              <a:lnSpc>
                <a:spcPct val="80000"/>
              </a:lnSpc>
            </a:pPr>
            <a:r>
              <a:rPr lang="en-US" sz="2000" smtClean="0"/>
              <a:t>on/off switch, and battery holder.</a:t>
            </a:r>
          </a:p>
          <a:p>
            <a:pPr eaLnBrk="1" hangingPunct="1">
              <a:lnSpc>
                <a:spcPct val="80000"/>
              </a:lnSpc>
            </a:pPr>
            <a:endParaRPr lang="en-US" sz="2200" smtClean="0"/>
          </a:p>
        </p:txBody>
      </p:sp>
      <p:pic>
        <p:nvPicPr>
          <p:cNvPr id="25603" name="Picture 2" descr="http://catalog.pitsco.com/sharedimages/product/Large/L_TETRIXRCcontoller.jpg">
            <a:hlinkClick r:id="rId2"/>
          </p:cNvPr>
          <p:cNvPicPr>
            <a:picLocks noChangeAspect="1" noChangeArrowheads="1"/>
          </p:cNvPicPr>
          <p:nvPr/>
        </p:nvPicPr>
        <p:blipFill>
          <a:blip r:embed="rId3"/>
          <a:srcRect/>
          <a:stretch>
            <a:fillRect/>
          </a:stretch>
        </p:blipFill>
        <p:spPr bwMode="auto">
          <a:xfrm>
            <a:off x="228600" y="228600"/>
            <a:ext cx="4249738" cy="220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Mechanical Design</a:t>
            </a:r>
          </a:p>
        </p:txBody>
      </p:sp>
      <p:sp>
        <p:nvSpPr>
          <p:cNvPr id="26626" name="Content Placeholder 2"/>
          <p:cNvSpPr>
            <a:spLocks noGrp="1"/>
          </p:cNvSpPr>
          <p:nvPr>
            <p:ph idx="1"/>
          </p:nvPr>
        </p:nvSpPr>
        <p:spPr/>
        <p:txBody>
          <a:bodyPr/>
          <a:lstStyle/>
          <a:p>
            <a:pPr eaLnBrk="1" hangingPunct="1"/>
            <a:r>
              <a:rPr lang="en-US" smtClean="0"/>
              <a:t>structural pieces to be connected at many angles, not just 90º and 180º.</a:t>
            </a:r>
          </a:p>
          <a:p>
            <a:pPr eaLnBrk="1" hangingPunct="1"/>
            <a:r>
              <a:rPr lang="en-US" smtClean="0"/>
              <a:t>the metal gears</a:t>
            </a:r>
          </a:p>
          <a:p>
            <a:pPr eaLnBrk="1" hangingPunct="1"/>
            <a:r>
              <a:rPr lang="en-US" smtClean="0"/>
              <a:t>tough and flexible.</a:t>
            </a:r>
          </a:p>
          <a:p>
            <a:pPr eaLnBrk="1" hangingPunct="1"/>
            <a:r>
              <a:rPr lang="en-US" smtClean="0"/>
              <a:t>heavy-duty aluminum</a:t>
            </a:r>
          </a:p>
          <a:p>
            <a:pPr eaLnBrk="1" hangingPunct="1"/>
            <a:r>
              <a:rPr lang="en-US" smtClean="0"/>
              <a:t>strong drive motors and servos</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6000" smtClean="0"/>
              <a:t>Lego NXT is part of Tetrix </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en-US" dirty="0"/>
              <a:t>LEGO MINDSTORMS Education NXT Base Set </a:t>
            </a:r>
          </a:p>
          <a:p>
            <a:pPr eaLnBrk="1" fontAlgn="auto" hangingPunct="1">
              <a:spcAft>
                <a:spcPts val="0"/>
              </a:spcAft>
              <a:buFont typeface="Arial" pitchFamily="34" charset="0"/>
              <a:buChar char="•"/>
              <a:defRPr/>
            </a:pPr>
            <a:r>
              <a:rPr lang="en-US" dirty="0"/>
              <a:t>LEGO Touch Sensor (in addition to NXT Base Set sensors) </a:t>
            </a:r>
          </a:p>
          <a:p>
            <a:pPr eaLnBrk="1" fontAlgn="auto" hangingPunct="1">
              <a:spcAft>
                <a:spcPts val="0"/>
              </a:spcAft>
              <a:buFont typeface="Arial" pitchFamily="34" charset="0"/>
              <a:buChar char="•"/>
              <a:defRPr/>
            </a:pPr>
            <a:r>
              <a:rPr lang="en-US" dirty="0"/>
              <a:t>LEGO Light Sensor (in addition to NXT Base Set sensor) </a:t>
            </a:r>
          </a:p>
          <a:p>
            <a:pPr eaLnBrk="1" fontAlgn="auto" hangingPunct="1">
              <a:spcAft>
                <a:spcPts val="0"/>
              </a:spcAft>
              <a:buFont typeface="Arial" pitchFamily="34" charset="0"/>
              <a:buChar char="•"/>
              <a:defRPr/>
            </a:pPr>
            <a:r>
              <a:rPr lang="en-US" dirty="0" err="1"/>
              <a:t>HiTechnic</a:t>
            </a:r>
            <a:r>
              <a:rPr lang="en-US" dirty="0"/>
              <a:t> NXT Compass Sensor </a:t>
            </a:r>
          </a:p>
          <a:p>
            <a:pPr eaLnBrk="1" fontAlgn="auto" hangingPunct="1">
              <a:spcAft>
                <a:spcPts val="0"/>
              </a:spcAft>
              <a:buFont typeface="Arial" pitchFamily="34" charset="0"/>
              <a:buChar char="•"/>
              <a:defRPr/>
            </a:pPr>
            <a:r>
              <a:rPr lang="en-US" dirty="0"/>
              <a:t>8-Cell AA Battery Holder </a:t>
            </a:r>
          </a:p>
          <a:p>
            <a:pPr eaLnBrk="1" fontAlgn="auto" hangingPunct="1">
              <a:spcAft>
                <a:spcPts val="0"/>
              </a:spcAft>
              <a:buFont typeface="Arial" pitchFamily="34" charset="0"/>
              <a:buChar char="•"/>
              <a:defRPr/>
            </a:pPr>
            <a:r>
              <a:rPr lang="en-US" dirty="0"/>
              <a:t>12v </a:t>
            </a:r>
            <a:r>
              <a:rPr lang="en-US" dirty="0" err="1"/>
              <a:t>NiMh</a:t>
            </a:r>
            <a:r>
              <a:rPr lang="en-US" dirty="0"/>
              <a:t> 3000 </a:t>
            </a:r>
            <a:r>
              <a:rPr lang="en-US" dirty="0" err="1"/>
              <a:t>mah</a:t>
            </a:r>
            <a:r>
              <a:rPr lang="en-US" dirty="0"/>
              <a:t> Rechargeable Battery </a:t>
            </a:r>
          </a:p>
          <a:p>
            <a:pPr eaLnBrk="1" fontAlgn="auto" hangingPunct="1">
              <a:spcAft>
                <a:spcPts val="0"/>
              </a:spcAft>
              <a:buFont typeface="Arial" pitchFamily="34" charset="0"/>
              <a:buChar char="•"/>
              <a:defRPr/>
            </a:pPr>
            <a:r>
              <a:rPr lang="en-US" dirty="0"/>
              <a:t>Battery Charger </a:t>
            </a:r>
          </a:p>
          <a:p>
            <a:pPr eaLnBrk="1" fontAlgn="auto" hangingPunct="1">
              <a:spcAft>
                <a:spcPts val="0"/>
              </a:spcAft>
              <a:buFont typeface="Arial" pitchFamily="34" charset="0"/>
              <a:buChar char="•"/>
              <a:defRPr/>
            </a:pPr>
            <a:r>
              <a:rPr lang="en-US" dirty="0"/>
              <a:t>On/Off Battery Harness </a:t>
            </a:r>
          </a:p>
          <a:p>
            <a:pPr eaLnBrk="1" fontAlgn="auto" hangingPunct="1">
              <a:spcAft>
                <a:spcPts val="0"/>
              </a:spcAft>
              <a:buFont typeface="Arial" pitchFamily="34" charset="0"/>
              <a:buChar char="•"/>
              <a:defRPr/>
            </a:pPr>
            <a:r>
              <a:rPr lang="en-US" dirty="0"/>
              <a:t>DC </a:t>
            </a:r>
            <a:r>
              <a:rPr lang="en-US" dirty="0" err="1"/>
              <a:t>gearhead</a:t>
            </a:r>
            <a:r>
              <a:rPr lang="en-US" dirty="0"/>
              <a:t> motor shaft encoders </a:t>
            </a:r>
          </a:p>
          <a:p>
            <a:pPr eaLnBrk="1" fontAlgn="auto" hangingPunct="1">
              <a:spcAft>
                <a:spcPts val="0"/>
              </a:spcAft>
              <a:buFont typeface="Arial" pitchFamily="34" charset="0"/>
              <a:buChar char="•"/>
              <a:defRPr/>
            </a:pPr>
            <a:r>
              <a:rPr lang="en-US" dirty="0"/>
              <a:t>FTC Bluetooth Dongle </a:t>
            </a:r>
          </a:p>
          <a:p>
            <a:pPr eaLnBrk="1" fontAlgn="auto" hangingPunct="1">
              <a:spcAft>
                <a:spcPts val="0"/>
              </a:spcAft>
              <a:buFont typeface="Arial" pitchFamily="34" charset="0"/>
              <a:buChar char="•"/>
              <a:defRPr/>
            </a:pPr>
            <a:r>
              <a:rPr lang="en-US" dirty="0"/>
              <a:t>Logitech Gaming Controller </a:t>
            </a:r>
          </a:p>
          <a:p>
            <a:pPr eaLnBrk="1" fontAlgn="auto" hangingPunct="1">
              <a:spcAft>
                <a:spcPts val="0"/>
              </a:spcAft>
              <a:buFont typeface="Arial" pitchFamily="34" charset="0"/>
              <a:buChar char="•"/>
              <a:defRPr/>
            </a:pPr>
            <a:r>
              <a:rPr lang="en-US" dirty="0" err="1"/>
              <a:t>HiTechnic</a:t>
            </a:r>
            <a:r>
              <a:rPr lang="en-US" dirty="0"/>
              <a:t> DC Motor Controller for TETRIX </a:t>
            </a:r>
          </a:p>
          <a:p>
            <a:pPr eaLnBrk="1" fontAlgn="auto" hangingPunct="1">
              <a:spcAft>
                <a:spcPts val="0"/>
              </a:spcAft>
              <a:buFont typeface="Arial" pitchFamily="34" charset="0"/>
              <a:buChar char="•"/>
              <a:defRPr/>
            </a:pPr>
            <a:r>
              <a:rPr lang="en-US" dirty="0" err="1"/>
              <a:t>HiTechnic</a:t>
            </a:r>
            <a:r>
              <a:rPr lang="en-US" dirty="0"/>
              <a:t> Servo Controller for TETRIX </a:t>
            </a:r>
          </a:p>
          <a:p>
            <a:pPr eaLnBrk="1" fontAlgn="auto" hangingPunct="1">
              <a:spcAft>
                <a:spcPts val="0"/>
              </a:spcAft>
              <a:buFont typeface="Arial" pitchFamily="34" charset="0"/>
              <a:buChar char="•"/>
              <a:defRPr/>
            </a:pPr>
            <a:r>
              <a:rPr lang="en-US" dirty="0" err="1"/>
              <a:t>HiTechnic</a:t>
            </a:r>
            <a:r>
              <a:rPr lang="en-US" dirty="0"/>
              <a:t> Touch Sensor Multiplexer</a:t>
            </a:r>
          </a:p>
        </p:txBody>
      </p:sp>
      <p:sp>
        <p:nvSpPr>
          <p:cNvPr id="27651" name="Text Box 4"/>
          <p:cNvSpPr txBox="1">
            <a:spLocks noChangeArrowheads="1"/>
          </p:cNvSpPr>
          <p:nvPr/>
        </p:nvSpPr>
        <p:spPr bwMode="auto">
          <a:xfrm>
            <a:off x="5791200" y="5486400"/>
            <a:ext cx="2286000" cy="1196975"/>
          </a:xfrm>
          <a:prstGeom prst="rect">
            <a:avLst/>
          </a:prstGeom>
          <a:solidFill>
            <a:srgbClr val="FFFFCC"/>
          </a:solidFill>
          <a:ln w="9525">
            <a:solidFill>
              <a:srgbClr val="0000FF"/>
            </a:solidFill>
            <a:miter lim="800000"/>
            <a:headEnd/>
            <a:tailEnd/>
          </a:ln>
        </p:spPr>
        <p:txBody>
          <a:bodyPr>
            <a:spAutoFit/>
          </a:bodyPr>
          <a:lstStyle/>
          <a:p>
            <a:pPr>
              <a:spcBef>
                <a:spcPct val="50000"/>
              </a:spcBef>
            </a:pPr>
            <a:r>
              <a:rPr lang="en-US" sz="2400">
                <a:solidFill>
                  <a:srgbClr val="FF5050"/>
                </a:solidFill>
              </a:rPr>
              <a:t>More sensors than standard Lego NXT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idx="4294967295"/>
          </p:nvPr>
        </p:nvSpPr>
        <p:spPr/>
        <p:txBody>
          <a:bodyPr/>
          <a:lstStyle/>
          <a:p>
            <a:pPr eaLnBrk="1" hangingPunct="1">
              <a:defRPr/>
            </a:pPr>
            <a:r>
              <a:rPr lang="en-US" altLang="zh-CN" smtClean="0">
                <a:effectLst>
                  <a:outerShdw blurRad="38100" dist="38100" dir="2700000" algn="tl">
                    <a:srgbClr val="C0C0C0"/>
                  </a:outerShdw>
                </a:effectLst>
              </a:rPr>
              <a:t>Our Available Resources</a:t>
            </a:r>
          </a:p>
        </p:txBody>
      </p:sp>
      <p:sp>
        <p:nvSpPr>
          <p:cNvPr id="87043" name="Rectangle 3"/>
          <p:cNvSpPr>
            <a:spLocks noGrp="1" noRot="1" noChangeArrowheads="1"/>
          </p:cNvSpPr>
          <p:nvPr>
            <p:ph type="body" idx="4294967295"/>
          </p:nvPr>
        </p:nvSpPr>
        <p:spPr/>
        <p:txBody>
          <a:bodyPr/>
          <a:lstStyle/>
          <a:p>
            <a:pPr eaLnBrk="1" hangingPunct="1">
              <a:defRPr/>
            </a:pPr>
            <a:r>
              <a:rPr lang="en-US" altLang="zh-CN" u="sng" smtClean="0">
                <a:solidFill>
                  <a:schemeClr val="hlink"/>
                </a:solidFill>
                <a:effectLst>
                  <a:outerShdw blurRad="38100" dist="38100" dir="2700000" algn="tl">
                    <a:srgbClr val="C0C0C0"/>
                  </a:outerShdw>
                </a:effectLst>
              </a:rPr>
              <a:t>LEGO TOOLKITS</a:t>
            </a:r>
          </a:p>
        </p:txBody>
      </p:sp>
      <p:pic>
        <p:nvPicPr>
          <p:cNvPr id="28675" name="Picture 2" descr="http://bp1.blogger.com/_unZ14NuiG00/SIekXy7ta7I/AAAAAAAABI4/anWjOJd_aic/S240/Team+2845.gif"/>
          <p:cNvPicPr>
            <a:picLocks noChangeAspect="1" noChangeArrowheads="1"/>
          </p:cNvPicPr>
          <p:nvPr/>
        </p:nvPicPr>
        <p:blipFill>
          <a:blip r:embed="rId2"/>
          <a:srcRect/>
          <a:stretch>
            <a:fillRect/>
          </a:stretch>
        </p:blipFill>
        <p:spPr bwMode="auto">
          <a:xfrm>
            <a:off x="3733800" y="762000"/>
            <a:ext cx="4876800" cy="3657600"/>
          </a:xfrm>
          <a:prstGeom prst="rect">
            <a:avLst/>
          </a:prstGeom>
          <a:noFill/>
          <a:ln w="9525">
            <a:noFill/>
            <a:miter lim="800000"/>
            <a:headEnd/>
            <a:tailEnd/>
          </a:ln>
        </p:spPr>
      </p:pic>
      <p:pic>
        <p:nvPicPr>
          <p:cNvPr id="28676" name="Picture 5" descr="L_TechResourceSet">
            <a:hlinkClick r:id="rId3"/>
          </p:cNvPr>
          <p:cNvPicPr>
            <a:picLocks noChangeAspect="1" noChangeArrowheads="1"/>
          </p:cNvPicPr>
          <p:nvPr/>
        </p:nvPicPr>
        <p:blipFill>
          <a:blip r:embed="rId4"/>
          <a:srcRect/>
          <a:stretch>
            <a:fillRect/>
          </a:stretch>
        </p:blipFill>
        <p:spPr bwMode="auto">
          <a:xfrm>
            <a:off x="4419600" y="4038600"/>
            <a:ext cx="3505200" cy="2536825"/>
          </a:xfrm>
          <a:prstGeom prst="rect">
            <a:avLst/>
          </a:prstGeom>
          <a:noFill/>
          <a:ln w="9525">
            <a:noFill/>
            <a:miter lim="800000"/>
            <a:headEnd/>
            <a:tailEnd/>
          </a:ln>
        </p:spPr>
      </p:pic>
      <p:pic>
        <p:nvPicPr>
          <p:cNvPr id="28677" name="Picture 6" descr="Image68"/>
          <p:cNvPicPr>
            <a:picLocks noChangeAspect="1" noChangeArrowheads="1"/>
          </p:cNvPicPr>
          <p:nvPr/>
        </p:nvPicPr>
        <p:blipFill>
          <a:blip r:embed="rId5"/>
          <a:srcRect/>
          <a:stretch>
            <a:fillRect/>
          </a:stretch>
        </p:blipFill>
        <p:spPr bwMode="auto">
          <a:xfrm>
            <a:off x="304800" y="2743200"/>
            <a:ext cx="3962400" cy="2882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230017240v5_240x240_Size3Front.jpg"/>
          <p:cNvPicPr>
            <a:picLocks noChangeAspect="1"/>
          </p:cNvPicPr>
          <p:nvPr/>
        </p:nvPicPr>
        <p:blipFill>
          <a:blip r:embed="rId2"/>
          <a:srcRect/>
          <a:stretch>
            <a:fillRect/>
          </a:stretch>
        </p:blipFill>
        <p:spPr bwMode="auto">
          <a:xfrm>
            <a:off x="3200400" y="1600200"/>
            <a:ext cx="3133725" cy="38766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Many books and </a:t>
            </a:r>
            <a:r>
              <a:rPr lang="en-US" dirty="0" err="1" smtClean="0"/>
              <a:t>webpages</a:t>
            </a:r>
            <a:r>
              <a:rPr lang="en-US" dirty="0" smtClean="0"/>
              <a:t> available for NXT system</a:t>
            </a:r>
            <a:endParaRPr lang="en-US" dirty="0"/>
          </a:p>
        </p:txBody>
      </p:sp>
      <p:pic>
        <p:nvPicPr>
          <p:cNvPr id="29699" name="Content Placeholder 7" descr="14246932.jpg"/>
          <p:cNvPicPr>
            <a:picLocks noGrp="1" noChangeAspect="1"/>
          </p:cNvPicPr>
          <p:nvPr>
            <p:ph idx="1"/>
          </p:nvPr>
        </p:nvPicPr>
        <p:blipFill>
          <a:blip r:embed="rId3"/>
          <a:srcRect/>
          <a:stretch>
            <a:fillRect/>
          </a:stretch>
        </p:blipFill>
        <p:spPr>
          <a:xfrm>
            <a:off x="152400" y="2743200"/>
            <a:ext cx="3159125" cy="3962400"/>
          </a:xfrm>
        </p:spPr>
      </p:pic>
      <p:pic>
        <p:nvPicPr>
          <p:cNvPr id="29700" name="Picture 8" descr="csesmall.png"/>
          <p:cNvPicPr>
            <a:picLocks noChangeAspect="1"/>
          </p:cNvPicPr>
          <p:nvPr/>
        </p:nvPicPr>
        <p:blipFill>
          <a:blip r:embed="rId4"/>
          <a:srcRect/>
          <a:stretch>
            <a:fillRect/>
          </a:stretch>
        </p:blipFill>
        <p:spPr bwMode="auto">
          <a:xfrm>
            <a:off x="6099175" y="2913063"/>
            <a:ext cx="3044825" cy="39449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b="1" smtClean="0"/>
              <a:t>Software</a:t>
            </a:r>
            <a:endParaRPr lang="en-US" smtClean="0"/>
          </a:p>
        </p:txBody>
      </p:sp>
      <p:sp>
        <p:nvSpPr>
          <p:cNvPr id="30722" name="Content Placeholder 2"/>
          <p:cNvSpPr>
            <a:spLocks noGrp="1"/>
          </p:cNvSpPr>
          <p:nvPr>
            <p:ph idx="1"/>
          </p:nvPr>
        </p:nvSpPr>
        <p:spPr>
          <a:xfrm>
            <a:off x="228600" y="1600200"/>
            <a:ext cx="8458200" cy="4525963"/>
          </a:xfrm>
        </p:spPr>
        <p:txBody>
          <a:bodyPr/>
          <a:lstStyle/>
          <a:p>
            <a:pPr eaLnBrk="1" hangingPunct="1"/>
            <a:r>
              <a:rPr lang="en-US" smtClean="0"/>
              <a:t>LEGO MINDSTORMS Education NXT Software </a:t>
            </a:r>
          </a:p>
          <a:p>
            <a:pPr eaLnBrk="1" hangingPunct="1"/>
            <a:r>
              <a:rPr lang="en-US" smtClean="0"/>
              <a:t>LabVIEW for FTC </a:t>
            </a:r>
          </a:p>
          <a:p>
            <a:pPr eaLnBrk="1" hangingPunct="1"/>
            <a:r>
              <a:rPr lang="en-US" smtClean="0"/>
              <a:t>RobotC </a:t>
            </a:r>
          </a:p>
        </p:txBody>
      </p:sp>
      <p:sp>
        <p:nvSpPr>
          <p:cNvPr id="30723" name="Text Box 4"/>
          <p:cNvSpPr txBox="1">
            <a:spLocks noChangeArrowheads="1"/>
          </p:cNvSpPr>
          <p:nvPr/>
        </p:nvSpPr>
        <p:spPr bwMode="auto">
          <a:xfrm>
            <a:off x="1600200" y="3886200"/>
            <a:ext cx="5715000" cy="1744663"/>
          </a:xfrm>
          <a:prstGeom prst="rect">
            <a:avLst/>
          </a:prstGeom>
          <a:solidFill>
            <a:srgbClr val="FFFF00"/>
          </a:solidFill>
          <a:ln w="9525">
            <a:solidFill>
              <a:srgbClr val="0000FF"/>
            </a:solidFill>
            <a:miter lim="800000"/>
            <a:headEnd/>
            <a:tailEnd/>
          </a:ln>
        </p:spPr>
        <p:txBody>
          <a:bodyPr>
            <a:spAutoFit/>
          </a:bodyPr>
          <a:lstStyle/>
          <a:p>
            <a:pPr>
              <a:spcBef>
                <a:spcPct val="50000"/>
              </a:spcBef>
              <a:buFontTx/>
              <a:buChar char="•"/>
            </a:pPr>
            <a:r>
              <a:rPr lang="en-US" sz="2400"/>
              <a:t> If you were not a Lego Kid do not worry. </a:t>
            </a:r>
          </a:p>
          <a:p>
            <a:pPr>
              <a:spcBef>
                <a:spcPct val="50000"/>
              </a:spcBef>
              <a:buFontTx/>
              <a:buChar char="•"/>
            </a:pPr>
            <a:r>
              <a:rPr lang="en-US" sz="2400"/>
              <a:t> We will learn about NXT and TETRIX in next lectures.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p:cNvSpPr>
          <p:nvPr>
            <p:ph type="body" idx="1"/>
          </p:nvPr>
        </p:nvSpPr>
        <p:spPr>
          <a:xfrm>
            <a:off x="457200" y="762000"/>
            <a:ext cx="8229600" cy="5364163"/>
          </a:xfrm>
          <a:solidFill>
            <a:srgbClr val="FFFFCC"/>
          </a:solidFill>
        </p:spPr>
        <p:txBody>
          <a:bodyPr/>
          <a:lstStyle/>
          <a:p>
            <a:pPr algn="ctr">
              <a:lnSpc>
                <a:spcPct val="90000"/>
              </a:lnSpc>
              <a:buFont typeface="Arial" charset="0"/>
              <a:buNone/>
              <a:defRPr/>
            </a:pPr>
            <a:r>
              <a:rPr lang="en-US" sz="8000" b="1" smtClean="0">
                <a:solidFill>
                  <a:srgbClr val="FF5050"/>
                </a:solidFill>
                <a:effectLst>
                  <a:outerShdw blurRad="38100" dist="38100" dir="2700000" algn="tl">
                    <a:srgbClr val="000000"/>
                  </a:outerShdw>
                </a:effectLst>
              </a:rPr>
              <a:t>Our concept of quantum robot</a:t>
            </a:r>
            <a:r>
              <a:rPr lang="en-US" sz="4800" b="1" smtClean="0">
                <a:solidFill>
                  <a:srgbClr val="FF5050"/>
                </a:solidFill>
                <a:effectLst>
                  <a:outerShdw blurRad="38100" dist="38100" dir="2700000" algn="tl">
                    <a:srgbClr val="000000"/>
                  </a:outerShdw>
                </a:effectLst>
              </a:rPr>
              <a:t> </a:t>
            </a:r>
          </a:p>
          <a:p>
            <a:pPr algn="ctr">
              <a:lnSpc>
                <a:spcPct val="90000"/>
              </a:lnSpc>
              <a:buFont typeface="Arial" charset="0"/>
              <a:buNone/>
              <a:defRPr/>
            </a:pPr>
            <a:r>
              <a:rPr lang="en-US" sz="4800" b="1" smtClean="0">
                <a:solidFill>
                  <a:srgbClr val="FF5050"/>
                </a:solidFill>
                <a:effectLst>
                  <a:outerShdw blurRad="38100" dist="38100" dir="2700000" algn="tl">
                    <a:srgbClr val="000000"/>
                  </a:outerShdw>
                </a:effectLst>
              </a:rPr>
              <a:t>based on reducing all problems to constraint satisfaction solved on a quantum computer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6200" y="152400"/>
            <a:ext cx="3733800" cy="2362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0" name="Picture 2" descr="http://earth.google.com/userguide/v4/images/NetworkLink.jpg"/>
          <p:cNvPicPr>
            <a:picLocks noChangeAspect="1" noChangeArrowheads="1"/>
          </p:cNvPicPr>
          <p:nvPr/>
        </p:nvPicPr>
        <p:blipFill>
          <a:blip r:embed="rId2"/>
          <a:srcRect l="44427" b="16216"/>
          <a:stretch>
            <a:fillRect/>
          </a:stretch>
        </p:blipFill>
        <p:spPr bwMode="auto">
          <a:xfrm>
            <a:off x="6400800" y="436563"/>
            <a:ext cx="2514600" cy="3054350"/>
          </a:xfrm>
          <a:prstGeom prst="rect">
            <a:avLst/>
          </a:prstGeom>
          <a:noFill/>
          <a:ln w="9525">
            <a:noFill/>
            <a:miter lim="800000"/>
            <a:headEnd/>
            <a:tailEnd/>
          </a:ln>
        </p:spPr>
      </p:pic>
      <p:sp>
        <p:nvSpPr>
          <p:cNvPr id="5" name="Rectangle 4"/>
          <p:cNvSpPr/>
          <p:nvPr/>
        </p:nvSpPr>
        <p:spPr>
          <a:xfrm>
            <a:off x="4876800" y="2743200"/>
            <a:ext cx="1981200" cy="1600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chemeClr val="tx1"/>
                </a:solidFill>
              </a:rPr>
              <a:t>PC</a:t>
            </a:r>
          </a:p>
        </p:txBody>
      </p:sp>
      <p:sp>
        <p:nvSpPr>
          <p:cNvPr id="2" name="Title 1"/>
          <p:cNvSpPr>
            <a:spLocks noGrp="1"/>
          </p:cNvSpPr>
          <p:nvPr>
            <p:ph type="title"/>
          </p:nvPr>
        </p:nvSpPr>
        <p:spPr>
          <a:xfrm>
            <a:off x="-152400" y="6019800"/>
            <a:ext cx="6248400" cy="838200"/>
          </a:xfrm>
        </p:spPr>
        <p:txBody>
          <a:bodyPr rtlCol="0">
            <a:normAutofit fontScale="90000"/>
          </a:bodyPr>
          <a:lstStyle/>
          <a:p>
            <a:pPr eaLnBrk="1" fontAlgn="auto" hangingPunct="1">
              <a:spcAft>
                <a:spcPts val="0"/>
              </a:spcAft>
              <a:defRPr/>
            </a:pPr>
            <a:r>
              <a:rPr lang="en-US" sz="3200" dirty="0" smtClean="0"/>
              <a:t>The whole proposed PSU Quantum Robot system</a:t>
            </a:r>
            <a:endParaRPr lang="en-US" sz="3200" dirty="0"/>
          </a:p>
        </p:txBody>
      </p:sp>
      <p:pic>
        <p:nvPicPr>
          <p:cNvPr id="32773" name="Picture 2" descr="C:\mperkows\X Song Seminar Talk 2008\XL_TETRIX.jpg"/>
          <p:cNvPicPr>
            <a:picLocks noChangeAspect="1" noChangeArrowheads="1"/>
          </p:cNvPicPr>
          <p:nvPr/>
        </p:nvPicPr>
        <p:blipFill>
          <a:blip r:embed="rId3"/>
          <a:srcRect/>
          <a:stretch>
            <a:fillRect/>
          </a:stretch>
        </p:blipFill>
        <p:spPr bwMode="auto">
          <a:xfrm>
            <a:off x="228600" y="3505200"/>
            <a:ext cx="2971800" cy="2217738"/>
          </a:xfrm>
          <a:prstGeom prst="rect">
            <a:avLst/>
          </a:prstGeom>
          <a:noFill/>
          <a:ln w="9525">
            <a:noFill/>
            <a:miter lim="800000"/>
            <a:headEnd/>
            <a:tailEnd/>
          </a:ln>
        </p:spPr>
      </p:pic>
      <p:cxnSp>
        <p:nvCxnSpPr>
          <p:cNvPr id="7" name="Elbow Connector 6"/>
          <p:cNvCxnSpPr/>
          <p:nvPr/>
        </p:nvCxnSpPr>
        <p:spPr>
          <a:xfrm flipV="1">
            <a:off x="2819400" y="4419600"/>
            <a:ext cx="3810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V="1">
            <a:off x="4419600" y="3886200"/>
            <a:ext cx="4572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776" name="TextBox 10"/>
          <p:cNvSpPr txBox="1">
            <a:spLocks noChangeArrowheads="1"/>
          </p:cNvSpPr>
          <p:nvPr/>
        </p:nvSpPr>
        <p:spPr bwMode="auto">
          <a:xfrm>
            <a:off x="3352800" y="3886200"/>
            <a:ext cx="1371600" cy="461963"/>
          </a:xfrm>
          <a:prstGeom prst="rect">
            <a:avLst/>
          </a:prstGeom>
          <a:noFill/>
          <a:ln w="9525">
            <a:noFill/>
            <a:miter lim="800000"/>
            <a:headEnd/>
            <a:tailEnd/>
          </a:ln>
        </p:spPr>
        <p:txBody>
          <a:bodyPr>
            <a:spAutoFit/>
          </a:bodyPr>
          <a:lstStyle/>
          <a:p>
            <a:r>
              <a:rPr lang="en-US" sz="1200" i="1">
                <a:latin typeface="Calibri" pitchFamily="34" charset="0"/>
              </a:rPr>
              <a:t>Bluetooth connection</a:t>
            </a:r>
          </a:p>
        </p:txBody>
      </p:sp>
      <p:sp>
        <p:nvSpPr>
          <p:cNvPr id="12" name="Rectangle 11"/>
          <p:cNvSpPr/>
          <p:nvPr/>
        </p:nvSpPr>
        <p:spPr>
          <a:xfrm>
            <a:off x="6324600" y="4724400"/>
            <a:ext cx="2362200" cy="152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 </a:t>
            </a:r>
          </a:p>
          <a:p>
            <a:pPr algn="ctr" fontAlgn="auto">
              <a:spcBef>
                <a:spcPts val="0"/>
              </a:spcBef>
              <a:spcAft>
                <a:spcPts val="0"/>
              </a:spcAft>
              <a:defRPr/>
            </a:pPr>
            <a:r>
              <a:rPr lang="en-US" dirty="0">
                <a:solidFill>
                  <a:schemeClr val="tx1"/>
                </a:solidFill>
              </a:rPr>
              <a:t> </a:t>
            </a:r>
          </a:p>
        </p:txBody>
      </p:sp>
      <p:cxnSp>
        <p:nvCxnSpPr>
          <p:cNvPr id="14" name="Straight Arrow Connector 13"/>
          <p:cNvCxnSpPr>
            <a:stCxn id="12" idx="0"/>
            <a:endCxn id="5" idx="2"/>
          </p:cNvCxnSpPr>
          <p:nvPr/>
        </p:nvCxnSpPr>
        <p:spPr>
          <a:xfrm rot="16200000" flipV="1">
            <a:off x="6496050" y="3714750"/>
            <a:ext cx="381000" cy="163830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779" name="Picture 2" descr="http://www.scienceaffairs.nl/_img/kits/internet/internet-kit.jpg"/>
          <p:cNvPicPr>
            <a:picLocks noChangeAspect="1" noChangeArrowheads="1"/>
          </p:cNvPicPr>
          <p:nvPr/>
        </p:nvPicPr>
        <p:blipFill>
          <a:blip r:embed="rId4"/>
          <a:srcRect/>
          <a:stretch>
            <a:fillRect/>
          </a:stretch>
        </p:blipFill>
        <p:spPr bwMode="auto">
          <a:xfrm>
            <a:off x="5029200" y="2819400"/>
            <a:ext cx="1676400" cy="1441450"/>
          </a:xfrm>
          <a:prstGeom prst="rect">
            <a:avLst/>
          </a:prstGeom>
          <a:noFill/>
          <a:ln w="9525">
            <a:noFill/>
            <a:miter lim="800000"/>
            <a:headEnd/>
            <a:tailEnd/>
          </a:ln>
        </p:spPr>
      </p:pic>
      <p:sp>
        <p:nvSpPr>
          <p:cNvPr id="32780" name="TextBox 21"/>
          <p:cNvSpPr txBox="1">
            <a:spLocks noChangeArrowheads="1"/>
          </p:cNvSpPr>
          <p:nvPr/>
        </p:nvSpPr>
        <p:spPr bwMode="auto">
          <a:xfrm>
            <a:off x="4876800" y="2743200"/>
            <a:ext cx="1066800" cy="523875"/>
          </a:xfrm>
          <a:prstGeom prst="rect">
            <a:avLst/>
          </a:prstGeom>
          <a:noFill/>
          <a:ln w="9525">
            <a:noFill/>
            <a:miter lim="800000"/>
            <a:headEnd/>
            <a:tailEnd/>
          </a:ln>
        </p:spPr>
        <p:txBody>
          <a:bodyPr>
            <a:spAutoFit/>
          </a:bodyPr>
          <a:lstStyle/>
          <a:p>
            <a:r>
              <a:rPr lang="en-US" sz="1400">
                <a:latin typeface="Calibri" pitchFamily="34" charset="0"/>
              </a:rPr>
              <a:t>Personal computer</a:t>
            </a:r>
          </a:p>
        </p:txBody>
      </p:sp>
      <p:pic>
        <p:nvPicPr>
          <p:cNvPr id="32781" name="Picture 24" descr="JHCA452RDFCAOB1TMHCA7NSPYWCA9XG6BGCAGIWLW9CAD7G9IXCAPL8KR1CABP9UIPCATRV5M0CA3XBXYGCA0IJM0CCAKUQ2CNCALLEKKTCANYEIQOCAOLI1NJCAPEHLQICA13MN0DCAWCB68TCAJGRQNK.jpg"/>
          <p:cNvPicPr>
            <a:picLocks noChangeAspect="1"/>
          </p:cNvPicPr>
          <p:nvPr/>
        </p:nvPicPr>
        <p:blipFill>
          <a:blip r:embed="rId5"/>
          <a:srcRect/>
          <a:stretch>
            <a:fillRect/>
          </a:stretch>
        </p:blipFill>
        <p:spPr bwMode="auto">
          <a:xfrm>
            <a:off x="2133600" y="2667000"/>
            <a:ext cx="1428750" cy="1209675"/>
          </a:xfrm>
          <a:prstGeom prst="rect">
            <a:avLst/>
          </a:prstGeom>
          <a:noFill/>
          <a:ln w="9525">
            <a:noFill/>
            <a:miter lim="800000"/>
            <a:headEnd/>
            <a:tailEnd/>
          </a:ln>
        </p:spPr>
      </p:pic>
      <p:cxnSp>
        <p:nvCxnSpPr>
          <p:cNvPr id="27" name="Elbow Connector 26"/>
          <p:cNvCxnSpPr/>
          <p:nvPr/>
        </p:nvCxnSpPr>
        <p:spPr>
          <a:xfrm>
            <a:off x="3276600" y="3200400"/>
            <a:ext cx="15240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32783" name="Picture 8" descr="http://tbn0.google.com/images?q=tbn:mjbEoBUBnrLUJM:http://thepodcastingblog.com/media/2008/04/audio-technica_mbdk4_microphone.jpg">
            <a:hlinkClick r:id="rId6"/>
          </p:cNvPr>
          <p:cNvPicPr>
            <a:picLocks noChangeAspect="1" noChangeArrowheads="1"/>
          </p:cNvPicPr>
          <p:nvPr/>
        </p:nvPicPr>
        <p:blipFill>
          <a:blip r:embed="rId7"/>
          <a:srcRect/>
          <a:stretch>
            <a:fillRect/>
          </a:stretch>
        </p:blipFill>
        <p:spPr bwMode="auto">
          <a:xfrm>
            <a:off x="3429000" y="4800600"/>
            <a:ext cx="1276350" cy="819150"/>
          </a:xfrm>
          <a:prstGeom prst="rect">
            <a:avLst/>
          </a:prstGeom>
          <a:noFill/>
          <a:ln w="9525">
            <a:noFill/>
            <a:miter lim="800000"/>
            <a:headEnd/>
            <a:tailEnd/>
          </a:ln>
        </p:spPr>
      </p:pic>
      <p:cxnSp>
        <p:nvCxnSpPr>
          <p:cNvPr id="29" name="Elbow Connector 28"/>
          <p:cNvCxnSpPr/>
          <p:nvPr/>
        </p:nvCxnSpPr>
        <p:spPr>
          <a:xfrm rot="5400000" flipH="1" flipV="1">
            <a:off x="4533900" y="4533900"/>
            <a:ext cx="1066800" cy="838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32785" name="Picture 10" descr="http://tbn0.google.com/images?q=tbn:2UAh0bWbbcIhyM:http://hardwaretechreview.com/wp-content/uploads/gigabyte-odin-gt-800w-2.jpg">
            <a:hlinkClick r:id="rId8"/>
          </p:cNvPr>
          <p:cNvPicPr>
            <a:picLocks noChangeAspect="1" noChangeArrowheads="1"/>
          </p:cNvPicPr>
          <p:nvPr/>
        </p:nvPicPr>
        <p:blipFill>
          <a:blip r:embed="rId9"/>
          <a:srcRect/>
          <a:stretch>
            <a:fillRect/>
          </a:stretch>
        </p:blipFill>
        <p:spPr bwMode="auto">
          <a:xfrm>
            <a:off x="7239000" y="5140325"/>
            <a:ext cx="1314450" cy="1012825"/>
          </a:xfrm>
          <a:prstGeom prst="rect">
            <a:avLst/>
          </a:prstGeom>
          <a:noFill/>
          <a:ln w="9525">
            <a:noFill/>
            <a:miter lim="800000"/>
            <a:headEnd/>
            <a:tailEnd/>
          </a:ln>
        </p:spPr>
      </p:pic>
      <p:sp>
        <p:nvSpPr>
          <p:cNvPr id="32786" name="TextBox 32"/>
          <p:cNvSpPr txBox="1">
            <a:spLocks noChangeArrowheads="1"/>
          </p:cNvSpPr>
          <p:nvPr/>
        </p:nvSpPr>
        <p:spPr bwMode="auto">
          <a:xfrm>
            <a:off x="6400800" y="4800600"/>
            <a:ext cx="2286000" cy="369888"/>
          </a:xfrm>
          <a:prstGeom prst="rect">
            <a:avLst/>
          </a:prstGeom>
          <a:noFill/>
          <a:ln w="9525">
            <a:noFill/>
            <a:miter lim="800000"/>
            <a:headEnd/>
            <a:tailEnd/>
          </a:ln>
        </p:spPr>
        <p:txBody>
          <a:bodyPr>
            <a:spAutoFit/>
          </a:bodyPr>
          <a:lstStyle/>
          <a:p>
            <a:r>
              <a:rPr lang="en-US">
                <a:latin typeface="Calibri" pitchFamily="34" charset="0"/>
              </a:rPr>
              <a:t>GPU supercomputer  </a:t>
            </a:r>
          </a:p>
        </p:txBody>
      </p:sp>
      <p:sp>
        <p:nvSpPr>
          <p:cNvPr id="32787" name="TextBox 34"/>
          <p:cNvSpPr txBox="1">
            <a:spLocks noChangeArrowheads="1"/>
          </p:cNvSpPr>
          <p:nvPr/>
        </p:nvSpPr>
        <p:spPr bwMode="auto">
          <a:xfrm>
            <a:off x="7696200" y="1981200"/>
            <a:ext cx="1143000" cy="646113"/>
          </a:xfrm>
          <a:prstGeom prst="rect">
            <a:avLst/>
          </a:prstGeom>
          <a:solidFill>
            <a:schemeClr val="bg1"/>
          </a:solidFill>
          <a:ln w="9525">
            <a:noFill/>
            <a:miter lim="800000"/>
            <a:headEnd/>
            <a:tailEnd/>
          </a:ln>
        </p:spPr>
        <p:txBody>
          <a:bodyPr>
            <a:spAutoFit/>
          </a:bodyPr>
          <a:lstStyle/>
          <a:p>
            <a:r>
              <a:rPr lang="en-US">
                <a:latin typeface="Calibri" pitchFamily="34" charset="0"/>
              </a:rPr>
              <a:t>Orion interface</a:t>
            </a:r>
          </a:p>
        </p:txBody>
      </p:sp>
      <p:pic>
        <p:nvPicPr>
          <p:cNvPr id="32788" name="Picture 4" descr="http://images.dailytech.com/nimage/3887_img_5568-2.jpg"/>
          <p:cNvPicPr>
            <a:picLocks noChangeAspect="1" noChangeArrowheads="1"/>
          </p:cNvPicPr>
          <p:nvPr/>
        </p:nvPicPr>
        <p:blipFill>
          <a:blip r:embed="rId10"/>
          <a:srcRect/>
          <a:stretch>
            <a:fillRect/>
          </a:stretch>
        </p:blipFill>
        <p:spPr bwMode="auto">
          <a:xfrm>
            <a:off x="1828800" y="266700"/>
            <a:ext cx="1338263" cy="2003425"/>
          </a:xfrm>
          <a:prstGeom prst="rect">
            <a:avLst/>
          </a:prstGeom>
          <a:noFill/>
          <a:ln w="9525">
            <a:noFill/>
            <a:miter lim="800000"/>
            <a:headEnd/>
            <a:tailEnd/>
          </a:ln>
        </p:spPr>
      </p:pic>
      <p:cxnSp>
        <p:nvCxnSpPr>
          <p:cNvPr id="38" name="Straight Arrow Connector 37"/>
          <p:cNvCxnSpPr/>
          <p:nvPr/>
        </p:nvCxnSpPr>
        <p:spPr>
          <a:xfrm rot="10800000">
            <a:off x="4114800" y="685800"/>
            <a:ext cx="2209800" cy="1588"/>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790" name="TextBox 38"/>
          <p:cNvSpPr txBox="1">
            <a:spLocks noChangeArrowheads="1"/>
          </p:cNvSpPr>
          <p:nvPr/>
        </p:nvSpPr>
        <p:spPr bwMode="auto">
          <a:xfrm>
            <a:off x="76200" y="381000"/>
            <a:ext cx="1752600" cy="1477963"/>
          </a:xfrm>
          <a:prstGeom prst="rect">
            <a:avLst/>
          </a:prstGeom>
          <a:noFill/>
          <a:ln w="9525">
            <a:noFill/>
            <a:miter lim="800000"/>
            <a:headEnd/>
            <a:tailEnd/>
          </a:ln>
        </p:spPr>
        <p:txBody>
          <a:bodyPr>
            <a:spAutoFit/>
          </a:bodyPr>
          <a:lstStyle/>
          <a:p>
            <a:r>
              <a:rPr lang="en-US">
                <a:latin typeface="Calibri" pitchFamily="34" charset="0"/>
              </a:rPr>
              <a:t>Orion Quantum Adiabatic Computer in Vancouver BC, Canada</a:t>
            </a:r>
          </a:p>
        </p:txBody>
      </p:sp>
      <p:sp>
        <p:nvSpPr>
          <p:cNvPr id="42" name="Rectangle 41"/>
          <p:cNvSpPr/>
          <p:nvPr/>
        </p:nvSpPr>
        <p:spPr>
          <a:xfrm>
            <a:off x="5791200" y="1600200"/>
            <a:ext cx="1676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7086600" y="167640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7848600" y="11430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7391400" y="2971800"/>
            <a:ext cx="1752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7924800" y="228600"/>
            <a:ext cx="1219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endParaRPr lang="en-US" smtClean="0"/>
          </a:p>
        </p:txBody>
      </p:sp>
      <p:sp>
        <p:nvSpPr>
          <p:cNvPr id="33794" name="Rectangle 3"/>
          <p:cNvSpPr>
            <a:spLocks noGrp="1"/>
          </p:cNvSpPr>
          <p:nvPr>
            <p:ph type="body" idx="1"/>
          </p:nvPr>
        </p:nvSpPr>
        <p:spPr/>
        <p:txBody>
          <a:bodyPr/>
          <a:lstStyle/>
          <a:p>
            <a:pPr marL="609600" indent="-609600" algn="ctr">
              <a:buFont typeface="Arial" charset="0"/>
              <a:buNone/>
            </a:pPr>
            <a:r>
              <a:rPr lang="en-US" sz="7200" smtClean="0"/>
              <a:t>QUBOT-1 – the world’s first quantum robot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Project based class</a:t>
            </a:r>
          </a:p>
        </p:txBody>
      </p:sp>
      <p:sp>
        <p:nvSpPr>
          <p:cNvPr id="3" name="Content Placeholder 2"/>
          <p:cNvSpPr>
            <a:spLocks noGrp="1"/>
          </p:cNvSpPr>
          <p:nvPr>
            <p:ph idx="1"/>
          </p:nvPr>
        </p:nvSpPr>
        <p:spPr/>
        <p:txBody>
          <a:bodyPr>
            <a:normAutofit/>
          </a:bodyPr>
          <a:lstStyle/>
          <a:p>
            <a:pPr eaLnBrk="1" hangingPunct="1">
              <a:lnSpc>
                <a:spcPct val="90000"/>
              </a:lnSpc>
              <a:defRPr/>
            </a:pPr>
            <a:r>
              <a:rPr lang="en-US" sz="3000" smtClean="0"/>
              <a:t>Graduate class  - </a:t>
            </a:r>
            <a:r>
              <a:rPr lang="en-US" sz="3000" i="1" smtClean="0">
                <a:solidFill>
                  <a:srgbClr val="FF0000"/>
                </a:solidFill>
              </a:rPr>
              <a:t>no prerequisities</a:t>
            </a:r>
          </a:p>
          <a:p>
            <a:pPr eaLnBrk="1" hangingPunct="1">
              <a:lnSpc>
                <a:spcPct val="90000"/>
              </a:lnSpc>
              <a:defRPr/>
            </a:pPr>
            <a:r>
              <a:rPr lang="en-US" sz="3000" smtClean="0"/>
              <a:t>C/C++ welcome, </a:t>
            </a:r>
            <a:r>
              <a:rPr lang="en-US" sz="3000" i="1" smtClean="0">
                <a:solidFill>
                  <a:schemeClr val="hlink"/>
                </a:solidFill>
              </a:rPr>
              <a:t>but not mandatory</a:t>
            </a:r>
          </a:p>
          <a:p>
            <a:pPr eaLnBrk="1" hangingPunct="1">
              <a:lnSpc>
                <a:spcPct val="90000"/>
              </a:lnSpc>
              <a:defRPr/>
            </a:pPr>
            <a:r>
              <a:rPr lang="en-US" sz="3000" smtClean="0"/>
              <a:t>Verilog/VHDL welcome, </a:t>
            </a:r>
            <a:r>
              <a:rPr lang="en-US" sz="3000" i="1" smtClean="0">
                <a:solidFill>
                  <a:schemeClr val="hlink"/>
                </a:solidFill>
              </a:rPr>
              <a:t>but not mandatory</a:t>
            </a:r>
            <a:r>
              <a:rPr lang="en-US" sz="3000" smtClean="0"/>
              <a:t>.</a:t>
            </a:r>
          </a:p>
          <a:p>
            <a:pPr eaLnBrk="1" hangingPunct="1">
              <a:lnSpc>
                <a:spcPct val="90000"/>
              </a:lnSpc>
              <a:defRPr/>
            </a:pPr>
            <a:r>
              <a:rPr lang="en-US" sz="3000" smtClean="0">
                <a:solidFill>
                  <a:srgbClr val="FF0000"/>
                </a:solidFill>
              </a:rPr>
              <a:t>FPGA</a:t>
            </a:r>
            <a:r>
              <a:rPr lang="en-US" sz="3000" smtClean="0"/>
              <a:t> – Field Programmable Gate Arrays.</a:t>
            </a:r>
          </a:p>
          <a:p>
            <a:pPr lvl="1" eaLnBrk="1" hangingPunct="1">
              <a:lnSpc>
                <a:spcPct val="90000"/>
              </a:lnSpc>
              <a:defRPr/>
            </a:pPr>
            <a:r>
              <a:rPr lang="en-US" sz="2600" smtClean="0">
                <a:solidFill>
                  <a:schemeClr val="hlink"/>
                </a:solidFill>
              </a:rPr>
              <a:t>Spectral</a:t>
            </a:r>
            <a:r>
              <a:rPr lang="en-US" sz="2600" smtClean="0"/>
              <a:t> transforms</a:t>
            </a:r>
          </a:p>
          <a:p>
            <a:pPr lvl="1" eaLnBrk="1" hangingPunct="1">
              <a:lnSpc>
                <a:spcPct val="90000"/>
              </a:lnSpc>
              <a:defRPr/>
            </a:pPr>
            <a:r>
              <a:rPr lang="en-US" sz="2600" smtClean="0">
                <a:solidFill>
                  <a:schemeClr val="hlink"/>
                </a:solidFill>
              </a:rPr>
              <a:t>Robot Vision</a:t>
            </a:r>
            <a:r>
              <a:rPr lang="en-US" sz="2600" smtClean="0"/>
              <a:t> – tracking, face recognition.</a:t>
            </a:r>
          </a:p>
          <a:p>
            <a:pPr eaLnBrk="1" hangingPunct="1">
              <a:lnSpc>
                <a:spcPct val="90000"/>
              </a:lnSpc>
              <a:defRPr/>
            </a:pPr>
            <a:r>
              <a:rPr lang="en-US" sz="3000" smtClean="0">
                <a:solidFill>
                  <a:srgbClr val="FF0000"/>
                </a:solidFill>
              </a:rPr>
              <a:t>GPU</a:t>
            </a:r>
            <a:r>
              <a:rPr lang="en-US" sz="3000" smtClean="0"/>
              <a:t> – Graphic Processing Unit</a:t>
            </a:r>
          </a:p>
          <a:p>
            <a:pPr eaLnBrk="1" hangingPunct="1">
              <a:lnSpc>
                <a:spcPct val="90000"/>
              </a:lnSpc>
              <a:defRPr/>
            </a:pPr>
            <a:r>
              <a:rPr lang="en-US" sz="3000" smtClean="0">
                <a:solidFill>
                  <a:srgbClr val="FF0000"/>
                </a:solidFill>
              </a:rPr>
              <a:t>Constraint-Satisfaction</a:t>
            </a:r>
            <a:r>
              <a:rPr lang="en-US" sz="3000" smtClean="0"/>
              <a:t> programming for quantum computer – </a:t>
            </a:r>
            <a:r>
              <a:rPr lang="en-US" sz="3400" b="1" smtClean="0">
                <a:solidFill>
                  <a:schemeClr val="hlink"/>
                </a:solidFill>
                <a:effectLst>
                  <a:outerShdw blurRad="38100" dist="38100" dir="2700000" algn="tl">
                    <a:srgbClr val="C0C0C0"/>
                  </a:outerShdw>
                </a:effectLst>
              </a:rPr>
              <a:t>Orion</a:t>
            </a:r>
            <a:r>
              <a:rPr lang="en-US" sz="3000" smtClean="0"/>
              <a:t>.</a:t>
            </a:r>
          </a:p>
          <a:p>
            <a:pPr eaLnBrk="1" hangingPunct="1">
              <a:lnSpc>
                <a:spcPct val="90000"/>
              </a:lnSpc>
              <a:defRPr/>
            </a:pPr>
            <a:r>
              <a:rPr lang="en-US" sz="3000" smtClean="0">
                <a:solidFill>
                  <a:srgbClr val="FF0000"/>
                </a:solidFill>
              </a:rPr>
              <a:t>Real world interface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0" y="0"/>
            <a:ext cx="9144000" cy="457200"/>
          </a:xfrm>
        </p:spPr>
        <p:txBody>
          <a:bodyPr/>
          <a:lstStyle/>
          <a:p>
            <a:pPr algn="l">
              <a:defRPr/>
            </a:pPr>
            <a:r>
              <a:rPr lang="en-US" sz="1800" b="1" smtClean="0">
                <a:effectLst>
                  <a:outerShdw blurRad="38100" dist="38100" dir="2700000" algn="tl">
                    <a:srgbClr val="C0C0C0"/>
                  </a:outerShdw>
                </a:effectLst>
              </a:rPr>
              <a:t>Oracle for Quantum Map of Europe Coloring</a:t>
            </a:r>
          </a:p>
        </p:txBody>
      </p:sp>
      <p:grpSp>
        <p:nvGrpSpPr>
          <p:cNvPr id="34818" name="Group 3"/>
          <p:cNvGrpSpPr>
            <a:grpSpLocks/>
          </p:cNvGrpSpPr>
          <p:nvPr/>
        </p:nvGrpSpPr>
        <p:grpSpPr bwMode="auto">
          <a:xfrm>
            <a:off x="152400" y="381000"/>
            <a:ext cx="3019425" cy="2800350"/>
            <a:chOff x="576" y="1824"/>
            <a:chExt cx="1902" cy="1764"/>
          </a:xfrm>
        </p:grpSpPr>
        <p:pic>
          <p:nvPicPr>
            <p:cNvPr id="34862" name="Picture 4" descr="map of europe"/>
            <p:cNvPicPr>
              <a:picLocks noChangeAspect="1" noChangeArrowheads="1"/>
            </p:cNvPicPr>
            <p:nvPr/>
          </p:nvPicPr>
          <p:blipFill>
            <a:blip r:embed="rId2" r:link="rId3"/>
            <a:srcRect/>
            <a:stretch>
              <a:fillRect/>
            </a:stretch>
          </p:blipFill>
          <p:spPr bwMode="auto">
            <a:xfrm>
              <a:off x="576" y="1824"/>
              <a:ext cx="1902" cy="1764"/>
            </a:xfrm>
            <a:prstGeom prst="rect">
              <a:avLst/>
            </a:prstGeom>
            <a:noFill/>
            <a:ln w="9525">
              <a:noFill/>
              <a:miter lim="800000"/>
              <a:headEnd/>
              <a:tailEnd/>
            </a:ln>
          </p:spPr>
        </p:pic>
        <p:sp>
          <p:nvSpPr>
            <p:cNvPr id="34863" name="Oval 5"/>
            <p:cNvSpPr>
              <a:spLocks noChangeArrowheads="1"/>
            </p:cNvSpPr>
            <p:nvPr/>
          </p:nvSpPr>
          <p:spPr bwMode="auto">
            <a:xfrm>
              <a:off x="768" y="3192"/>
              <a:ext cx="144" cy="144"/>
            </a:xfrm>
            <a:prstGeom prst="ellipse">
              <a:avLst/>
            </a:prstGeom>
            <a:solidFill>
              <a:srgbClr val="FFFFFF"/>
            </a:solidFill>
            <a:ln w="9525">
              <a:solidFill>
                <a:srgbClr val="000000"/>
              </a:solidFill>
              <a:round/>
              <a:headEnd/>
              <a:tailEnd/>
            </a:ln>
          </p:spPr>
          <p:txBody>
            <a:bodyPr/>
            <a:lstStyle/>
            <a:p>
              <a:endParaRPr lang="en-US"/>
            </a:p>
          </p:txBody>
        </p:sp>
        <p:sp>
          <p:nvSpPr>
            <p:cNvPr id="34864" name="Oval 6"/>
            <p:cNvSpPr>
              <a:spLocks noChangeArrowheads="1"/>
            </p:cNvSpPr>
            <p:nvPr/>
          </p:nvSpPr>
          <p:spPr bwMode="auto">
            <a:xfrm>
              <a:off x="1128" y="2904"/>
              <a:ext cx="144" cy="144"/>
            </a:xfrm>
            <a:prstGeom prst="ellipse">
              <a:avLst/>
            </a:prstGeom>
            <a:solidFill>
              <a:srgbClr val="FFFFFF"/>
            </a:solidFill>
            <a:ln w="9525">
              <a:solidFill>
                <a:srgbClr val="000000"/>
              </a:solidFill>
              <a:round/>
              <a:headEnd/>
              <a:tailEnd/>
            </a:ln>
          </p:spPr>
          <p:txBody>
            <a:bodyPr/>
            <a:lstStyle/>
            <a:p>
              <a:endParaRPr lang="en-US"/>
            </a:p>
          </p:txBody>
        </p:sp>
        <p:sp>
          <p:nvSpPr>
            <p:cNvPr id="34865" name="Oval 7"/>
            <p:cNvSpPr>
              <a:spLocks noChangeArrowheads="1"/>
            </p:cNvSpPr>
            <p:nvPr/>
          </p:nvSpPr>
          <p:spPr bwMode="auto">
            <a:xfrm>
              <a:off x="1488" y="2688"/>
              <a:ext cx="144" cy="144"/>
            </a:xfrm>
            <a:prstGeom prst="ellipse">
              <a:avLst/>
            </a:prstGeom>
            <a:solidFill>
              <a:srgbClr val="FFFFFF"/>
            </a:solidFill>
            <a:ln w="9525">
              <a:solidFill>
                <a:srgbClr val="000000"/>
              </a:solidFill>
              <a:round/>
              <a:headEnd/>
              <a:tailEnd/>
            </a:ln>
          </p:spPr>
          <p:txBody>
            <a:bodyPr/>
            <a:lstStyle/>
            <a:p>
              <a:endParaRPr lang="en-US"/>
            </a:p>
          </p:txBody>
        </p:sp>
        <p:sp>
          <p:nvSpPr>
            <p:cNvPr id="34866" name="Oval 8"/>
            <p:cNvSpPr>
              <a:spLocks noChangeArrowheads="1"/>
            </p:cNvSpPr>
            <p:nvPr/>
          </p:nvSpPr>
          <p:spPr bwMode="auto">
            <a:xfrm>
              <a:off x="1416" y="2904"/>
              <a:ext cx="144" cy="144"/>
            </a:xfrm>
            <a:prstGeom prst="ellipse">
              <a:avLst/>
            </a:prstGeom>
            <a:solidFill>
              <a:srgbClr val="FFFFFF"/>
            </a:solidFill>
            <a:ln w="9525">
              <a:solidFill>
                <a:srgbClr val="000000"/>
              </a:solidFill>
              <a:round/>
              <a:headEnd/>
              <a:tailEnd/>
            </a:ln>
          </p:spPr>
          <p:txBody>
            <a:bodyPr/>
            <a:lstStyle/>
            <a:p>
              <a:endParaRPr lang="en-US"/>
            </a:p>
          </p:txBody>
        </p:sp>
        <p:sp>
          <p:nvSpPr>
            <p:cNvPr id="34867" name="Line 9"/>
            <p:cNvSpPr>
              <a:spLocks noChangeShapeType="1"/>
            </p:cNvSpPr>
            <p:nvPr/>
          </p:nvSpPr>
          <p:spPr bwMode="auto">
            <a:xfrm flipV="1">
              <a:off x="840" y="2976"/>
              <a:ext cx="360" cy="288"/>
            </a:xfrm>
            <a:prstGeom prst="line">
              <a:avLst/>
            </a:prstGeom>
            <a:noFill/>
            <a:ln w="9525">
              <a:solidFill>
                <a:srgbClr val="FF0000"/>
              </a:solidFill>
              <a:round/>
              <a:headEnd/>
              <a:tailEnd/>
            </a:ln>
          </p:spPr>
          <p:txBody>
            <a:bodyPr/>
            <a:lstStyle/>
            <a:p>
              <a:endParaRPr lang="en-US"/>
            </a:p>
          </p:txBody>
        </p:sp>
        <p:sp>
          <p:nvSpPr>
            <p:cNvPr id="34868" name="Line 10"/>
            <p:cNvSpPr>
              <a:spLocks noChangeShapeType="1"/>
            </p:cNvSpPr>
            <p:nvPr/>
          </p:nvSpPr>
          <p:spPr bwMode="auto">
            <a:xfrm>
              <a:off x="1200" y="2976"/>
              <a:ext cx="288" cy="0"/>
            </a:xfrm>
            <a:prstGeom prst="line">
              <a:avLst/>
            </a:prstGeom>
            <a:noFill/>
            <a:ln w="9525">
              <a:solidFill>
                <a:srgbClr val="FF0000"/>
              </a:solidFill>
              <a:round/>
              <a:headEnd/>
              <a:tailEnd/>
            </a:ln>
          </p:spPr>
          <p:txBody>
            <a:bodyPr/>
            <a:lstStyle/>
            <a:p>
              <a:endParaRPr lang="en-US"/>
            </a:p>
          </p:txBody>
        </p:sp>
        <p:sp>
          <p:nvSpPr>
            <p:cNvPr id="34869" name="Line 11"/>
            <p:cNvSpPr>
              <a:spLocks noChangeShapeType="1"/>
            </p:cNvSpPr>
            <p:nvPr/>
          </p:nvSpPr>
          <p:spPr bwMode="auto">
            <a:xfrm flipV="1">
              <a:off x="1200" y="2760"/>
              <a:ext cx="360" cy="216"/>
            </a:xfrm>
            <a:prstGeom prst="line">
              <a:avLst/>
            </a:prstGeom>
            <a:noFill/>
            <a:ln w="9525">
              <a:solidFill>
                <a:srgbClr val="FF0000"/>
              </a:solidFill>
              <a:round/>
              <a:headEnd/>
              <a:tailEnd/>
            </a:ln>
          </p:spPr>
          <p:txBody>
            <a:bodyPr/>
            <a:lstStyle/>
            <a:p>
              <a:endParaRPr lang="en-US"/>
            </a:p>
          </p:txBody>
        </p:sp>
        <p:sp>
          <p:nvSpPr>
            <p:cNvPr id="34870" name="Line 12"/>
            <p:cNvSpPr>
              <a:spLocks noChangeShapeType="1"/>
            </p:cNvSpPr>
            <p:nvPr/>
          </p:nvSpPr>
          <p:spPr bwMode="auto">
            <a:xfrm flipV="1">
              <a:off x="1488" y="2760"/>
              <a:ext cx="72" cy="216"/>
            </a:xfrm>
            <a:prstGeom prst="line">
              <a:avLst/>
            </a:prstGeom>
            <a:noFill/>
            <a:ln w="9525">
              <a:solidFill>
                <a:srgbClr val="FF0000"/>
              </a:solidFill>
              <a:round/>
              <a:headEnd/>
              <a:tailEnd/>
            </a:ln>
          </p:spPr>
          <p:txBody>
            <a:bodyPr/>
            <a:lstStyle/>
            <a:p>
              <a:endParaRPr lang="en-US"/>
            </a:p>
          </p:txBody>
        </p:sp>
      </p:grpSp>
      <p:sp>
        <p:nvSpPr>
          <p:cNvPr id="34819" name="Oval 13"/>
          <p:cNvSpPr>
            <a:spLocks noChangeArrowheads="1"/>
          </p:cNvSpPr>
          <p:nvPr/>
        </p:nvSpPr>
        <p:spPr bwMode="auto">
          <a:xfrm>
            <a:off x="3886200" y="2895600"/>
            <a:ext cx="1295400" cy="457200"/>
          </a:xfrm>
          <a:prstGeom prst="ellipse">
            <a:avLst/>
          </a:prstGeom>
          <a:solidFill>
            <a:srgbClr val="FF99CC"/>
          </a:solidFill>
          <a:ln w="9525">
            <a:solidFill>
              <a:schemeClr val="tx1"/>
            </a:solidFill>
            <a:round/>
            <a:headEnd/>
            <a:tailEnd/>
          </a:ln>
        </p:spPr>
        <p:txBody>
          <a:bodyPr wrap="none" anchor="ctr"/>
          <a:lstStyle/>
          <a:p>
            <a:pPr algn="ctr"/>
            <a:r>
              <a:rPr lang="en-US" sz="2400">
                <a:latin typeface="Times New Roman" pitchFamily="18" charset="0"/>
              </a:rPr>
              <a:t>Spain</a:t>
            </a:r>
          </a:p>
        </p:txBody>
      </p:sp>
      <p:sp>
        <p:nvSpPr>
          <p:cNvPr id="34820" name="Oval 14"/>
          <p:cNvSpPr>
            <a:spLocks noChangeArrowheads="1"/>
          </p:cNvSpPr>
          <p:nvPr/>
        </p:nvSpPr>
        <p:spPr bwMode="auto">
          <a:xfrm>
            <a:off x="4495800" y="1905000"/>
            <a:ext cx="1295400" cy="457200"/>
          </a:xfrm>
          <a:prstGeom prst="ellipse">
            <a:avLst/>
          </a:prstGeom>
          <a:solidFill>
            <a:srgbClr val="FFFFCC"/>
          </a:solidFill>
          <a:ln w="9525">
            <a:solidFill>
              <a:schemeClr val="tx1"/>
            </a:solidFill>
            <a:round/>
            <a:headEnd/>
            <a:tailEnd/>
          </a:ln>
        </p:spPr>
        <p:txBody>
          <a:bodyPr wrap="none" anchor="ctr"/>
          <a:lstStyle/>
          <a:p>
            <a:pPr algn="ctr"/>
            <a:r>
              <a:rPr lang="en-US" sz="2400">
                <a:latin typeface="Times New Roman" pitchFamily="18" charset="0"/>
              </a:rPr>
              <a:t>France</a:t>
            </a:r>
          </a:p>
        </p:txBody>
      </p:sp>
      <p:sp>
        <p:nvSpPr>
          <p:cNvPr id="34821" name="Oval 15"/>
          <p:cNvSpPr>
            <a:spLocks noChangeArrowheads="1"/>
          </p:cNvSpPr>
          <p:nvPr/>
        </p:nvSpPr>
        <p:spPr bwMode="auto">
          <a:xfrm>
            <a:off x="6400800" y="914400"/>
            <a:ext cx="1295400" cy="457200"/>
          </a:xfrm>
          <a:prstGeom prst="ellipse">
            <a:avLst/>
          </a:prstGeom>
          <a:solidFill>
            <a:srgbClr val="FF99CC"/>
          </a:solidFill>
          <a:ln w="9525">
            <a:solidFill>
              <a:schemeClr val="tx1"/>
            </a:solidFill>
            <a:round/>
            <a:headEnd/>
            <a:tailEnd/>
          </a:ln>
        </p:spPr>
        <p:txBody>
          <a:bodyPr wrap="none" anchor="ctr"/>
          <a:lstStyle/>
          <a:p>
            <a:pPr algn="ctr"/>
            <a:r>
              <a:rPr lang="en-US" sz="2000" b="1">
                <a:latin typeface="Times New Roman" pitchFamily="18" charset="0"/>
              </a:rPr>
              <a:t>Germany</a:t>
            </a:r>
          </a:p>
        </p:txBody>
      </p:sp>
      <p:sp>
        <p:nvSpPr>
          <p:cNvPr id="34822" name="Oval 16"/>
          <p:cNvSpPr>
            <a:spLocks noChangeArrowheads="1"/>
          </p:cNvSpPr>
          <p:nvPr/>
        </p:nvSpPr>
        <p:spPr bwMode="auto">
          <a:xfrm>
            <a:off x="6629400" y="1981200"/>
            <a:ext cx="1676400" cy="457200"/>
          </a:xfrm>
          <a:prstGeom prst="ellipse">
            <a:avLst/>
          </a:prstGeom>
          <a:solidFill>
            <a:schemeClr val="accent1"/>
          </a:solidFill>
          <a:ln w="9525">
            <a:solidFill>
              <a:schemeClr val="tx1"/>
            </a:solidFill>
            <a:round/>
            <a:headEnd/>
            <a:tailEnd/>
          </a:ln>
        </p:spPr>
        <p:txBody>
          <a:bodyPr wrap="none" anchor="ctr"/>
          <a:lstStyle/>
          <a:p>
            <a:pPr algn="ctr"/>
            <a:r>
              <a:rPr lang="en-US" sz="2000" b="1">
                <a:latin typeface="Times New Roman" pitchFamily="18" charset="0"/>
              </a:rPr>
              <a:t>Switzerland</a:t>
            </a:r>
          </a:p>
        </p:txBody>
      </p:sp>
      <p:sp>
        <p:nvSpPr>
          <p:cNvPr id="34823" name="Line 17"/>
          <p:cNvSpPr>
            <a:spLocks noChangeShapeType="1"/>
          </p:cNvSpPr>
          <p:nvPr/>
        </p:nvSpPr>
        <p:spPr bwMode="auto">
          <a:xfrm flipV="1">
            <a:off x="4572000" y="2362200"/>
            <a:ext cx="381000" cy="533400"/>
          </a:xfrm>
          <a:prstGeom prst="line">
            <a:avLst/>
          </a:prstGeom>
          <a:noFill/>
          <a:ln w="57150">
            <a:solidFill>
              <a:schemeClr val="tx1"/>
            </a:solidFill>
            <a:round/>
            <a:headEnd/>
            <a:tailEnd/>
          </a:ln>
        </p:spPr>
        <p:txBody>
          <a:bodyPr/>
          <a:lstStyle/>
          <a:p>
            <a:endParaRPr lang="en-US"/>
          </a:p>
        </p:txBody>
      </p:sp>
      <p:sp>
        <p:nvSpPr>
          <p:cNvPr id="34824" name="Line 18"/>
          <p:cNvSpPr>
            <a:spLocks noChangeShapeType="1"/>
          </p:cNvSpPr>
          <p:nvPr/>
        </p:nvSpPr>
        <p:spPr bwMode="auto">
          <a:xfrm flipV="1">
            <a:off x="5486400" y="1295400"/>
            <a:ext cx="1066800" cy="685800"/>
          </a:xfrm>
          <a:prstGeom prst="line">
            <a:avLst/>
          </a:prstGeom>
          <a:noFill/>
          <a:ln w="57150">
            <a:solidFill>
              <a:schemeClr val="tx1"/>
            </a:solidFill>
            <a:round/>
            <a:headEnd/>
            <a:tailEnd/>
          </a:ln>
        </p:spPr>
        <p:txBody>
          <a:bodyPr/>
          <a:lstStyle/>
          <a:p>
            <a:endParaRPr lang="en-US"/>
          </a:p>
        </p:txBody>
      </p:sp>
      <p:sp>
        <p:nvSpPr>
          <p:cNvPr id="34825" name="Line 19"/>
          <p:cNvSpPr>
            <a:spLocks noChangeShapeType="1"/>
          </p:cNvSpPr>
          <p:nvPr/>
        </p:nvSpPr>
        <p:spPr bwMode="auto">
          <a:xfrm>
            <a:off x="5791200" y="2133600"/>
            <a:ext cx="914400" cy="76200"/>
          </a:xfrm>
          <a:prstGeom prst="line">
            <a:avLst/>
          </a:prstGeom>
          <a:noFill/>
          <a:ln w="57150">
            <a:solidFill>
              <a:schemeClr val="tx1"/>
            </a:solidFill>
            <a:round/>
            <a:headEnd/>
            <a:tailEnd/>
          </a:ln>
        </p:spPr>
        <p:txBody>
          <a:bodyPr/>
          <a:lstStyle/>
          <a:p>
            <a:endParaRPr lang="en-US"/>
          </a:p>
        </p:txBody>
      </p:sp>
      <p:sp>
        <p:nvSpPr>
          <p:cNvPr id="34826" name="Line 20"/>
          <p:cNvSpPr>
            <a:spLocks noChangeShapeType="1"/>
          </p:cNvSpPr>
          <p:nvPr/>
        </p:nvSpPr>
        <p:spPr bwMode="auto">
          <a:xfrm>
            <a:off x="7239000" y="1371600"/>
            <a:ext cx="152400" cy="609600"/>
          </a:xfrm>
          <a:prstGeom prst="line">
            <a:avLst/>
          </a:prstGeom>
          <a:noFill/>
          <a:ln w="57150">
            <a:solidFill>
              <a:schemeClr val="tx1"/>
            </a:solidFill>
            <a:round/>
            <a:headEnd/>
            <a:tailEnd/>
          </a:ln>
        </p:spPr>
        <p:txBody>
          <a:bodyPr/>
          <a:lstStyle/>
          <a:p>
            <a:endParaRPr lang="en-US"/>
          </a:p>
        </p:txBody>
      </p:sp>
      <p:sp>
        <p:nvSpPr>
          <p:cNvPr id="34827" name="Line 21"/>
          <p:cNvSpPr>
            <a:spLocks noChangeShapeType="1"/>
          </p:cNvSpPr>
          <p:nvPr/>
        </p:nvSpPr>
        <p:spPr bwMode="auto">
          <a:xfrm>
            <a:off x="1752600" y="3505200"/>
            <a:ext cx="5105400" cy="0"/>
          </a:xfrm>
          <a:prstGeom prst="line">
            <a:avLst/>
          </a:prstGeom>
          <a:noFill/>
          <a:ln w="38100">
            <a:solidFill>
              <a:schemeClr val="tx1"/>
            </a:solidFill>
            <a:round/>
            <a:headEnd/>
            <a:tailEnd/>
          </a:ln>
        </p:spPr>
        <p:txBody>
          <a:bodyPr/>
          <a:lstStyle/>
          <a:p>
            <a:endParaRPr lang="en-US"/>
          </a:p>
        </p:txBody>
      </p:sp>
      <p:sp>
        <p:nvSpPr>
          <p:cNvPr id="34828" name="Line 22"/>
          <p:cNvSpPr>
            <a:spLocks noChangeShapeType="1"/>
          </p:cNvSpPr>
          <p:nvPr/>
        </p:nvSpPr>
        <p:spPr bwMode="auto">
          <a:xfrm>
            <a:off x="1828800" y="5257800"/>
            <a:ext cx="5105400" cy="0"/>
          </a:xfrm>
          <a:prstGeom prst="line">
            <a:avLst/>
          </a:prstGeom>
          <a:noFill/>
          <a:ln w="38100">
            <a:solidFill>
              <a:schemeClr val="tx1"/>
            </a:solidFill>
            <a:round/>
            <a:headEnd/>
            <a:tailEnd/>
          </a:ln>
        </p:spPr>
        <p:txBody>
          <a:bodyPr/>
          <a:lstStyle/>
          <a:p>
            <a:endParaRPr lang="en-US"/>
          </a:p>
        </p:txBody>
      </p:sp>
      <p:sp>
        <p:nvSpPr>
          <p:cNvPr id="34829" name="Line 23"/>
          <p:cNvSpPr>
            <a:spLocks noChangeShapeType="1"/>
          </p:cNvSpPr>
          <p:nvPr/>
        </p:nvSpPr>
        <p:spPr bwMode="auto">
          <a:xfrm>
            <a:off x="1752600" y="4114800"/>
            <a:ext cx="5105400" cy="0"/>
          </a:xfrm>
          <a:prstGeom prst="line">
            <a:avLst/>
          </a:prstGeom>
          <a:noFill/>
          <a:ln w="38100">
            <a:solidFill>
              <a:schemeClr val="tx1"/>
            </a:solidFill>
            <a:round/>
            <a:headEnd/>
            <a:tailEnd/>
          </a:ln>
        </p:spPr>
        <p:txBody>
          <a:bodyPr/>
          <a:lstStyle/>
          <a:p>
            <a:endParaRPr lang="en-US"/>
          </a:p>
        </p:txBody>
      </p:sp>
      <p:sp>
        <p:nvSpPr>
          <p:cNvPr id="34830" name="Line 24"/>
          <p:cNvSpPr>
            <a:spLocks noChangeShapeType="1"/>
          </p:cNvSpPr>
          <p:nvPr/>
        </p:nvSpPr>
        <p:spPr bwMode="auto">
          <a:xfrm>
            <a:off x="1752600" y="4648200"/>
            <a:ext cx="5105400" cy="0"/>
          </a:xfrm>
          <a:prstGeom prst="line">
            <a:avLst/>
          </a:prstGeom>
          <a:noFill/>
          <a:ln w="38100">
            <a:solidFill>
              <a:schemeClr val="tx1"/>
            </a:solidFill>
            <a:round/>
            <a:headEnd/>
            <a:tailEnd/>
          </a:ln>
        </p:spPr>
        <p:txBody>
          <a:bodyPr/>
          <a:lstStyle/>
          <a:p>
            <a:endParaRPr lang="en-US"/>
          </a:p>
        </p:txBody>
      </p:sp>
      <p:sp>
        <p:nvSpPr>
          <p:cNvPr id="34831" name="Oval 25"/>
          <p:cNvSpPr>
            <a:spLocks noChangeArrowheads="1"/>
          </p:cNvSpPr>
          <p:nvPr/>
        </p:nvSpPr>
        <p:spPr bwMode="auto">
          <a:xfrm>
            <a:off x="457200" y="3276600"/>
            <a:ext cx="1295400" cy="457200"/>
          </a:xfrm>
          <a:prstGeom prst="ellipse">
            <a:avLst/>
          </a:prstGeom>
          <a:solidFill>
            <a:srgbClr val="FF99CC"/>
          </a:solidFill>
          <a:ln w="9525">
            <a:solidFill>
              <a:schemeClr val="tx1"/>
            </a:solidFill>
            <a:round/>
            <a:headEnd/>
            <a:tailEnd/>
          </a:ln>
        </p:spPr>
        <p:txBody>
          <a:bodyPr wrap="none" anchor="ctr"/>
          <a:lstStyle/>
          <a:p>
            <a:pPr algn="ctr"/>
            <a:r>
              <a:rPr lang="en-US" sz="2400">
                <a:latin typeface="Times New Roman" pitchFamily="18" charset="0"/>
              </a:rPr>
              <a:t>Spain</a:t>
            </a:r>
          </a:p>
        </p:txBody>
      </p:sp>
      <p:sp>
        <p:nvSpPr>
          <p:cNvPr id="34832" name="Oval 26"/>
          <p:cNvSpPr>
            <a:spLocks noChangeArrowheads="1"/>
          </p:cNvSpPr>
          <p:nvPr/>
        </p:nvSpPr>
        <p:spPr bwMode="auto">
          <a:xfrm>
            <a:off x="457200" y="3886200"/>
            <a:ext cx="1295400" cy="457200"/>
          </a:xfrm>
          <a:prstGeom prst="ellipse">
            <a:avLst/>
          </a:prstGeom>
          <a:solidFill>
            <a:srgbClr val="FFFFCC"/>
          </a:solidFill>
          <a:ln w="9525">
            <a:solidFill>
              <a:schemeClr val="tx1"/>
            </a:solidFill>
            <a:round/>
            <a:headEnd/>
            <a:tailEnd/>
          </a:ln>
        </p:spPr>
        <p:txBody>
          <a:bodyPr wrap="none" anchor="ctr"/>
          <a:lstStyle/>
          <a:p>
            <a:pPr algn="ctr"/>
            <a:r>
              <a:rPr lang="en-US" sz="2400">
                <a:latin typeface="Times New Roman" pitchFamily="18" charset="0"/>
              </a:rPr>
              <a:t>France</a:t>
            </a:r>
          </a:p>
        </p:txBody>
      </p:sp>
      <p:sp>
        <p:nvSpPr>
          <p:cNvPr id="34833" name="Oval 27"/>
          <p:cNvSpPr>
            <a:spLocks noChangeArrowheads="1"/>
          </p:cNvSpPr>
          <p:nvPr/>
        </p:nvSpPr>
        <p:spPr bwMode="auto">
          <a:xfrm>
            <a:off x="457200" y="4419600"/>
            <a:ext cx="1295400" cy="457200"/>
          </a:xfrm>
          <a:prstGeom prst="ellipse">
            <a:avLst/>
          </a:prstGeom>
          <a:solidFill>
            <a:srgbClr val="FF99CC"/>
          </a:solidFill>
          <a:ln w="9525">
            <a:solidFill>
              <a:schemeClr val="tx1"/>
            </a:solidFill>
            <a:round/>
            <a:headEnd/>
            <a:tailEnd/>
          </a:ln>
        </p:spPr>
        <p:txBody>
          <a:bodyPr wrap="none" anchor="ctr"/>
          <a:lstStyle/>
          <a:p>
            <a:pPr algn="ctr"/>
            <a:r>
              <a:rPr lang="en-US" sz="2000" b="1">
                <a:latin typeface="Times New Roman" pitchFamily="18" charset="0"/>
              </a:rPr>
              <a:t>Germany</a:t>
            </a:r>
          </a:p>
        </p:txBody>
      </p:sp>
      <p:sp>
        <p:nvSpPr>
          <p:cNvPr id="34834" name="Oval 28"/>
          <p:cNvSpPr>
            <a:spLocks noChangeArrowheads="1"/>
          </p:cNvSpPr>
          <p:nvPr/>
        </p:nvSpPr>
        <p:spPr bwMode="auto">
          <a:xfrm>
            <a:off x="152400" y="5029200"/>
            <a:ext cx="1676400" cy="457200"/>
          </a:xfrm>
          <a:prstGeom prst="ellipse">
            <a:avLst/>
          </a:prstGeom>
          <a:solidFill>
            <a:schemeClr val="accent1"/>
          </a:solidFill>
          <a:ln w="9525">
            <a:solidFill>
              <a:schemeClr val="tx1"/>
            </a:solidFill>
            <a:round/>
            <a:headEnd/>
            <a:tailEnd/>
          </a:ln>
        </p:spPr>
        <p:txBody>
          <a:bodyPr wrap="none" anchor="ctr"/>
          <a:lstStyle/>
          <a:p>
            <a:pPr algn="ctr"/>
            <a:r>
              <a:rPr lang="en-US" sz="2000" b="1">
                <a:latin typeface="Times New Roman" pitchFamily="18" charset="0"/>
              </a:rPr>
              <a:t>Switzerland</a:t>
            </a:r>
          </a:p>
        </p:txBody>
      </p:sp>
      <p:sp>
        <p:nvSpPr>
          <p:cNvPr id="64541" name="Rectangle 29"/>
          <p:cNvSpPr>
            <a:spLocks noChangeArrowheads="1"/>
          </p:cNvSpPr>
          <p:nvPr/>
        </p:nvSpPr>
        <p:spPr bwMode="auto">
          <a:xfrm>
            <a:off x="2057400" y="5486400"/>
            <a:ext cx="990600" cy="457200"/>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2" name="Rectangle 30"/>
          <p:cNvSpPr>
            <a:spLocks noChangeArrowheads="1"/>
          </p:cNvSpPr>
          <p:nvPr/>
        </p:nvSpPr>
        <p:spPr bwMode="auto">
          <a:xfrm>
            <a:off x="3276600" y="5486400"/>
            <a:ext cx="990600" cy="457200"/>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3" name="Rectangle 31"/>
          <p:cNvSpPr>
            <a:spLocks noChangeArrowheads="1"/>
          </p:cNvSpPr>
          <p:nvPr/>
        </p:nvSpPr>
        <p:spPr bwMode="auto">
          <a:xfrm>
            <a:off x="4572000" y="5486400"/>
            <a:ext cx="990600" cy="457200"/>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4" name="Rectangle 32"/>
          <p:cNvSpPr>
            <a:spLocks noChangeArrowheads="1"/>
          </p:cNvSpPr>
          <p:nvPr/>
        </p:nvSpPr>
        <p:spPr bwMode="auto">
          <a:xfrm>
            <a:off x="5943600" y="5486400"/>
            <a:ext cx="990600" cy="457200"/>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34839" name="Line 33"/>
          <p:cNvSpPr>
            <a:spLocks noChangeShapeType="1"/>
          </p:cNvSpPr>
          <p:nvPr/>
        </p:nvSpPr>
        <p:spPr bwMode="auto">
          <a:xfrm>
            <a:off x="2286000" y="3505200"/>
            <a:ext cx="0" cy="1981200"/>
          </a:xfrm>
          <a:prstGeom prst="line">
            <a:avLst/>
          </a:prstGeom>
          <a:noFill/>
          <a:ln w="38100">
            <a:solidFill>
              <a:schemeClr val="tx1"/>
            </a:solidFill>
            <a:round/>
            <a:headEnd/>
            <a:tailEnd/>
          </a:ln>
        </p:spPr>
        <p:txBody>
          <a:bodyPr/>
          <a:lstStyle/>
          <a:p>
            <a:endParaRPr lang="en-US"/>
          </a:p>
        </p:txBody>
      </p:sp>
      <p:sp>
        <p:nvSpPr>
          <p:cNvPr id="34840" name="Line 34"/>
          <p:cNvSpPr>
            <a:spLocks noChangeShapeType="1"/>
          </p:cNvSpPr>
          <p:nvPr/>
        </p:nvSpPr>
        <p:spPr bwMode="auto">
          <a:xfrm>
            <a:off x="2743200" y="4114800"/>
            <a:ext cx="0" cy="1371600"/>
          </a:xfrm>
          <a:prstGeom prst="line">
            <a:avLst/>
          </a:prstGeom>
          <a:noFill/>
          <a:ln w="38100">
            <a:solidFill>
              <a:schemeClr val="tx1"/>
            </a:solidFill>
            <a:round/>
            <a:headEnd/>
            <a:tailEnd/>
          </a:ln>
        </p:spPr>
        <p:txBody>
          <a:bodyPr/>
          <a:lstStyle/>
          <a:p>
            <a:endParaRPr lang="en-US"/>
          </a:p>
        </p:txBody>
      </p:sp>
      <p:sp>
        <p:nvSpPr>
          <p:cNvPr id="34841" name="Line 35"/>
          <p:cNvSpPr>
            <a:spLocks noChangeShapeType="1"/>
          </p:cNvSpPr>
          <p:nvPr/>
        </p:nvSpPr>
        <p:spPr bwMode="auto">
          <a:xfrm>
            <a:off x="3505200" y="4114800"/>
            <a:ext cx="0" cy="1371600"/>
          </a:xfrm>
          <a:prstGeom prst="line">
            <a:avLst/>
          </a:prstGeom>
          <a:noFill/>
          <a:ln w="38100">
            <a:solidFill>
              <a:schemeClr val="tx1"/>
            </a:solidFill>
            <a:round/>
            <a:headEnd/>
            <a:tailEnd/>
          </a:ln>
        </p:spPr>
        <p:txBody>
          <a:bodyPr/>
          <a:lstStyle/>
          <a:p>
            <a:endParaRPr lang="en-US"/>
          </a:p>
        </p:txBody>
      </p:sp>
      <p:sp>
        <p:nvSpPr>
          <p:cNvPr id="34842" name="Line 36"/>
          <p:cNvSpPr>
            <a:spLocks noChangeShapeType="1"/>
          </p:cNvSpPr>
          <p:nvPr/>
        </p:nvSpPr>
        <p:spPr bwMode="auto">
          <a:xfrm>
            <a:off x="4876800" y="4114800"/>
            <a:ext cx="0" cy="1371600"/>
          </a:xfrm>
          <a:prstGeom prst="line">
            <a:avLst/>
          </a:prstGeom>
          <a:noFill/>
          <a:ln w="38100">
            <a:solidFill>
              <a:schemeClr val="tx1"/>
            </a:solidFill>
            <a:round/>
            <a:headEnd/>
            <a:tailEnd/>
          </a:ln>
        </p:spPr>
        <p:txBody>
          <a:bodyPr/>
          <a:lstStyle/>
          <a:p>
            <a:endParaRPr lang="en-US"/>
          </a:p>
        </p:txBody>
      </p:sp>
      <p:sp>
        <p:nvSpPr>
          <p:cNvPr id="34843" name="Line 37"/>
          <p:cNvSpPr>
            <a:spLocks noChangeShapeType="1"/>
          </p:cNvSpPr>
          <p:nvPr/>
        </p:nvSpPr>
        <p:spPr bwMode="auto">
          <a:xfrm>
            <a:off x="6172200" y="4648200"/>
            <a:ext cx="0" cy="838200"/>
          </a:xfrm>
          <a:prstGeom prst="line">
            <a:avLst/>
          </a:prstGeom>
          <a:noFill/>
          <a:ln w="38100">
            <a:solidFill>
              <a:schemeClr val="tx1"/>
            </a:solidFill>
            <a:round/>
            <a:headEnd/>
            <a:tailEnd/>
          </a:ln>
        </p:spPr>
        <p:txBody>
          <a:bodyPr/>
          <a:lstStyle/>
          <a:p>
            <a:endParaRPr lang="en-US"/>
          </a:p>
        </p:txBody>
      </p:sp>
      <p:sp>
        <p:nvSpPr>
          <p:cNvPr id="34844" name="Line 38"/>
          <p:cNvSpPr>
            <a:spLocks noChangeShapeType="1"/>
          </p:cNvSpPr>
          <p:nvPr/>
        </p:nvSpPr>
        <p:spPr bwMode="auto">
          <a:xfrm>
            <a:off x="3886200" y="4648200"/>
            <a:ext cx="0" cy="838200"/>
          </a:xfrm>
          <a:prstGeom prst="line">
            <a:avLst/>
          </a:prstGeom>
          <a:noFill/>
          <a:ln w="38100">
            <a:solidFill>
              <a:schemeClr val="tx1"/>
            </a:solidFill>
            <a:round/>
            <a:headEnd/>
            <a:tailEnd/>
          </a:ln>
        </p:spPr>
        <p:txBody>
          <a:bodyPr/>
          <a:lstStyle/>
          <a:p>
            <a:endParaRPr lang="en-US"/>
          </a:p>
        </p:txBody>
      </p:sp>
      <p:sp>
        <p:nvSpPr>
          <p:cNvPr id="34845" name="Line 39"/>
          <p:cNvSpPr>
            <a:spLocks noChangeShapeType="1"/>
          </p:cNvSpPr>
          <p:nvPr/>
        </p:nvSpPr>
        <p:spPr bwMode="auto">
          <a:xfrm>
            <a:off x="5334000" y="5257800"/>
            <a:ext cx="0" cy="228600"/>
          </a:xfrm>
          <a:prstGeom prst="line">
            <a:avLst/>
          </a:prstGeom>
          <a:noFill/>
          <a:ln w="38100">
            <a:solidFill>
              <a:schemeClr val="tx1"/>
            </a:solidFill>
            <a:round/>
            <a:headEnd/>
            <a:tailEnd/>
          </a:ln>
        </p:spPr>
        <p:txBody>
          <a:bodyPr/>
          <a:lstStyle/>
          <a:p>
            <a:endParaRPr lang="en-US"/>
          </a:p>
        </p:txBody>
      </p:sp>
      <p:sp>
        <p:nvSpPr>
          <p:cNvPr id="34846" name="Line 40"/>
          <p:cNvSpPr>
            <a:spLocks noChangeShapeType="1"/>
          </p:cNvSpPr>
          <p:nvPr/>
        </p:nvSpPr>
        <p:spPr bwMode="auto">
          <a:xfrm>
            <a:off x="2590800" y="5943600"/>
            <a:ext cx="0" cy="685800"/>
          </a:xfrm>
          <a:prstGeom prst="line">
            <a:avLst/>
          </a:prstGeom>
          <a:noFill/>
          <a:ln w="38100">
            <a:solidFill>
              <a:schemeClr val="tx1"/>
            </a:solidFill>
            <a:round/>
            <a:headEnd/>
            <a:tailEnd/>
          </a:ln>
        </p:spPr>
        <p:txBody>
          <a:bodyPr/>
          <a:lstStyle/>
          <a:p>
            <a:endParaRPr lang="en-US"/>
          </a:p>
        </p:txBody>
      </p:sp>
      <p:sp>
        <p:nvSpPr>
          <p:cNvPr id="34847" name="Line 41"/>
          <p:cNvSpPr>
            <a:spLocks noChangeShapeType="1"/>
          </p:cNvSpPr>
          <p:nvPr/>
        </p:nvSpPr>
        <p:spPr bwMode="auto">
          <a:xfrm>
            <a:off x="3810000" y="5943600"/>
            <a:ext cx="0" cy="533400"/>
          </a:xfrm>
          <a:prstGeom prst="line">
            <a:avLst/>
          </a:prstGeom>
          <a:noFill/>
          <a:ln w="38100">
            <a:solidFill>
              <a:schemeClr val="tx1"/>
            </a:solidFill>
            <a:round/>
            <a:headEnd/>
            <a:tailEnd/>
          </a:ln>
        </p:spPr>
        <p:txBody>
          <a:bodyPr/>
          <a:lstStyle/>
          <a:p>
            <a:endParaRPr lang="en-US"/>
          </a:p>
        </p:txBody>
      </p:sp>
      <p:sp>
        <p:nvSpPr>
          <p:cNvPr id="34848" name="Line 42"/>
          <p:cNvSpPr>
            <a:spLocks noChangeShapeType="1"/>
          </p:cNvSpPr>
          <p:nvPr/>
        </p:nvSpPr>
        <p:spPr bwMode="auto">
          <a:xfrm>
            <a:off x="6705600" y="5257800"/>
            <a:ext cx="0" cy="228600"/>
          </a:xfrm>
          <a:prstGeom prst="line">
            <a:avLst/>
          </a:prstGeom>
          <a:noFill/>
          <a:ln w="38100">
            <a:solidFill>
              <a:schemeClr val="tx1"/>
            </a:solidFill>
            <a:round/>
            <a:headEnd/>
            <a:tailEnd/>
          </a:ln>
        </p:spPr>
        <p:txBody>
          <a:bodyPr/>
          <a:lstStyle/>
          <a:p>
            <a:endParaRPr lang="en-US"/>
          </a:p>
        </p:txBody>
      </p:sp>
      <p:sp>
        <p:nvSpPr>
          <p:cNvPr id="34849" name="Line 43"/>
          <p:cNvSpPr>
            <a:spLocks noChangeShapeType="1"/>
          </p:cNvSpPr>
          <p:nvPr/>
        </p:nvSpPr>
        <p:spPr bwMode="auto">
          <a:xfrm>
            <a:off x="5181600" y="5943600"/>
            <a:ext cx="0" cy="381000"/>
          </a:xfrm>
          <a:prstGeom prst="line">
            <a:avLst/>
          </a:prstGeom>
          <a:noFill/>
          <a:ln w="38100">
            <a:solidFill>
              <a:schemeClr val="tx1"/>
            </a:solidFill>
            <a:round/>
            <a:headEnd/>
            <a:tailEnd/>
          </a:ln>
        </p:spPr>
        <p:txBody>
          <a:bodyPr/>
          <a:lstStyle/>
          <a:p>
            <a:endParaRPr lang="en-US"/>
          </a:p>
        </p:txBody>
      </p:sp>
      <p:sp>
        <p:nvSpPr>
          <p:cNvPr id="34850" name="Line 44"/>
          <p:cNvSpPr>
            <a:spLocks noChangeShapeType="1"/>
          </p:cNvSpPr>
          <p:nvPr/>
        </p:nvSpPr>
        <p:spPr bwMode="auto">
          <a:xfrm>
            <a:off x="6477000" y="5943600"/>
            <a:ext cx="0" cy="228600"/>
          </a:xfrm>
          <a:prstGeom prst="line">
            <a:avLst/>
          </a:prstGeom>
          <a:noFill/>
          <a:ln w="38100">
            <a:solidFill>
              <a:schemeClr val="tx1"/>
            </a:solidFill>
            <a:round/>
            <a:headEnd/>
            <a:tailEnd/>
          </a:ln>
        </p:spPr>
        <p:txBody>
          <a:bodyPr/>
          <a:lstStyle/>
          <a:p>
            <a:endParaRPr lang="en-US"/>
          </a:p>
        </p:txBody>
      </p:sp>
      <p:sp>
        <p:nvSpPr>
          <p:cNvPr id="34851" name="AutoShape 45"/>
          <p:cNvSpPr>
            <a:spLocks noChangeArrowheads="1"/>
          </p:cNvSpPr>
          <p:nvPr/>
        </p:nvSpPr>
        <p:spPr bwMode="auto">
          <a:xfrm>
            <a:off x="7391400" y="6172200"/>
            <a:ext cx="457200" cy="457200"/>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4852" name="Line 46"/>
          <p:cNvSpPr>
            <a:spLocks noChangeShapeType="1"/>
          </p:cNvSpPr>
          <p:nvPr/>
        </p:nvSpPr>
        <p:spPr bwMode="auto">
          <a:xfrm>
            <a:off x="6477000" y="6172200"/>
            <a:ext cx="914400" cy="0"/>
          </a:xfrm>
          <a:prstGeom prst="line">
            <a:avLst/>
          </a:prstGeom>
          <a:noFill/>
          <a:ln w="38100">
            <a:solidFill>
              <a:schemeClr val="tx1"/>
            </a:solidFill>
            <a:round/>
            <a:headEnd/>
            <a:tailEnd/>
          </a:ln>
        </p:spPr>
        <p:txBody>
          <a:bodyPr/>
          <a:lstStyle/>
          <a:p>
            <a:endParaRPr lang="en-US"/>
          </a:p>
        </p:txBody>
      </p:sp>
      <p:sp>
        <p:nvSpPr>
          <p:cNvPr id="34853" name="Line 47"/>
          <p:cNvSpPr>
            <a:spLocks noChangeShapeType="1"/>
          </p:cNvSpPr>
          <p:nvPr/>
        </p:nvSpPr>
        <p:spPr bwMode="auto">
          <a:xfrm>
            <a:off x="5181600" y="6324600"/>
            <a:ext cx="2209800" cy="0"/>
          </a:xfrm>
          <a:prstGeom prst="line">
            <a:avLst/>
          </a:prstGeom>
          <a:noFill/>
          <a:ln w="38100">
            <a:solidFill>
              <a:schemeClr val="tx1"/>
            </a:solidFill>
            <a:round/>
            <a:headEnd/>
            <a:tailEnd/>
          </a:ln>
        </p:spPr>
        <p:txBody>
          <a:bodyPr/>
          <a:lstStyle/>
          <a:p>
            <a:endParaRPr lang="en-US"/>
          </a:p>
        </p:txBody>
      </p:sp>
      <p:sp>
        <p:nvSpPr>
          <p:cNvPr id="34854" name="Line 48"/>
          <p:cNvSpPr>
            <a:spLocks noChangeShapeType="1"/>
          </p:cNvSpPr>
          <p:nvPr/>
        </p:nvSpPr>
        <p:spPr bwMode="auto">
          <a:xfrm>
            <a:off x="3810000" y="6477000"/>
            <a:ext cx="3581400" cy="0"/>
          </a:xfrm>
          <a:prstGeom prst="line">
            <a:avLst/>
          </a:prstGeom>
          <a:noFill/>
          <a:ln w="38100">
            <a:solidFill>
              <a:schemeClr val="tx1"/>
            </a:solidFill>
            <a:round/>
            <a:headEnd/>
            <a:tailEnd/>
          </a:ln>
        </p:spPr>
        <p:txBody>
          <a:bodyPr/>
          <a:lstStyle/>
          <a:p>
            <a:endParaRPr lang="en-US"/>
          </a:p>
        </p:txBody>
      </p:sp>
      <p:sp>
        <p:nvSpPr>
          <p:cNvPr id="34855" name="Line 49"/>
          <p:cNvSpPr>
            <a:spLocks noChangeShapeType="1"/>
          </p:cNvSpPr>
          <p:nvPr/>
        </p:nvSpPr>
        <p:spPr bwMode="auto">
          <a:xfrm>
            <a:off x="2590800" y="6629400"/>
            <a:ext cx="4800600" cy="0"/>
          </a:xfrm>
          <a:prstGeom prst="line">
            <a:avLst/>
          </a:prstGeom>
          <a:noFill/>
          <a:ln w="38100">
            <a:solidFill>
              <a:schemeClr val="tx1"/>
            </a:solidFill>
            <a:round/>
            <a:headEnd/>
            <a:tailEnd/>
          </a:ln>
        </p:spPr>
        <p:txBody>
          <a:bodyPr/>
          <a:lstStyle/>
          <a:p>
            <a:endParaRPr lang="en-US"/>
          </a:p>
        </p:txBody>
      </p:sp>
      <p:sp>
        <p:nvSpPr>
          <p:cNvPr id="34856" name="Line 50"/>
          <p:cNvSpPr>
            <a:spLocks noChangeShapeType="1"/>
          </p:cNvSpPr>
          <p:nvPr/>
        </p:nvSpPr>
        <p:spPr bwMode="auto">
          <a:xfrm>
            <a:off x="7848600" y="6400800"/>
            <a:ext cx="381000" cy="0"/>
          </a:xfrm>
          <a:prstGeom prst="line">
            <a:avLst/>
          </a:prstGeom>
          <a:noFill/>
          <a:ln w="38100">
            <a:solidFill>
              <a:schemeClr val="tx1"/>
            </a:solidFill>
            <a:round/>
            <a:headEnd/>
            <a:tailEnd/>
          </a:ln>
        </p:spPr>
        <p:txBody>
          <a:bodyPr/>
          <a:lstStyle/>
          <a:p>
            <a:endParaRPr lang="en-US"/>
          </a:p>
        </p:txBody>
      </p:sp>
      <p:sp>
        <p:nvSpPr>
          <p:cNvPr id="64563" name="Text Box 51"/>
          <p:cNvSpPr txBox="1">
            <a:spLocks noChangeArrowheads="1"/>
          </p:cNvSpPr>
          <p:nvPr/>
        </p:nvSpPr>
        <p:spPr bwMode="auto">
          <a:xfrm>
            <a:off x="7848600" y="5867400"/>
            <a:ext cx="1143000" cy="517525"/>
          </a:xfrm>
          <a:prstGeom prst="rect">
            <a:avLst/>
          </a:prstGeom>
          <a:noFill/>
          <a:ln w="9525">
            <a:noFill/>
            <a:miter lim="800000"/>
            <a:headEnd/>
            <a:tailEnd/>
          </a:ln>
          <a:effectLst/>
        </p:spPr>
        <p:txBody>
          <a:bodyPr>
            <a:spAutoFit/>
          </a:bodyPr>
          <a:lstStyle/>
          <a:p>
            <a:pPr>
              <a:spcBef>
                <a:spcPct val="50000"/>
              </a:spcBef>
              <a:defRPr/>
            </a:pPr>
            <a:r>
              <a:rPr lang="en-US" sz="1400" b="1">
                <a:solidFill>
                  <a:srgbClr val="FF0000"/>
                </a:solidFill>
                <a:effectLst>
                  <a:outerShdw blurRad="38100" dist="38100" dir="2700000" algn="tl">
                    <a:srgbClr val="C0C0C0"/>
                  </a:outerShdw>
                </a:effectLst>
                <a:latin typeface="Times New Roman" pitchFamily="18" charset="0"/>
              </a:rPr>
              <a:t>Good coloring</a:t>
            </a:r>
          </a:p>
        </p:txBody>
      </p:sp>
      <p:sp>
        <p:nvSpPr>
          <p:cNvPr id="34858" name="Line 52"/>
          <p:cNvSpPr>
            <a:spLocks noChangeShapeType="1"/>
          </p:cNvSpPr>
          <p:nvPr/>
        </p:nvSpPr>
        <p:spPr bwMode="auto">
          <a:xfrm flipH="1" flipV="1">
            <a:off x="7010400" y="3429000"/>
            <a:ext cx="838200" cy="1143000"/>
          </a:xfrm>
          <a:prstGeom prst="line">
            <a:avLst/>
          </a:prstGeom>
          <a:noFill/>
          <a:ln w="9525">
            <a:solidFill>
              <a:schemeClr val="tx1"/>
            </a:solidFill>
            <a:round/>
            <a:headEnd/>
            <a:tailEnd type="triangle" w="med" len="med"/>
          </a:ln>
        </p:spPr>
        <p:txBody>
          <a:bodyPr/>
          <a:lstStyle/>
          <a:p>
            <a:endParaRPr lang="en-US"/>
          </a:p>
        </p:txBody>
      </p:sp>
      <p:sp>
        <p:nvSpPr>
          <p:cNvPr id="34859" name="Line 53"/>
          <p:cNvSpPr>
            <a:spLocks noChangeShapeType="1"/>
          </p:cNvSpPr>
          <p:nvPr/>
        </p:nvSpPr>
        <p:spPr bwMode="auto">
          <a:xfrm flipH="1" flipV="1">
            <a:off x="6934200" y="4038600"/>
            <a:ext cx="685800" cy="685800"/>
          </a:xfrm>
          <a:prstGeom prst="line">
            <a:avLst/>
          </a:prstGeom>
          <a:noFill/>
          <a:ln w="9525">
            <a:solidFill>
              <a:schemeClr val="tx1"/>
            </a:solidFill>
            <a:round/>
            <a:headEnd/>
            <a:tailEnd type="triangle" w="med" len="med"/>
          </a:ln>
        </p:spPr>
        <p:txBody>
          <a:bodyPr/>
          <a:lstStyle/>
          <a:p>
            <a:endParaRPr lang="en-US"/>
          </a:p>
        </p:txBody>
      </p:sp>
      <p:sp>
        <p:nvSpPr>
          <p:cNvPr id="34860" name="Text Box 54"/>
          <p:cNvSpPr txBox="1">
            <a:spLocks noChangeArrowheads="1"/>
          </p:cNvSpPr>
          <p:nvPr/>
        </p:nvSpPr>
        <p:spPr bwMode="auto">
          <a:xfrm>
            <a:off x="7391400" y="4648200"/>
            <a:ext cx="1752600" cy="82232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Quaternary qudits</a:t>
            </a:r>
          </a:p>
        </p:txBody>
      </p:sp>
      <p:sp>
        <p:nvSpPr>
          <p:cNvPr id="64568" name="Text Box 56"/>
          <p:cNvSpPr txBox="1">
            <a:spLocks noChangeArrowheads="1"/>
          </p:cNvSpPr>
          <p:nvPr/>
        </p:nvSpPr>
        <p:spPr bwMode="auto">
          <a:xfrm>
            <a:off x="0" y="5562600"/>
            <a:ext cx="1981200" cy="1311275"/>
          </a:xfrm>
          <a:prstGeom prst="rect">
            <a:avLst/>
          </a:prstGeom>
          <a:solidFill>
            <a:srgbClr val="FFFF99"/>
          </a:solid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000000"/>
                  </a:outerShdw>
                </a:effectLst>
              </a:rPr>
              <a:t>Multiple-Valued Quantum Circuits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57"/>
          <p:cNvGrpSpPr>
            <a:grpSpLocks/>
          </p:cNvGrpSpPr>
          <p:nvPr/>
        </p:nvGrpSpPr>
        <p:grpSpPr bwMode="auto">
          <a:xfrm>
            <a:off x="5257800" y="152400"/>
            <a:ext cx="3657600" cy="1752600"/>
            <a:chOff x="2448" y="576"/>
            <a:chExt cx="2784" cy="1536"/>
          </a:xfrm>
        </p:grpSpPr>
        <p:sp>
          <p:nvSpPr>
            <p:cNvPr id="35901" name="Oval 13"/>
            <p:cNvSpPr>
              <a:spLocks noChangeArrowheads="1"/>
            </p:cNvSpPr>
            <p:nvPr/>
          </p:nvSpPr>
          <p:spPr bwMode="auto">
            <a:xfrm>
              <a:off x="2448" y="1824"/>
              <a:ext cx="816" cy="288"/>
            </a:xfrm>
            <a:prstGeom prst="ellipse">
              <a:avLst/>
            </a:prstGeom>
            <a:solidFill>
              <a:srgbClr val="FF99CC"/>
            </a:solidFill>
            <a:ln w="9525">
              <a:solidFill>
                <a:schemeClr val="tx1"/>
              </a:solidFill>
              <a:round/>
              <a:headEnd/>
              <a:tailEnd/>
            </a:ln>
          </p:spPr>
          <p:txBody>
            <a:bodyPr wrap="none" anchor="ctr"/>
            <a:lstStyle/>
            <a:p>
              <a:pPr algn="ctr"/>
              <a:r>
                <a:rPr lang="en-US" sz="2400">
                  <a:latin typeface="Times New Roman" pitchFamily="18" charset="0"/>
                </a:rPr>
                <a:t>Spain</a:t>
              </a:r>
            </a:p>
          </p:txBody>
        </p:sp>
        <p:sp>
          <p:nvSpPr>
            <p:cNvPr id="35902" name="Oval 14"/>
            <p:cNvSpPr>
              <a:spLocks noChangeArrowheads="1"/>
            </p:cNvSpPr>
            <p:nvPr/>
          </p:nvSpPr>
          <p:spPr bwMode="auto">
            <a:xfrm>
              <a:off x="2832" y="1200"/>
              <a:ext cx="816" cy="288"/>
            </a:xfrm>
            <a:prstGeom prst="ellipse">
              <a:avLst/>
            </a:prstGeom>
            <a:solidFill>
              <a:srgbClr val="FFFFCC"/>
            </a:solidFill>
            <a:ln w="9525">
              <a:solidFill>
                <a:schemeClr val="tx1"/>
              </a:solidFill>
              <a:round/>
              <a:headEnd/>
              <a:tailEnd/>
            </a:ln>
          </p:spPr>
          <p:txBody>
            <a:bodyPr wrap="none" anchor="ctr"/>
            <a:lstStyle/>
            <a:p>
              <a:pPr algn="ctr"/>
              <a:r>
                <a:rPr lang="en-US" sz="2400">
                  <a:latin typeface="Times New Roman" pitchFamily="18" charset="0"/>
                </a:rPr>
                <a:t>France</a:t>
              </a:r>
            </a:p>
          </p:txBody>
        </p:sp>
        <p:sp>
          <p:nvSpPr>
            <p:cNvPr id="35903" name="Oval 15"/>
            <p:cNvSpPr>
              <a:spLocks noChangeArrowheads="1"/>
            </p:cNvSpPr>
            <p:nvPr/>
          </p:nvSpPr>
          <p:spPr bwMode="auto">
            <a:xfrm>
              <a:off x="4032" y="576"/>
              <a:ext cx="816" cy="288"/>
            </a:xfrm>
            <a:prstGeom prst="ellipse">
              <a:avLst/>
            </a:prstGeom>
            <a:solidFill>
              <a:srgbClr val="FF99CC"/>
            </a:solidFill>
            <a:ln w="9525">
              <a:solidFill>
                <a:schemeClr val="tx1"/>
              </a:solidFill>
              <a:round/>
              <a:headEnd/>
              <a:tailEnd/>
            </a:ln>
          </p:spPr>
          <p:txBody>
            <a:bodyPr wrap="none" anchor="ctr"/>
            <a:lstStyle/>
            <a:p>
              <a:pPr algn="ctr"/>
              <a:r>
                <a:rPr lang="en-US" sz="2000" b="1">
                  <a:latin typeface="Times New Roman" pitchFamily="18" charset="0"/>
                </a:rPr>
                <a:t>Germany</a:t>
              </a:r>
            </a:p>
          </p:txBody>
        </p:sp>
        <p:sp>
          <p:nvSpPr>
            <p:cNvPr id="35904" name="Oval 16"/>
            <p:cNvSpPr>
              <a:spLocks noChangeArrowheads="1"/>
            </p:cNvSpPr>
            <p:nvPr/>
          </p:nvSpPr>
          <p:spPr bwMode="auto">
            <a:xfrm>
              <a:off x="4176" y="1248"/>
              <a:ext cx="1056" cy="288"/>
            </a:xfrm>
            <a:prstGeom prst="ellipse">
              <a:avLst/>
            </a:prstGeom>
            <a:solidFill>
              <a:srgbClr val="41FF0D"/>
            </a:solidFill>
            <a:ln w="9525">
              <a:solidFill>
                <a:schemeClr val="tx1"/>
              </a:solidFill>
              <a:round/>
              <a:headEnd/>
              <a:tailEnd/>
            </a:ln>
          </p:spPr>
          <p:txBody>
            <a:bodyPr wrap="none" anchor="ctr"/>
            <a:lstStyle/>
            <a:p>
              <a:pPr algn="ctr"/>
              <a:r>
                <a:rPr lang="en-US" sz="2000" b="1">
                  <a:latin typeface="Times New Roman" pitchFamily="18" charset="0"/>
                </a:rPr>
                <a:t>Switzerland</a:t>
              </a:r>
            </a:p>
          </p:txBody>
        </p:sp>
        <p:sp>
          <p:nvSpPr>
            <p:cNvPr id="35905" name="Line 17"/>
            <p:cNvSpPr>
              <a:spLocks noChangeShapeType="1"/>
            </p:cNvSpPr>
            <p:nvPr/>
          </p:nvSpPr>
          <p:spPr bwMode="auto">
            <a:xfrm flipV="1">
              <a:off x="2880" y="1488"/>
              <a:ext cx="240" cy="336"/>
            </a:xfrm>
            <a:prstGeom prst="line">
              <a:avLst/>
            </a:prstGeom>
            <a:noFill/>
            <a:ln w="57150">
              <a:solidFill>
                <a:schemeClr val="tx1"/>
              </a:solidFill>
              <a:round/>
              <a:headEnd/>
              <a:tailEnd/>
            </a:ln>
          </p:spPr>
          <p:txBody>
            <a:bodyPr/>
            <a:lstStyle/>
            <a:p>
              <a:endParaRPr lang="en-US"/>
            </a:p>
          </p:txBody>
        </p:sp>
        <p:sp>
          <p:nvSpPr>
            <p:cNvPr id="35906" name="Line 18"/>
            <p:cNvSpPr>
              <a:spLocks noChangeShapeType="1"/>
            </p:cNvSpPr>
            <p:nvPr/>
          </p:nvSpPr>
          <p:spPr bwMode="auto">
            <a:xfrm flipV="1">
              <a:off x="3456" y="816"/>
              <a:ext cx="672" cy="432"/>
            </a:xfrm>
            <a:prstGeom prst="line">
              <a:avLst/>
            </a:prstGeom>
            <a:noFill/>
            <a:ln w="57150">
              <a:solidFill>
                <a:schemeClr val="tx1"/>
              </a:solidFill>
              <a:round/>
              <a:headEnd/>
              <a:tailEnd/>
            </a:ln>
          </p:spPr>
          <p:txBody>
            <a:bodyPr/>
            <a:lstStyle/>
            <a:p>
              <a:endParaRPr lang="en-US"/>
            </a:p>
          </p:txBody>
        </p:sp>
        <p:sp>
          <p:nvSpPr>
            <p:cNvPr id="35907" name="Line 19"/>
            <p:cNvSpPr>
              <a:spLocks noChangeShapeType="1"/>
            </p:cNvSpPr>
            <p:nvPr/>
          </p:nvSpPr>
          <p:spPr bwMode="auto">
            <a:xfrm>
              <a:off x="3648" y="1344"/>
              <a:ext cx="576" cy="48"/>
            </a:xfrm>
            <a:prstGeom prst="line">
              <a:avLst/>
            </a:prstGeom>
            <a:noFill/>
            <a:ln w="57150">
              <a:solidFill>
                <a:schemeClr val="tx1"/>
              </a:solidFill>
              <a:round/>
              <a:headEnd/>
              <a:tailEnd/>
            </a:ln>
          </p:spPr>
          <p:txBody>
            <a:bodyPr/>
            <a:lstStyle/>
            <a:p>
              <a:endParaRPr lang="en-US"/>
            </a:p>
          </p:txBody>
        </p:sp>
        <p:sp>
          <p:nvSpPr>
            <p:cNvPr id="35908" name="Line 20"/>
            <p:cNvSpPr>
              <a:spLocks noChangeShapeType="1"/>
            </p:cNvSpPr>
            <p:nvPr/>
          </p:nvSpPr>
          <p:spPr bwMode="auto">
            <a:xfrm>
              <a:off x="4560" y="864"/>
              <a:ext cx="96" cy="384"/>
            </a:xfrm>
            <a:prstGeom prst="line">
              <a:avLst/>
            </a:prstGeom>
            <a:noFill/>
            <a:ln w="57150">
              <a:solidFill>
                <a:schemeClr val="tx1"/>
              </a:solidFill>
              <a:round/>
              <a:headEnd/>
              <a:tailEnd/>
            </a:ln>
          </p:spPr>
          <p:txBody>
            <a:bodyPr/>
            <a:lstStyle/>
            <a:p>
              <a:endParaRPr lang="en-US"/>
            </a:p>
          </p:txBody>
        </p:sp>
      </p:grpSp>
      <p:grpSp>
        <p:nvGrpSpPr>
          <p:cNvPr id="35842" name="Group 58"/>
          <p:cNvGrpSpPr>
            <a:grpSpLocks/>
          </p:cNvGrpSpPr>
          <p:nvPr/>
        </p:nvGrpSpPr>
        <p:grpSpPr bwMode="auto">
          <a:xfrm>
            <a:off x="0" y="2209800"/>
            <a:ext cx="7239000" cy="2743200"/>
            <a:chOff x="96" y="2064"/>
            <a:chExt cx="5568" cy="2112"/>
          </a:xfrm>
        </p:grpSpPr>
        <p:sp>
          <p:nvSpPr>
            <p:cNvPr id="35870" name="Line 21"/>
            <p:cNvSpPr>
              <a:spLocks noChangeShapeType="1"/>
            </p:cNvSpPr>
            <p:nvPr/>
          </p:nvSpPr>
          <p:spPr bwMode="auto">
            <a:xfrm>
              <a:off x="1104" y="2208"/>
              <a:ext cx="3216" cy="0"/>
            </a:xfrm>
            <a:prstGeom prst="line">
              <a:avLst/>
            </a:prstGeom>
            <a:noFill/>
            <a:ln w="38100">
              <a:solidFill>
                <a:schemeClr val="tx1"/>
              </a:solidFill>
              <a:round/>
              <a:headEnd/>
              <a:tailEnd/>
            </a:ln>
          </p:spPr>
          <p:txBody>
            <a:bodyPr/>
            <a:lstStyle/>
            <a:p>
              <a:endParaRPr lang="en-US"/>
            </a:p>
          </p:txBody>
        </p:sp>
        <p:sp>
          <p:nvSpPr>
            <p:cNvPr id="35871" name="Line 22"/>
            <p:cNvSpPr>
              <a:spLocks noChangeShapeType="1"/>
            </p:cNvSpPr>
            <p:nvPr/>
          </p:nvSpPr>
          <p:spPr bwMode="auto">
            <a:xfrm>
              <a:off x="1152" y="3312"/>
              <a:ext cx="3216" cy="0"/>
            </a:xfrm>
            <a:prstGeom prst="line">
              <a:avLst/>
            </a:prstGeom>
            <a:noFill/>
            <a:ln w="38100">
              <a:solidFill>
                <a:schemeClr val="tx1"/>
              </a:solidFill>
              <a:round/>
              <a:headEnd/>
              <a:tailEnd/>
            </a:ln>
          </p:spPr>
          <p:txBody>
            <a:bodyPr/>
            <a:lstStyle/>
            <a:p>
              <a:endParaRPr lang="en-US"/>
            </a:p>
          </p:txBody>
        </p:sp>
        <p:sp>
          <p:nvSpPr>
            <p:cNvPr id="35872" name="Line 23"/>
            <p:cNvSpPr>
              <a:spLocks noChangeShapeType="1"/>
            </p:cNvSpPr>
            <p:nvPr/>
          </p:nvSpPr>
          <p:spPr bwMode="auto">
            <a:xfrm>
              <a:off x="1104" y="2592"/>
              <a:ext cx="3216" cy="0"/>
            </a:xfrm>
            <a:prstGeom prst="line">
              <a:avLst/>
            </a:prstGeom>
            <a:noFill/>
            <a:ln w="38100">
              <a:solidFill>
                <a:schemeClr val="tx1"/>
              </a:solidFill>
              <a:round/>
              <a:headEnd/>
              <a:tailEnd/>
            </a:ln>
          </p:spPr>
          <p:txBody>
            <a:bodyPr/>
            <a:lstStyle/>
            <a:p>
              <a:endParaRPr lang="en-US"/>
            </a:p>
          </p:txBody>
        </p:sp>
        <p:sp>
          <p:nvSpPr>
            <p:cNvPr id="35873" name="Line 24"/>
            <p:cNvSpPr>
              <a:spLocks noChangeShapeType="1"/>
            </p:cNvSpPr>
            <p:nvPr/>
          </p:nvSpPr>
          <p:spPr bwMode="auto">
            <a:xfrm>
              <a:off x="1104" y="2928"/>
              <a:ext cx="3216" cy="0"/>
            </a:xfrm>
            <a:prstGeom prst="line">
              <a:avLst/>
            </a:prstGeom>
            <a:noFill/>
            <a:ln w="38100">
              <a:solidFill>
                <a:schemeClr val="tx1"/>
              </a:solidFill>
              <a:round/>
              <a:headEnd/>
              <a:tailEnd/>
            </a:ln>
          </p:spPr>
          <p:txBody>
            <a:bodyPr/>
            <a:lstStyle/>
            <a:p>
              <a:endParaRPr lang="en-US"/>
            </a:p>
          </p:txBody>
        </p:sp>
        <p:sp>
          <p:nvSpPr>
            <p:cNvPr id="35874" name="Oval 25"/>
            <p:cNvSpPr>
              <a:spLocks noChangeArrowheads="1"/>
            </p:cNvSpPr>
            <p:nvPr/>
          </p:nvSpPr>
          <p:spPr bwMode="auto">
            <a:xfrm>
              <a:off x="288" y="2064"/>
              <a:ext cx="816" cy="288"/>
            </a:xfrm>
            <a:prstGeom prst="ellipse">
              <a:avLst/>
            </a:prstGeom>
            <a:solidFill>
              <a:srgbClr val="FF99CC"/>
            </a:solidFill>
            <a:ln w="9525">
              <a:solidFill>
                <a:schemeClr val="tx1"/>
              </a:solidFill>
              <a:round/>
              <a:headEnd/>
              <a:tailEnd/>
            </a:ln>
          </p:spPr>
          <p:txBody>
            <a:bodyPr wrap="none" anchor="ctr"/>
            <a:lstStyle/>
            <a:p>
              <a:pPr algn="ctr"/>
              <a:r>
                <a:rPr lang="en-US" sz="2400">
                  <a:latin typeface="Times New Roman" pitchFamily="18" charset="0"/>
                </a:rPr>
                <a:t>Spain</a:t>
              </a:r>
            </a:p>
          </p:txBody>
        </p:sp>
        <p:sp>
          <p:nvSpPr>
            <p:cNvPr id="35875" name="Oval 26"/>
            <p:cNvSpPr>
              <a:spLocks noChangeArrowheads="1"/>
            </p:cNvSpPr>
            <p:nvPr/>
          </p:nvSpPr>
          <p:spPr bwMode="auto">
            <a:xfrm>
              <a:off x="288" y="2448"/>
              <a:ext cx="816" cy="288"/>
            </a:xfrm>
            <a:prstGeom prst="ellipse">
              <a:avLst/>
            </a:prstGeom>
            <a:solidFill>
              <a:srgbClr val="FFFFCC"/>
            </a:solidFill>
            <a:ln w="9525">
              <a:solidFill>
                <a:schemeClr val="tx1"/>
              </a:solidFill>
              <a:round/>
              <a:headEnd/>
              <a:tailEnd/>
            </a:ln>
          </p:spPr>
          <p:txBody>
            <a:bodyPr wrap="none" anchor="ctr"/>
            <a:lstStyle/>
            <a:p>
              <a:pPr algn="ctr"/>
              <a:r>
                <a:rPr lang="en-US" sz="2400">
                  <a:latin typeface="Times New Roman" pitchFamily="18" charset="0"/>
                </a:rPr>
                <a:t>France</a:t>
              </a:r>
            </a:p>
          </p:txBody>
        </p:sp>
        <p:sp>
          <p:nvSpPr>
            <p:cNvPr id="35876" name="Oval 27"/>
            <p:cNvSpPr>
              <a:spLocks noChangeArrowheads="1"/>
            </p:cNvSpPr>
            <p:nvPr/>
          </p:nvSpPr>
          <p:spPr bwMode="auto">
            <a:xfrm>
              <a:off x="288" y="2784"/>
              <a:ext cx="816" cy="288"/>
            </a:xfrm>
            <a:prstGeom prst="ellipse">
              <a:avLst/>
            </a:prstGeom>
            <a:solidFill>
              <a:srgbClr val="FF99CC"/>
            </a:solidFill>
            <a:ln w="9525">
              <a:solidFill>
                <a:schemeClr val="tx1"/>
              </a:solidFill>
              <a:round/>
              <a:headEnd/>
              <a:tailEnd/>
            </a:ln>
          </p:spPr>
          <p:txBody>
            <a:bodyPr wrap="none" anchor="ctr"/>
            <a:lstStyle/>
            <a:p>
              <a:pPr algn="ctr"/>
              <a:r>
                <a:rPr lang="en-US" sz="2000" b="1">
                  <a:latin typeface="Times New Roman" pitchFamily="18" charset="0"/>
                </a:rPr>
                <a:t>Germany</a:t>
              </a:r>
            </a:p>
          </p:txBody>
        </p:sp>
        <p:sp>
          <p:nvSpPr>
            <p:cNvPr id="35877" name="Oval 28"/>
            <p:cNvSpPr>
              <a:spLocks noChangeArrowheads="1"/>
            </p:cNvSpPr>
            <p:nvPr/>
          </p:nvSpPr>
          <p:spPr bwMode="auto">
            <a:xfrm>
              <a:off x="96" y="3168"/>
              <a:ext cx="1056" cy="288"/>
            </a:xfrm>
            <a:prstGeom prst="ellipse">
              <a:avLst/>
            </a:prstGeom>
            <a:solidFill>
              <a:schemeClr val="accent1"/>
            </a:solidFill>
            <a:ln w="9525">
              <a:solidFill>
                <a:schemeClr val="tx1"/>
              </a:solidFill>
              <a:round/>
              <a:headEnd/>
              <a:tailEnd/>
            </a:ln>
          </p:spPr>
          <p:txBody>
            <a:bodyPr wrap="none" anchor="ctr"/>
            <a:lstStyle/>
            <a:p>
              <a:pPr algn="ctr"/>
              <a:r>
                <a:rPr lang="en-US" sz="2000" b="1">
                  <a:latin typeface="Times New Roman" pitchFamily="18" charset="0"/>
                </a:rPr>
                <a:t>Switzerland</a:t>
              </a:r>
            </a:p>
          </p:txBody>
        </p:sp>
        <p:sp>
          <p:nvSpPr>
            <p:cNvPr id="64541" name="Rectangle 29"/>
            <p:cNvSpPr>
              <a:spLocks noChangeArrowheads="1"/>
            </p:cNvSpPr>
            <p:nvPr/>
          </p:nvSpPr>
          <p:spPr bwMode="auto">
            <a:xfrm>
              <a:off x="1296" y="3456"/>
              <a:ext cx="624" cy="288"/>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2" name="Rectangle 30"/>
            <p:cNvSpPr>
              <a:spLocks noChangeArrowheads="1"/>
            </p:cNvSpPr>
            <p:nvPr/>
          </p:nvSpPr>
          <p:spPr bwMode="auto">
            <a:xfrm>
              <a:off x="2064" y="3456"/>
              <a:ext cx="624" cy="288"/>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3" name="Rectangle 31"/>
            <p:cNvSpPr>
              <a:spLocks noChangeArrowheads="1"/>
            </p:cNvSpPr>
            <p:nvPr/>
          </p:nvSpPr>
          <p:spPr bwMode="auto">
            <a:xfrm>
              <a:off x="2880" y="3456"/>
              <a:ext cx="624" cy="288"/>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64544" name="Rectangle 32"/>
            <p:cNvSpPr>
              <a:spLocks noChangeArrowheads="1"/>
            </p:cNvSpPr>
            <p:nvPr/>
          </p:nvSpPr>
          <p:spPr bwMode="auto">
            <a:xfrm>
              <a:off x="3745" y="3456"/>
              <a:ext cx="624" cy="288"/>
            </a:xfrm>
            <a:prstGeom prst="rect">
              <a:avLst/>
            </a:prstGeom>
            <a:solidFill>
              <a:schemeClr val="hlink"/>
            </a:solidFill>
            <a:ln w="9525">
              <a:solidFill>
                <a:schemeClr val="tx1"/>
              </a:solidFill>
              <a:miter lim="800000"/>
              <a:headEnd/>
              <a:tailEnd/>
            </a:ln>
            <a:effectLst/>
          </p:spPr>
          <p:txBody>
            <a:bodyPr wrap="none" anchor="ctr"/>
            <a:lstStyle/>
            <a:p>
              <a:pPr algn="ctr">
                <a:defRPr/>
              </a:pPr>
              <a:r>
                <a:rPr lang="en-US" sz="4000" b="1">
                  <a:effectLst>
                    <a:outerShdw blurRad="38100" dist="38100" dir="2700000" algn="tl">
                      <a:srgbClr val="FFFFFF"/>
                    </a:outerShdw>
                  </a:effectLst>
                  <a:latin typeface="Times New Roman" pitchFamily="18" charset="0"/>
                  <a:sym typeface="Symbol" pitchFamily="18" charset="2"/>
                </a:rPr>
                <a:t></a:t>
              </a:r>
            </a:p>
          </p:txBody>
        </p:sp>
        <p:sp>
          <p:nvSpPr>
            <p:cNvPr id="35882" name="Line 33"/>
            <p:cNvSpPr>
              <a:spLocks noChangeShapeType="1"/>
            </p:cNvSpPr>
            <p:nvPr/>
          </p:nvSpPr>
          <p:spPr bwMode="auto">
            <a:xfrm>
              <a:off x="1440" y="2208"/>
              <a:ext cx="0" cy="1248"/>
            </a:xfrm>
            <a:prstGeom prst="line">
              <a:avLst/>
            </a:prstGeom>
            <a:noFill/>
            <a:ln w="38100">
              <a:solidFill>
                <a:schemeClr val="tx1"/>
              </a:solidFill>
              <a:round/>
              <a:headEnd/>
              <a:tailEnd/>
            </a:ln>
          </p:spPr>
          <p:txBody>
            <a:bodyPr/>
            <a:lstStyle/>
            <a:p>
              <a:endParaRPr lang="en-US"/>
            </a:p>
          </p:txBody>
        </p:sp>
        <p:sp>
          <p:nvSpPr>
            <p:cNvPr id="35883" name="Line 34"/>
            <p:cNvSpPr>
              <a:spLocks noChangeShapeType="1"/>
            </p:cNvSpPr>
            <p:nvPr/>
          </p:nvSpPr>
          <p:spPr bwMode="auto">
            <a:xfrm>
              <a:off x="1728" y="2592"/>
              <a:ext cx="0" cy="864"/>
            </a:xfrm>
            <a:prstGeom prst="line">
              <a:avLst/>
            </a:prstGeom>
            <a:noFill/>
            <a:ln w="38100">
              <a:solidFill>
                <a:schemeClr val="tx1"/>
              </a:solidFill>
              <a:round/>
              <a:headEnd/>
              <a:tailEnd/>
            </a:ln>
          </p:spPr>
          <p:txBody>
            <a:bodyPr/>
            <a:lstStyle/>
            <a:p>
              <a:endParaRPr lang="en-US"/>
            </a:p>
          </p:txBody>
        </p:sp>
        <p:sp>
          <p:nvSpPr>
            <p:cNvPr id="35884" name="Line 35"/>
            <p:cNvSpPr>
              <a:spLocks noChangeShapeType="1"/>
            </p:cNvSpPr>
            <p:nvPr/>
          </p:nvSpPr>
          <p:spPr bwMode="auto">
            <a:xfrm>
              <a:off x="2208" y="2592"/>
              <a:ext cx="0" cy="864"/>
            </a:xfrm>
            <a:prstGeom prst="line">
              <a:avLst/>
            </a:prstGeom>
            <a:noFill/>
            <a:ln w="38100">
              <a:solidFill>
                <a:schemeClr val="tx1"/>
              </a:solidFill>
              <a:round/>
              <a:headEnd/>
              <a:tailEnd/>
            </a:ln>
          </p:spPr>
          <p:txBody>
            <a:bodyPr/>
            <a:lstStyle/>
            <a:p>
              <a:endParaRPr lang="en-US"/>
            </a:p>
          </p:txBody>
        </p:sp>
        <p:sp>
          <p:nvSpPr>
            <p:cNvPr id="35885" name="Line 36"/>
            <p:cNvSpPr>
              <a:spLocks noChangeShapeType="1"/>
            </p:cNvSpPr>
            <p:nvPr/>
          </p:nvSpPr>
          <p:spPr bwMode="auto">
            <a:xfrm>
              <a:off x="3072" y="2592"/>
              <a:ext cx="0" cy="864"/>
            </a:xfrm>
            <a:prstGeom prst="line">
              <a:avLst/>
            </a:prstGeom>
            <a:noFill/>
            <a:ln w="38100">
              <a:solidFill>
                <a:schemeClr val="tx1"/>
              </a:solidFill>
              <a:round/>
              <a:headEnd/>
              <a:tailEnd/>
            </a:ln>
          </p:spPr>
          <p:txBody>
            <a:bodyPr/>
            <a:lstStyle/>
            <a:p>
              <a:endParaRPr lang="en-US"/>
            </a:p>
          </p:txBody>
        </p:sp>
        <p:sp>
          <p:nvSpPr>
            <p:cNvPr id="35886" name="Line 37"/>
            <p:cNvSpPr>
              <a:spLocks noChangeShapeType="1"/>
            </p:cNvSpPr>
            <p:nvPr/>
          </p:nvSpPr>
          <p:spPr bwMode="auto">
            <a:xfrm>
              <a:off x="3888" y="2928"/>
              <a:ext cx="0" cy="528"/>
            </a:xfrm>
            <a:prstGeom prst="line">
              <a:avLst/>
            </a:prstGeom>
            <a:noFill/>
            <a:ln w="38100">
              <a:solidFill>
                <a:schemeClr val="tx1"/>
              </a:solidFill>
              <a:round/>
              <a:headEnd/>
              <a:tailEnd/>
            </a:ln>
          </p:spPr>
          <p:txBody>
            <a:bodyPr/>
            <a:lstStyle/>
            <a:p>
              <a:endParaRPr lang="en-US"/>
            </a:p>
          </p:txBody>
        </p:sp>
        <p:sp>
          <p:nvSpPr>
            <p:cNvPr id="35887" name="Line 38"/>
            <p:cNvSpPr>
              <a:spLocks noChangeShapeType="1"/>
            </p:cNvSpPr>
            <p:nvPr/>
          </p:nvSpPr>
          <p:spPr bwMode="auto">
            <a:xfrm>
              <a:off x="2448" y="2928"/>
              <a:ext cx="0" cy="528"/>
            </a:xfrm>
            <a:prstGeom prst="line">
              <a:avLst/>
            </a:prstGeom>
            <a:noFill/>
            <a:ln w="38100">
              <a:solidFill>
                <a:schemeClr val="tx1"/>
              </a:solidFill>
              <a:round/>
              <a:headEnd/>
              <a:tailEnd/>
            </a:ln>
          </p:spPr>
          <p:txBody>
            <a:bodyPr/>
            <a:lstStyle/>
            <a:p>
              <a:endParaRPr lang="en-US"/>
            </a:p>
          </p:txBody>
        </p:sp>
        <p:sp>
          <p:nvSpPr>
            <p:cNvPr id="35888" name="Line 39"/>
            <p:cNvSpPr>
              <a:spLocks noChangeShapeType="1"/>
            </p:cNvSpPr>
            <p:nvPr/>
          </p:nvSpPr>
          <p:spPr bwMode="auto">
            <a:xfrm>
              <a:off x="3360" y="3312"/>
              <a:ext cx="0" cy="144"/>
            </a:xfrm>
            <a:prstGeom prst="line">
              <a:avLst/>
            </a:prstGeom>
            <a:noFill/>
            <a:ln w="38100">
              <a:solidFill>
                <a:schemeClr val="tx1"/>
              </a:solidFill>
              <a:round/>
              <a:headEnd/>
              <a:tailEnd/>
            </a:ln>
          </p:spPr>
          <p:txBody>
            <a:bodyPr/>
            <a:lstStyle/>
            <a:p>
              <a:endParaRPr lang="en-US"/>
            </a:p>
          </p:txBody>
        </p:sp>
        <p:sp>
          <p:nvSpPr>
            <p:cNvPr id="35889" name="Line 40"/>
            <p:cNvSpPr>
              <a:spLocks noChangeShapeType="1"/>
            </p:cNvSpPr>
            <p:nvPr/>
          </p:nvSpPr>
          <p:spPr bwMode="auto">
            <a:xfrm>
              <a:off x="1632" y="3744"/>
              <a:ext cx="0" cy="432"/>
            </a:xfrm>
            <a:prstGeom prst="line">
              <a:avLst/>
            </a:prstGeom>
            <a:noFill/>
            <a:ln w="38100">
              <a:solidFill>
                <a:schemeClr val="tx1"/>
              </a:solidFill>
              <a:round/>
              <a:headEnd/>
              <a:tailEnd/>
            </a:ln>
          </p:spPr>
          <p:txBody>
            <a:bodyPr/>
            <a:lstStyle/>
            <a:p>
              <a:endParaRPr lang="en-US"/>
            </a:p>
          </p:txBody>
        </p:sp>
        <p:sp>
          <p:nvSpPr>
            <p:cNvPr id="35890" name="Line 41"/>
            <p:cNvSpPr>
              <a:spLocks noChangeShapeType="1"/>
            </p:cNvSpPr>
            <p:nvPr/>
          </p:nvSpPr>
          <p:spPr bwMode="auto">
            <a:xfrm>
              <a:off x="2400" y="3744"/>
              <a:ext cx="0" cy="336"/>
            </a:xfrm>
            <a:prstGeom prst="line">
              <a:avLst/>
            </a:prstGeom>
            <a:noFill/>
            <a:ln w="38100">
              <a:solidFill>
                <a:schemeClr val="tx1"/>
              </a:solidFill>
              <a:round/>
              <a:headEnd/>
              <a:tailEnd/>
            </a:ln>
          </p:spPr>
          <p:txBody>
            <a:bodyPr/>
            <a:lstStyle/>
            <a:p>
              <a:endParaRPr lang="en-US"/>
            </a:p>
          </p:txBody>
        </p:sp>
        <p:sp>
          <p:nvSpPr>
            <p:cNvPr id="35891" name="Line 42"/>
            <p:cNvSpPr>
              <a:spLocks noChangeShapeType="1"/>
            </p:cNvSpPr>
            <p:nvPr/>
          </p:nvSpPr>
          <p:spPr bwMode="auto">
            <a:xfrm>
              <a:off x="4224" y="3312"/>
              <a:ext cx="0" cy="144"/>
            </a:xfrm>
            <a:prstGeom prst="line">
              <a:avLst/>
            </a:prstGeom>
            <a:noFill/>
            <a:ln w="38100">
              <a:solidFill>
                <a:schemeClr val="tx1"/>
              </a:solidFill>
              <a:round/>
              <a:headEnd/>
              <a:tailEnd/>
            </a:ln>
          </p:spPr>
          <p:txBody>
            <a:bodyPr/>
            <a:lstStyle/>
            <a:p>
              <a:endParaRPr lang="en-US"/>
            </a:p>
          </p:txBody>
        </p:sp>
        <p:sp>
          <p:nvSpPr>
            <p:cNvPr id="35892" name="Line 43"/>
            <p:cNvSpPr>
              <a:spLocks noChangeShapeType="1"/>
            </p:cNvSpPr>
            <p:nvPr/>
          </p:nvSpPr>
          <p:spPr bwMode="auto">
            <a:xfrm>
              <a:off x="3264" y="3744"/>
              <a:ext cx="0" cy="240"/>
            </a:xfrm>
            <a:prstGeom prst="line">
              <a:avLst/>
            </a:prstGeom>
            <a:noFill/>
            <a:ln w="38100">
              <a:solidFill>
                <a:schemeClr val="tx1"/>
              </a:solidFill>
              <a:round/>
              <a:headEnd/>
              <a:tailEnd/>
            </a:ln>
          </p:spPr>
          <p:txBody>
            <a:bodyPr/>
            <a:lstStyle/>
            <a:p>
              <a:endParaRPr lang="en-US"/>
            </a:p>
          </p:txBody>
        </p:sp>
        <p:sp>
          <p:nvSpPr>
            <p:cNvPr id="35893" name="Line 44"/>
            <p:cNvSpPr>
              <a:spLocks noChangeShapeType="1"/>
            </p:cNvSpPr>
            <p:nvPr/>
          </p:nvSpPr>
          <p:spPr bwMode="auto">
            <a:xfrm>
              <a:off x="4080" y="3744"/>
              <a:ext cx="0" cy="144"/>
            </a:xfrm>
            <a:prstGeom prst="line">
              <a:avLst/>
            </a:prstGeom>
            <a:noFill/>
            <a:ln w="38100">
              <a:solidFill>
                <a:schemeClr val="tx1"/>
              </a:solidFill>
              <a:round/>
              <a:headEnd/>
              <a:tailEnd/>
            </a:ln>
          </p:spPr>
          <p:txBody>
            <a:bodyPr/>
            <a:lstStyle/>
            <a:p>
              <a:endParaRPr lang="en-US"/>
            </a:p>
          </p:txBody>
        </p:sp>
        <p:sp>
          <p:nvSpPr>
            <p:cNvPr id="35894" name="AutoShape 45"/>
            <p:cNvSpPr>
              <a:spLocks noChangeArrowheads="1"/>
            </p:cNvSpPr>
            <p:nvPr/>
          </p:nvSpPr>
          <p:spPr bwMode="auto">
            <a:xfrm>
              <a:off x="4656" y="3888"/>
              <a:ext cx="288" cy="288"/>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5895" name="Line 46"/>
            <p:cNvSpPr>
              <a:spLocks noChangeShapeType="1"/>
            </p:cNvSpPr>
            <p:nvPr/>
          </p:nvSpPr>
          <p:spPr bwMode="auto">
            <a:xfrm>
              <a:off x="4080" y="3888"/>
              <a:ext cx="576" cy="0"/>
            </a:xfrm>
            <a:prstGeom prst="line">
              <a:avLst/>
            </a:prstGeom>
            <a:noFill/>
            <a:ln w="38100">
              <a:solidFill>
                <a:schemeClr val="tx1"/>
              </a:solidFill>
              <a:round/>
              <a:headEnd/>
              <a:tailEnd/>
            </a:ln>
          </p:spPr>
          <p:txBody>
            <a:bodyPr/>
            <a:lstStyle/>
            <a:p>
              <a:endParaRPr lang="en-US"/>
            </a:p>
          </p:txBody>
        </p:sp>
        <p:sp>
          <p:nvSpPr>
            <p:cNvPr id="35896" name="Line 47"/>
            <p:cNvSpPr>
              <a:spLocks noChangeShapeType="1"/>
            </p:cNvSpPr>
            <p:nvPr/>
          </p:nvSpPr>
          <p:spPr bwMode="auto">
            <a:xfrm>
              <a:off x="3264" y="3984"/>
              <a:ext cx="1392" cy="0"/>
            </a:xfrm>
            <a:prstGeom prst="line">
              <a:avLst/>
            </a:prstGeom>
            <a:noFill/>
            <a:ln w="38100">
              <a:solidFill>
                <a:schemeClr val="tx1"/>
              </a:solidFill>
              <a:round/>
              <a:headEnd/>
              <a:tailEnd/>
            </a:ln>
          </p:spPr>
          <p:txBody>
            <a:bodyPr/>
            <a:lstStyle/>
            <a:p>
              <a:endParaRPr lang="en-US"/>
            </a:p>
          </p:txBody>
        </p:sp>
        <p:sp>
          <p:nvSpPr>
            <p:cNvPr id="35897" name="Line 48"/>
            <p:cNvSpPr>
              <a:spLocks noChangeShapeType="1"/>
            </p:cNvSpPr>
            <p:nvPr/>
          </p:nvSpPr>
          <p:spPr bwMode="auto">
            <a:xfrm>
              <a:off x="2400" y="4080"/>
              <a:ext cx="2256" cy="0"/>
            </a:xfrm>
            <a:prstGeom prst="line">
              <a:avLst/>
            </a:prstGeom>
            <a:noFill/>
            <a:ln w="38100">
              <a:solidFill>
                <a:schemeClr val="tx1"/>
              </a:solidFill>
              <a:round/>
              <a:headEnd/>
              <a:tailEnd/>
            </a:ln>
          </p:spPr>
          <p:txBody>
            <a:bodyPr/>
            <a:lstStyle/>
            <a:p>
              <a:endParaRPr lang="en-US"/>
            </a:p>
          </p:txBody>
        </p:sp>
        <p:sp>
          <p:nvSpPr>
            <p:cNvPr id="35898" name="Line 49"/>
            <p:cNvSpPr>
              <a:spLocks noChangeShapeType="1"/>
            </p:cNvSpPr>
            <p:nvPr/>
          </p:nvSpPr>
          <p:spPr bwMode="auto">
            <a:xfrm>
              <a:off x="1632" y="4176"/>
              <a:ext cx="3024" cy="0"/>
            </a:xfrm>
            <a:prstGeom prst="line">
              <a:avLst/>
            </a:prstGeom>
            <a:noFill/>
            <a:ln w="38100">
              <a:solidFill>
                <a:schemeClr val="tx1"/>
              </a:solidFill>
              <a:round/>
              <a:headEnd/>
              <a:tailEnd/>
            </a:ln>
          </p:spPr>
          <p:txBody>
            <a:bodyPr/>
            <a:lstStyle/>
            <a:p>
              <a:endParaRPr lang="en-US"/>
            </a:p>
          </p:txBody>
        </p:sp>
        <p:sp>
          <p:nvSpPr>
            <p:cNvPr id="35899" name="Line 50"/>
            <p:cNvSpPr>
              <a:spLocks noChangeShapeType="1"/>
            </p:cNvSpPr>
            <p:nvPr/>
          </p:nvSpPr>
          <p:spPr bwMode="auto">
            <a:xfrm>
              <a:off x="4944" y="4032"/>
              <a:ext cx="240" cy="0"/>
            </a:xfrm>
            <a:prstGeom prst="line">
              <a:avLst/>
            </a:prstGeom>
            <a:noFill/>
            <a:ln w="38100">
              <a:solidFill>
                <a:schemeClr val="tx1"/>
              </a:solidFill>
              <a:round/>
              <a:headEnd/>
              <a:tailEnd/>
            </a:ln>
          </p:spPr>
          <p:txBody>
            <a:bodyPr/>
            <a:lstStyle/>
            <a:p>
              <a:endParaRPr lang="en-US"/>
            </a:p>
          </p:txBody>
        </p:sp>
        <p:sp>
          <p:nvSpPr>
            <p:cNvPr id="64563" name="Text Box 51"/>
            <p:cNvSpPr txBox="1">
              <a:spLocks noChangeArrowheads="1"/>
            </p:cNvSpPr>
            <p:nvPr/>
          </p:nvSpPr>
          <p:spPr bwMode="auto">
            <a:xfrm>
              <a:off x="4944" y="3696"/>
              <a:ext cx="720" cy="398"/>
            </a:xfrm>
            <a:prstGeom prst="rect">
              <a:avLst/>
            </a:prstGeom>
            <a:noFill/>
            <a:ln w="9525">
              <a:noFill/>
              <a:miter lim="800000"/>
              <a:headEnd/>
              <a:tailEnd/>
            </a:ln>
            <a:effectLst/>
          </p:spPr>
          <p:txBody>
            <a:bodyPr>
              <a:spAutoFit/>
            </a:bodyPr>
            <a:lstStyle/>
            <a:p>
              <a:pPr>
                <a:spcBef>
                  <a:spcPct val="50000"/>
                </a:spcBef>
                <a:defRPr/>
              </a:pPr>
              <a:r>
                <a:rPr lang="en-US" sz="1400" b="1">
                  <a:solidFill>
                    <a:srgbClr val="FF0000"/>
                  </a:solidFill>
                  <a:effectLst>
                    <a:outerShdw blurRad="38100" dist="38100" dir="2700000" algn="tl">
                      <a:srgbClr val="C0C0C0"/>
                    </a:outerShdw>
                  </a:effectLst>
                  <a:latin typeface="Times New Roman" pitchFamily="18" charset="0"/>
                </a:rPr>
                <a:t>Good coloring</a:t>
              </a:r>
            </a:p>
          </p:txBody>
        </p:sp>
      </p:grpSp>
      <p:sp>
        <p:nvSpPr>
          <p:cNvPr id="110651" name="Text Box 59"/>
          <p:cNvSpPr txBox="1">
            <a:spLocks noChangeArrowheads="1"/>
          </p:cNvSpPr>
          <p:nvPr/>
        </p:nvSpPr>
        <p:spPr bwMode="auto">
          <a:xfrm>
            <a:off x="6858000" y="3048000"/>
            <a:ext cx="1905000" cy="650875"/>
          </a:xfrm>
          <a:prstGeom prst="rect">
            <a:avLst/>
          </a:prstGeom>
          <a:noFill/>
          <a:ln w="9525">
            <a:solidFill>
              <a:srgbClr val="0000FF"/>
            </a:solidFill>
            <a:miter lim="800000"/>
            <a:headEnd/>
            <a:tailEnd/>
          </a:ln>
          <a:effectLst/>
        </p:spPr>
        <p:txBody>
          <a:bodyPr>
            <a:spAutoFit/>
          </a:bodyPr>
          <a:lstStyle/>
          <a:p>
            <a:pPr>
              <a:spcBef>
                <a:spcPct val="50000"/>
              </a:spcBef>
              <a:defRPr/>
            </a:pPr>
            <a:r>
              <a:rPr lang="en-US" b="1">
                <a:effectLst>
                  <a:outerShdw blurRad="38100" dist="38100" dir="2700000" algn="tl">
                    <a:srgbClr val="C0C0C0"/>
                  </a:outerShdw>
                </a:effectLst>
              </a:rPr>
              <a:t>Constraints to be satisfied</a:t>
            </a:r>
          </a:p>
        </p:txBody>
      </p:sp>
      <p:sp>
        <p:nvSpPr>
          <p:cNvPr id="35844" name="Line 60"/>
          <p:cNvSpPr>
            <a:spLocks noChangeShapeType="1"/>
          </p:cNvSpPr>
          <p:nvPr/>
        </p:nvSpPr>
        <p:spPr bwMode="auto">
          <a:xfrm flipH="1">
            <a:off x="6172200" y="3733800"/>
            <a:ext cx="914400" cy="533400"/>
          </a:xfrm>
          <a:prstGeom prst="line">
            <a:avLst/>
          </a:prstGeom>
          <a:noFill/>
          <a:ln w="76200">
            <a:solidFill>
              <a:srgbClr val="0000FF"/>
            </a:solidFill>
            <a:round/>
            <a:headEnd/>
            <a:tailEnd type="triangle" w="med" len="med"/>
          </a:ln>
        </p:spPr>
        <p:txBody>
          <a:bodyPr/>
          <a:lstStyle/>
          <a:p>
            <a:endParaRPr lang="en-US"/>
          </a:p>
        </p:txBody>
      </p:sp>
      <p:sp>
        <p:nvSpPr>
          <p:cNvPr id="110653" name="Text Box 61"/>
          <p:cNvSpPr txBox="1">
            <a:spLocks noChangeArrowheads="1"/>
          </p:cNvSpPr>
          <p:nvPr/>
        </p:nvSpPr>
        <p:spPr bwMode="auto">
          <a:xfrm>
            <a:off x="7239000" y="4953000"/>
            <a:ext cx="1905000" cy="650875"/>
          </a:xfrm>
          <a:prstGeom prst="rect">
            <a:avLst/>
          </a:prstGeom>
          <a:noFill/>
          <a:ln w="9525">
            <a:solidFill>
              <a:srgbClr val="0000FF"/>
            </a:solidFill>
            <a:miter lim="800000"/>
            <a:headEnd/>
            <a:tailEnd/>
          </a:ln>
          <a:effectLst/>
        </p:spPr>
        <p:txBody>
          <a:bodyPr>
            <a:spAutoFit/>
          </a:bodyPr>
          <a:lstStyle/>
          <a:p>
            <a:pPr>
              <a:spcBef>
                <a:spcPct val="50000"/>
              </a:spcBef>
              <a:defRPr/>
            </a:pPr>
            <a:r>
              <a:rPr lang="en-US" b="1">
                <a:effectLst>
                  <a:outerShdw blurRad="38100" dist="38100" dir="2700000" algn="tl">
                    <a:srgbClr val="C0C0C0"/>
                  </a:outerShdw>
                </a:effectLst>
              </a:rPr>
              <a:t>Energy to be minimized</a:t>
            </a:r>
          </a:p>
        </p:txBody>
      </p:sp>
      <p:sp>
        <p:nvSpPr>
          <p:cNvPr id="35846" name="Line 62"/>
          <p:cNvSpPr>
            <a:spLocks noChangeShapeType="1"/>
          </p:cNvSpPr>
          <p:nvPr/>
        </p:nvSpPr>
        <p:spPr bwMode="auto">
          <a:xfrm flipH="1">
            <a:off x="5257800" y="5257800"/>
            <a:ext cx="1981200" cy="1219200"/>
          </a:xfrm>
          <a:prstGeom prst="line">
            <a:avLst/>
          </a:prstGeom>
          <a:noFill/>
          <a:ln w="76200">
            <a:solidFill>
              <a:srgbClr val="0000FF"/>
            </a:solidFill>
            <a:round/>
            <a:headEnd/>
            <a:tailEnd type="triangle" w="med" len="med"/>
          </a:ln>
        </p:spPr>
        <p:txBody>
          <a:bodyPr/>
          <a:lstStyle/>
          <a:p>
            <a:endParaRPr lang="en-US"/>
          </a:p>
        </p:txBody>
      </p:sp>
      <p:grpSp>
        <p:nvGrpSpPr>
          <p:cNvPr id="35847" name="Group 65"/>
          <p:cNvGrpSpPr>
            <a:grpSpLocks/>
          </p:cNvGrpSpPr>
          <p:nvPr/>
        </p:nvGrpSpPr>
        <p:grpSpPr bwMode="auto">
          <a:xfrm>
            <a:off x="1752600" y="5334000"/>
            <a:ext cx="457200" cy="457200"/>
            <a:chOff x="1104" y="3360"/>
            <a:chExt cx="288" cy="288"/>
          </a:xfrm>
        </p:grpSpPr>
        <p:sp>
          <p:nvSpPr>
            <p:cNvPr id="35868" name="AutoShape 63"/>
            <p:cNvSpPr>
              <a:spLocks noChangeArrowheads="1"/>
            </p:cNvSpPr>
            <p:nvPr/>
          </p:nvSpPr>
          <p:spPr bwMode="auto">
            <a:xfrm flipV="1">
              <a:off x="1104" y="3360"/>
              <a:ext cx="288" cy="19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69" name="Oval 64"/>
            <p:cNvSpPr>
              <a:spLocks noChangeArrowheads="1"/>
            </p:cNvSpPr>
            <p:nvPr/>
          </p:nvSpPr>
          <p:spPr bwMode="auto">
            <a:xfrm>
              <a:off x="1200" y="355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5848" name="Group 66"/>
          <p:cNvGrpSpPr>
            <a:grpSpLocks/>
          </p:cNvGrpSpPr>
          <p:nvPr/>
        </p:nvGrpSpPr>
        <p:grpSpPr bwMode="auto">
          <a:xfrm>
            <a:off x="2895600" y="5257800"/>
            <a:ext cx="457200" cy="457200"/>
            <a:chOff x="1104" y="3360"/>
            <a:chExt cx="288" cy="288"/>
          </a:xfrm>
        </p:grpSpPr>
        <p:sp>
          <p:nvSpPr>
            <p:cNvPr id="35866" name="AutoShape 67"/>
            <p:cNvSpPr>
              <a:spLocks noChangeArrowheads="1"/>
            </p:cNvSpPr>
            <p:nvPr/>
          </p:nvSpPr>
          <p:spPr bwMode="auto">
            <a:xfrm flipV="1">
              <a:off x="1104" y="3360"/>
              <a:ext cx="288" cy="19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67" name="Oval 68"/>
            <p:cNvSpPr>
              <a:spLocks noChangeArrowheads="1"/>
            </p:cNvSpPr>
            <p:nvPr/>
          </p:nvSpPr>
          <p:spPr bwMode="auto">
            <a:xfrm>
              <a:off x="1200" y="355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5849" name="Group 69"/>
          <p:cNvGrpSpPr>
            <a:grpSpLocks/>
          </p:cNvGrpSpPr>
          <p:nvPr/>
        </p:nvGrpSpPr>
        <p:grpSpPr bwMode="auto">
          <a:xfrm>
            <a:off x="3962400" y="5257800"/>
            <a:ext cx="457200" cy="457200"/>
            <a:chOff x="1104" y="3360"/>
            <a:chExt cx="288" cy="288"/>
          </a:xfrm>
        </p:grpSpPr>
        <p:sp>
          <p:nvSpPr>
            <p:cNvPr id="35864" name="AutoShape 70"/>
            <p:cNvSpPr>
              <a:spLocks noChangeArrowheads="1"/>
            </p:cNvSpPr>
            <p:nvPr/>
          </p:nvSpPr>
          <p:spPr bwMode="auto">
            <a:xfrm flipV="1">
              <a:off x="1104" y="3360"/>
              <a:ext cx="288" cy="19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65" name="Oval 71"/>
            <p:cNvSpPr>
              <a:spLocks noChangeArrowheads="1"/>
            </p:cNvSpPr>
            <p:nvPr/>
          </p:nvSpPr>
          <p:spPr bwMode="auto">
            <a:xfrm>
              <a:off x="1200" y="355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5850" name="Group 72"/>
          <p:cNvGrpSpPr>
            <a:grpSpLocks/>
          </p:cNvGrpSpPr>
          <p:nvPr/>
        </p:nvGrpSpPr>
        <p:grpSpPr bwMode="auto">
          <a:xfrm>
            <a:off x="5105400" y="5257800"/>
            <a:ext cx="457200" cy="457200"/>
            <a:chOff x="1104" y="3360"/>
            <a:chExt cx="288" cy="288"/>
          </a:xfrm>
        </p:grpSpPr>
        <p:sp>
          <p:nvSpPr>
            <p:cNvPr id="35862" name="AutoShape 73"/>
            <p:cNvSpPr>
              <a:spLocks noChangeArrowheads="1"/>
            </p:cNvSpPr>
            <p:nvPr/>
          </p:nvSpPr>
          <p:spPr bwMode="auto">
            <a:xfrm flipV="1">
              <a:off x="1104" y="3360"/>
              <a:ext cx="288" cy="19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63" name="Oval 74"/>
            <p:cNvSpPr>
              <a:spLocks noChangeArrowheads="1"/>
            </p:cNvSpPr>
            <p:nvPr/>
          </p:nvSpPr>
          <p:spPr bwMode="auto">
            <a:xfrm>
              <a:off x="1200" y="355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35851" name="Oval 75"/>
          <p:cNvSpPr>
            <a:spLocks noChangeArrowheads="1"/>
          </p:cNvSpPr>
          <p:nvPr/>
        </p:nvSpPr>
        <p:spPr bwMode="auto">
          <a:xfrm>
            <a:off x="2514600" y="6096000"/>
            <a:ext cx="2514600" cy="762000"/>
          </a:xfrm>
          <a:prstGeom prst="ellipse">
            <a:avLst/>
          </a:prstGeom>
          <a:solidFill>
            <a:srgbClr val="41FF0D"/>
          </a:solidFill>
          <a:ln w="9525">
            <a:solidFill>
              <a:schemeClr val="tx1"/>
            </a:solidFill>
            <a:round/>
            <a:headEnd/>
            <a:tailEnd/>
          </a:ln>
        </p:spPr>
        <p:txBody>
          <a:bodyPr wrap="none" anchor="ctr"/>
          <a:lstStyle/>
          <a:p>
            <a:pPr algn="ctr"/>
            <a:r>
              <a:rPr lang="en-US"/>
              <a:t>Count number of ones</a:t>
            </a:r>
          </a:p>
        </p:txBody>
      </p:sp>
      <p:sp>
        <p:nvSpPr>
          <p:cNvPr id="35852" name="Line 76"/>
          <p:cNvSpPr>
            <a:spLocks noChangeShapeType="1"/>
          </p:cNvSpPr>
          <p:nvPr/>
        </p:nvSpPr>
        <p:spPr bwMode="auto">
          <a:xfrm>
            <a:off x="1981200" y="5791200"/>
            <a:ext cx="762000" cy="457200"/>
          </a:xfrm>
          <a:prstGeom prst="line">
            <a:avLst/>
          </a:prstGeom>
          <a:noFill/>
          <a:ln w="9525">
            <a:solidFill>
              <a:schemeClr val="tx1"/>
            </a:solidFill>
            <a:round/>
            <a:headEnd/>
            <a:tailEnd type="triangle" w="med" len="med"/>
          </a:ln>
        </p:spPr>
        <p:txBody>
          <a:bodyPr/>
          <a:lstStyle/>
          <a:p>
            <a:endParaRPr lang="en-US"/>
          </a:p>
        </p:txBody>
      </p:sp>
      <p:sp>
        <p:nvSpPr>
          <p:cNvPr id="35853" name="Line 77"/>
          <p:cNvSpPr>
            <a:spLocks noChangeShapeType="1"/>
          </p:cNvSpPr>
          <p:nvPr/>
        </p:nvSpPr>
        <p:spPr bwMode="auto">
          <a:xfrm>
            <a:off x="3124200" y="5715000"/>
            <a:ext cx="152400" cy="381000"/>
          </a:xfrm>
          <a:prstGeom prst="line">
            <a:avLst/>
          </a:prstGeom>
          <a:noFill/>
          <a:ln w="9525">
            <a:solidFill>
              <a:schemeClr val="tx1"/>
            </a:solidFill>
            <a:round/>
            <a:headEnd/>
            <a:tailEnd type="triangle" w="med" len="med"/>
          </a:ln>
        </p:spPr>
        <p:txBody>
          <a:bodyPr/>
          <a:lstStyle/>
          <a:p>
            <a:endParaRPr lang="en-US"/>
          </a:p>
        </p:txBody>
      </p:sp>
      <p:sp>
        <p:nvSpPr>
          <p:cNvPr id="35854" name="Line 78"/>
          <p:cNvSpPr>
            <a:spLocks noChangeShapeType="1"/>
          </p:cNvSpPr>
          <p:nvPr/>
        </p:nvSpPr>
        <p:spPr bwMode="auto">
          <a:xfrm flipH="1">
            <a:off x="4114800" y="5715000"/>
            <a:ext cx="76200" cy="381000"/>
          </a:xfrm>
          <a:prstGeom prst="line">
            <a:avLst/>
          </a:prstGeom>
          <a:noFill/>
          <a:ln w="9525">
            <a:solidFill>
              <a:schemeClr val="tx1"/>
            </a:solidFill>
            <a:round/>
            <a:headEnd/>
            <a:tailEnd type="triangle" w="med" len="med"/>
          </a:ln>
        </p:spPr>
        <p:txBody>
          <a:bodyPr/>
          <a:lstStyle/>
          <a:p>
            <a:endParaRPr lang="en-US"/>
          </a:p>
        </p:txBody>
      </p:sp>
      <p:sp>
        <p:nvSpPr>
          <p:cNvPr id="35855" name="Line 79"/>
          <p:cNvSpPr>
            <a:spLocks noChangeShapeType="1"/>
          </p:cNvSpPr>
          <p:nvPr/>
        </p:nvSpPr>
        <p:spPr bwMode="auto">
          <a:xfrm flipH="1">
            <a:off x="4724400" y="5715000"/>
            <a:ext cx="533400" cy="533400"/>
          </a:xfrm>
          <a:prstGeom prst="line">
            <a:avLst/>
          </a:prstGeom>
          <a:noFill/>
          <a:ln w="9525">
            <a:solidFill>
              <a:schemeClr val="tx1"/>
            </a:solidFill>
            <a:round/>
            <a:headEnd/>
            <a:tailEnd type="triangle" w="med" len="med"/>
          </a:ln>
        </p:spPr>
        <p:txBody>
          <a:bodyPr/>
          <a:lstStyle/>
          <a:p>
            <a:endParaRPr lang="en-US"/>
          </a:p>
        </p:txBody>
      </p:sp>
      <p:sp>
        <p:nvSpPr>
          <p:cNvPr id="35856" name="Line 80"/>
          <p:cNvSpPr>
            <a:spLocks noChangeShapeType="1"/>
          </p:cNvSpPr>
          <p:nvPr/>
        </p:nvSpPr>
        <p:spPr bwMode="auto">
          <a:xfrm>
            <a:off x="1981200" y="4876800"/>
            <a:ext cx="0" cy="457200"/>
          </a:xfrm>
          <a:prstGeom prst="line">
            <a:avLst/>
          </a:prstGeom>
          <a:noFill/>
          <a:ln w="38100">
            <a:solidFill>
              <a:schemeClr val="tx1"/>
            </a:solidFill>
            <a:round/>
            <a:headEnd/>
            <a:tailEnd/>
          </a:ln>
        </p:spPr>
        <p:txBody>
          <a:bodyPr/>
          <a:lstStyle/>
          <a:p>
            <a:endParaRPr lang="en-US"/>
          </a:p>
        </p:txBody>
      </p:sp>
      <p:sp>
        <p:nvSpPr>
          <p:cNvPr id="35857" name="Line 81"/>
          <p:cNvSpPr>
            <a:spLocks noChangeShapeType="1"/>
          </p:cNvSpPr>
          <p:nvPr/>
        </p:nvSpPr>
        <p:spPr bwMode="auto">
          <a:xfrm>
            <a:off x="3124200" y="4800600"/>
            <a:ext cx="0" cy="457200"/>
          </a:xfrm>
          <a:prstGeom prst="line">
            <a:avLst/>
          </a:prstGeom>
          <a:noFill/>
          <a:ln w="38100">
            <a:solidFill>
              <a:schemeClr val="tx1"/>
            </a:solidFill>
            <a:round/>
            <a:headEnd/>
            <a:tailEnd/>
          </a:ln>
        </p:spPr>
        <p:txBody>
          <a:bodyPr/>
          <a:lstStyle/>
          <a:p>
            <a:endParaRPr lang="en-US"/>
          </a:p>
        </p:txBody>
      </p:sp>
      <p:sp>
        <p:nvSpPr>
          <p:cNvPr id="35858" name="Line 82"/>
          <p:cNvSpPr>
            <a:spLocks noChangeShapeType="1"/>
          </p:cNvSpPr>
          <p:nvPr/>
        </p:nvSpPr>
        <p:spPr bwMode="auto">
          <a:xfrm>
            <a:off x="4191000" y="4724400"/>
            <a:ext cx="0" cy="533400"/>
          </a:xfrm>
          <a:prstGeom prst="line">
            <a:avLst/>
          </a:prstGeom>
          <a:noFill/>
          <a:ln w="38100">
            <a:solidFill>
              <a:schemeClr val="tx1"/>
            </a:solidFill>
            <a:round/>
            <a:headEnd/>
            <a:tailEnd/>
          </a:ln>
        </p:spPr>
        <p:txBody>
          <a:bodyPr/>
          <a:lstStyle/>
          <a:p>
            <a:endParaRPr lang="en-US"/>
          </a:p>
        </p:txBody>
      </p:sp>
      <p:sp>
        <p:nvSpPr>
          <p:cNvPr id="35859" name="Line 83"/>
          <p:cNvSpPr>
            <a:spLocks noChangeShapeType="1"/>
          </p:cNvSpPr>
          <p:nvPr/>
        </p:nvSpPr>
        <p:spPr bwMode="auto">
          <a:xfrm>
            <a:off x="5334000" y="4572000"/>
            <a:ext cx="0" cy="685800"/>
          </a:xfrm>
          <a:prstGeom prst="line">
            <a:avLst/>
          </a:prstGeom>
          <a:noFill/>
          <a:ln w="38100">
            <a:solidFill>
              <a:schemeClr val="tx1"/>
            </a:solidFill>
            <a:round/>
            <a:headEnd/>
            <a:tailEnd/>
          </a:ln>
        </p:spPr>
        <p:txBody>
          <a:bodyPr/>
          <a:lstStyle/>
          <a:p>
            <a:endParaRPr lang="en-US"/>
          </a:p>
        </p:txBody>
      </p:sp>
      <p:sp>
        <p:nvSpPr>
          <p:cNvPr id="110676" name="Text Box 84"/>
          <p:cNvSpPr txBox="1">
            <a:spLocks noChangeArrowheads="1"/>
          </p:cNvSpPr>
          <p:nvPr/>
        </p:nvSpPr>
        <p:spPr bwMode="auto">
          <a:xfrm>
            <a:off x="0" y="0"/>
            <a:ext cx="4953000" cy="1800225"/>
          </a:xfrm>
          <a:prstGeom prst="rect">
            <a:avLst/>
          </a:prstGeom>
          <a:solidFill>
            <a:srgbClr val="FFFFCC"/>
          </a:solidFill>
          <a:ln w="9525">
            <a:noFill/>
            <a:miter lim="800000"/>
            <a:headEnd/>
            <a:tailEnd/>
          </a:ln>
          <a:effectLst/>
        </p:spPr>
        <p:txBody>
          <a:bodyPr>
            <a:spAutoFit/>
          </a:bodyPr>
          <a:lstStyle/>
          <a:p>
            <a:pPr>
              <a:spcBef>
                <a:spcPct val="50000"/>
              </a:spcBef>
              <a:defRPr/>
            </a:pPr>
            <a:r>
              <a:rPr lang="en-US" sz="2800"/>
              <a:t>Constraint Satisfaction Problem is to satisfy the constraints and </a:t>
            </a:r>
            <a:r>
              <a:rPr lang="en-US" sz="2800" b="1">
                <a:solidFill>
                  <a:srgbClr val="FF5050"/>
                </a:solidFill>
                <a:effectLst>
                  <a:outerShdw blurRad="38100" dist="38100" dir="2700000" algn="tl">
                    <a:srgbClr val="000000"/>
                  </a:outerShdw>
                </a:effectLst>
              </a:rPr>
              <a:t>minimize the energy</a:t>
            </a:r>
          </a:p>
        </p:txBody>
      </p:sp>
      <p:sp>
        <p:nvSpPr>
          <p:cNvPr id="110677" name="Text Box 85"/>
          <p:cNvSpPr txBox="1">
            <a:spLocks noChangeArrowheads="1"/>
          </p:cNvSpPr>
          <p:nvPr/>
        </p:nvSpPr>
        <p:spPr bwMode="auto">
          <a:xfrm>
            <a:off x="6400800" y="6096000"/>
            <a:ext cx="2743200" cy="701675"/>
          </a:xfrm>
          <a:prstGeom prst="rect">
            <a:avLst/>
          </a:prstGeom>
          <a:noFill/>
          <a:ln w="9525">
            <a:noFill/>
            <a:miter lim="800000"/>
            <a:headEnd/>
            <a:tailEnd/>
          </a:ln>
          <a:effectLst/>
        </p:spPr>
        <p:txBody>
          <a:bodyPr>
            <a:spAutoFit/>
          </a:bodyPr>
          <a:lstStyle/>
          <a:p>
            <a:pPr>
              <a:spcBef>
                <a:spcPct val="50000"/>
              </a:spcBef>
              <a:defRPr/>
            </a:pPr>
            <a:r>
              <a:rPr lang="en-US" sz="2000" b="1">
                <a:solidFill>
                  <a:srgbClr val="FF5050"/>
                </a:solidFill>
                <a:effectLst>
                  <a:outerShdw blurRad="38100" dist="38100" dir="2700000" algn="tl">
                    <a:srgbClr val="C0C0C0"/>
                  </a:outerShdw>
                </a:effectLst>
              </a:rPr>
              <a:t>Adiabatic Quantum Computer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0" y="0"/>
            <a:ext cx="9144000" cy="2057400"/>
          </a:xfrm>
          <a:solidFill>
            <a:srgbClr val="FFFF99"/>
          </a:solidFill>
        </p:spPr>
        <p:txBody>
          <a:bodyPr/>
          <a:lstStyle/>
          <a:p>
            <a:pPr>
              <a:defRPr/>
            </a:pPr>
            <a:r>
              <a:rPr lang="en-US" sz="6600" b="1" smtClean="0">
                <a:solidFill>
                  <a:srgbClr val="FF5050"/>
                </a:solidFill>
                <a:effectLst>
                  <a:outerShdw blurRad="38100" dist="38100" dir="2700000" algn="tl">
                    <a:srgbClr val="000000"/>
                  </a:outerShdw>
                </a:effectLst>
              </a:rPr>
              <a:t>Constraints Satisfaction Problems</a:t>
            </a:r>
          </a:p>
        </p:txBody>
      </p:sp>
      <p:pic>
        <p:nvPicPr>
          <p:cNvPr id="36866" name="Picture 3" descr="map of europe"/>
          <p:cNvPicPr>
            <a:picLocks noChangeAspect="1" noChangeArrowheads="1"/>
          </p:cNvPicPr>
          <p:nvPr/>
        </p:nvPicPr>
        <p:blipFill>
          <a:blip r:embed="rId2" r:link="rId3"/>
          <a:srcRect/>
          <a:stretch>
            <a:fillRect/>
          </a:stretch>
        </p:blipFill>
        <p:spPr bwMode="auto">
          <a:xfrm>
            <a:off x="990600" y="2819400"/>
            <a:ext cx="3019425" cy="2800350"/>
          </a:xfrm>
          <a:prstGeom prst="rect">
            <a:avLst/>
          </a:prstGeom>
          <a:noFill/>
          <a:ln w="9525">
            <a:noFill/>
            <a:miter lim="800000"/>
            <a:headEnd/>
            <a:tailEnd/>
          </a:ln>
        </p:spPr>
      </p:pic>
      <p:sp>
        <p:nvSpPr>
          <p:cNvPr id="36867" name="Oval 4"/>
          <p:cNvSpPr>
            <a:spLocks noChangeArrowheads="1"/>
          </p:cNvSpPr>
          <p:nvPr/>
        </p:nvSpPr>
        <p:spPr bwMode="auto">
          <a:xfrm>
            <a:off x="1371600" y="5067300"/>
            <a:ext cx="228600" cy="228600"/>
          </a:xfrm>
          <a:prstGeom prst="ellipse">
            <a:avLst/>
          </a:prstGeom>
          <a:solidFill>
            <a:srgbClr val="FFFFFF"/>
          </a:solidFill>
          <a:ln w="9525">
            <a:solidFill>
              <a:srgbClr val="000000"/>
            </a:solidFill>
            <a:round/>
            <a:headEnd/>
            <a:tailEnd/>
          </a:ln>
        </p:spPr>
        <p:txBody>
          <a:bodyPr/>
          <a:lstStyle/>
          <a:p>
            <a:endParaRPr lang="en-US"/>
          </a:p>
        </p:txBody>
      </p:sp>
      <p:sp>
        <p:nvSpPr>
          <p:cNvPr id="36868" name="Oval 5"/>
          <p:cNvSpPr>
            <a:spLocks noChangeArrowheads="1"/>
          </p:cNvSpPr>
          <p:nvPr/>
        </p:nvSpPr>
        <p:spPr bwMode="auto">
          <a:xfrm>
            <a:off x="1943100" y="4610100"/>
            <a:ext cx="228600" cy="228600"/>
          </a:xfrm>
          <a:prstGeom prst="ellipse">
            <a:avLst/>
          </a:prstGeom>
          <a:solidFill>
            <a:srgbClr val="FFFFFF"/>
          </a:solidFill>
          <a:ln w="9525">
            <a:solidFill>
              <a:srgbClr val="000000"/>
            </a:solidFill>
            <a:round/>
            <a:headEnd/>
            <a:tailEnd/>
          </a:ln>
        </p:spPr>
        <p:txBody>
          <a:bodyPr/>
          <a:lstStyle/>
          <a:p>
            <a:endParaRPr lang="en-US"/>
          </a:p>
        </p:txBody>
      </p:sp>
      <p:sp>
        <p:nvSpPr>
          <p:cNvPr id="36869" name="Oval 6"/>
          <p:cNvSpPr>
            <a:spLocks noChangeArrowheads="1"/>
          </p:cNvSpPr>
          <p:nvPr/>
        </p:nvSpPr>
        <p:spPr bwMode="auto">
          <a:xfrm>
            <a:off x="2514600" y="4267200"/>
            <a:ext cx="228600" cy="228600"/>
          </a:xfrm>
          <a:prstGeom prst="ellipse">
            <a:avLst/>
          </a:prstGeom>
          <a:solidFill>
            <a:srgbClr val="FFFFFF"/>
          </a:solidFill>
          <a:ln w="9525">
            <a:solidFill>
              <a:srgbClr val="000000"/>
            </a:solidFill>
            <a:round/>
            <a:headEnd/>
            <a:tailEnd/>
          </a:ln>
        </p:spPr>
        <p:txBody>
          <a:bodyPr/>
          <a:lstStyle/>
          <a:p>
            <a:endParaRPr lang="en-US"/>
          </a:p>
        </p:txBody>
      </p:sp>
      <p:sp>
        <p:nvSpPr>
          <p:cNvPr id="36870" name="Oval 7"/>
          <p:cNvSpPr>
            <a:spLocks noChangeArrowheads="1"/>
          </p:cNvSpPr>
          <p:nvPr/>
        </p:nvSpPr>
        <p:spPr bwMode="auto">
          <a:xfrm>
            <a:off x="2400300" y="4610100"/>
            <a:ext cx="228600" cy="228600"/>
          </a:xfrm>
          <a:prstGeom prst="ellipse">
            <a:avLst/>
          </a:prstGeom>
          <a:solidFill>
            <a:srgbClr val="FFFFFF"/>
          </a:solidFill>
          <a:ln w="9525">
            <a:solidFill>
              <a:srgbClr val="000000"/>
            </a:solidFill>
            <a:round/>
            <a:headEnd/>
            <a:tailEnd/>
          </a:ln>
        </p:spPr>
        <p:txBody>
          <a:bodyPr/>
          <a:lstStyle/>
          <a:p>
            <a:endParaRPr lang="en-US"/>
          </a:p>
        </p:txBody>
      </p:sp>
      <p:sp>
        <p:nvSpPr>
          <p:cNvPr id="36871" name="Line 8"/>
          <p:cNvSpPr>
            <a:spLocks noChangeShapeType="1"/>
          </p:cNvSpPr>
          <p:nvPr/>
        </p:nvSpPr>
        <p:spPr bwMode="auto">
          <a:xfrm flipV="1">
            <a:off x="1485900" y="4724400"/>
            <a:ext cx="571500" cy="457200"/>
          </a:xfrm>
          <a:prstGeom prst="line">
            <a:avLst/>
          </a:prstGeom>
          <a:noFill/>
          <a:ln w="9525">
            <a:solidFill>
              <a:srgbClr val="FF0000"/>
            </a:solidFill>
            <a:round/>
            <a:headEnd/>
            <a:tailEnd/>
          </a:ln>
        </p:spPr>
        <p:txBody>
          <a:bodyPr/>
          <a:lstStyle/>
          <a:p>
            <a:endParaRPr lang="en-US"/>
          </a:p>
        </p:txBody>
      </p:sp>
      <p:sp>
        <p:nvSpPr>
          <p:cNvPr id="36872" name="Line 9"/>
          <p:cNvSpPr>
            <a:spLocks noChangeShapeType="1"/>
          </p:cNvSpPr>
          <p:nvPr/>
        </p:nvSpPr>
        <p:spPr bwMode="auto">
          <a:xfrm>
            <a:off x="2057400" y="4724400"/>
            <a:ext cx="457200" cy="0"/>
          </a:xfrm>
          <a:prstGeom prst="line">
            <a:avLst/>
          </a:prstGeom>
          <a:noFill/>
          <a:ln w="9525">
            <a:solidFill>
              <a:srgbClr val="FF0000"/>
            </a:solidFill>
            <a:round/>
            <a:headEnd/>
            <a:tailEnd/>
          </a:ln>
        </p:spPr>
        <p:txBody>
          <a:bodyPr/>
          <a:lstStyle/>
          <a:p>
            <a:endParaRPr lang="en-US"/>
          </a:p>
        </p:txBody>
      </p:sp>
      <p:sp>
        <p:nvSpPr>
          <p:cNvPr id="36873" name="Line 10"/>
          <p:cNvSpPr>
            <a:spLocks noChangeShapeType="1"/>
          </p:cNvSpPr>
          <p:nvPr/>
        </p:nvSpPr>
        <p:spPr bwMode="auto">
          <a:xfrm flipV="1">
            <a:off x="2057400" y="4381500"/>
            <a:ext cx="571500" cy="342900"/>
          </a:xfrm>
          <a:prstGeom prst="line">
            <a:avLst/>
          </a:prstGeom>
          <a:noFill/>
          <a:ln w="9525">
            <a:solidFill>
              <a:srgbClr val="FF0000"/>
            </a:solidFill>
            <a:round/>
            <a:headEnd/>
            <a:tailEnd/>
          </a:ln>
        </p:spPr>
        <p:txBody>
          <a:bodyPr/>
          <a:lstStyle/>
          <a:p>
            <a:endParaRPr lang="en-US"/>
          </a:p>
        </p:txBody>
      </p:sp>
      <p:sp>
        <p:nvSpPr>
          <p:cNvPr id="36874" name="Line 11"/>
          <p:cNvSpPr>
            <a:spLocks noChangeShapeType="1"/>
          </p:cNvSpPr>
          <p:nvPr/>
        </p:nvSpPr>
        <p:spPr bwMode="auto">
          <a:xfrm flipV="1">
            <a:off x="2514600" y="4381500"/>
            <a:ext cx="114300" cy="342900"/>
          </a:xfrm>
          <a:prstGeom prst="line">
            <a:avLst/>
          </a:prstGeom>
          <a:noFill/>
          <a:ln w="9525">
            <a:solidFill>
              <a:srgbClr val="FF0000"/>
            </a:solidFill>
            <a:round/>
            <a:headEnd/>
            <a:tailEnd/>
          </a:ln>
        </p:spPr>
        <p:txBody>
          <a:bodyPr/>
          <a:lstStyle/>
          <a:p>
            <a:endParaRPr lang="en-US"/>
          </a:p>
        </p:txBody>
      </p:sp>
      <p:sp>
        <p:nvSpPr>
          <p:cNvPr id="36875" name="Rectangle 12"/>
          <p:cNvSpPr>
            <a:spLocks noChangeArrowheads="1"/>
          </p:cNvSpPr>
          <p:nvPr/>
        </p:nvSpPr>
        <p:spPr bwMode="auto">
          <a:xfrm>
            <a:off x="0" y="2028825"/>
            <a:ext cx="9144000" cy="0"/>
          </a:xfrm>
          <a:prstGeom prst="rect">
            <a:avLst/>
          </a:prstGeom>
          <a:noFill/>
          <a:ln w="9525">
            <a:noFill/>
            <a:miter lim="800000"/>
            <a:headEnd/>
            <a:tailEnd/>
          </a:ln>
        </p:spPr>
        <p:txBody>
          <a:bodyPr wrap="none" anchor="ctr">
            <a:spAutoFit/>
          </a:bodyPr>
          <a:lstStyle/>
          <a:p>
            <a:endParaRPr lang="en-US"/>
          </a:p>
        </p:txBody>
      </p:sp>
      <p:sp>
        <p:nvSpPr>
          <p:cNvPr id="36876" name="Text Box 13"/>
          <p:cNvSpPr txBox="1">
            <a:spLocks noChangeArrowheads="1"/>
          </p:cNvSpPr>
          <p:nvPr/>
        </p:nvSpPr>
        <p:spPr bwMode="auto">
          <a:xfrm>
            <a:off x="5486400" y="2819400"/>
            <a:ext cx="3581400" cy="1311275"/>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   S E N D</a:t>
            </a:r>
          </a:p>
          <a:p>
            <a:pPr>
              <a:spcBef>
                <a:spcPct val="50000"/>
              </a:spcBef>
            </a:pPr>
            <a:r>
              <a:rPr lang="en-US" sz="3200" b="1">
                <a:solidFill>
                  <a:srgbClr val="0000FF"/>
                </a:solidFill>
              </a:rPr>
              <a:t>+ M O R E</a:t>
            </a:r>
          </a:p>
        </p:txBody>
      </p:sp>
      <p:sp>
        <p:nvSpPr>
          <p:cNvPr id="36877" name="Line 14"/>
          <p:cNvSpPr>
            <a:spLocks noChangeShapeType="1"/>
          </p:cNvSpPr>
          <p:nvPr/>
        </p:nvSpPr>
        <p:spPr bwMode="auto">
          <a:xfrm>
            <a:off x="5257800" y="4267200"/>
            <a:ext cx="2438400" cy="0"/>
          </a:xfrm>
          <a:prstGeom prst="line">
            <a:avLst/>
          </a:prstGeom>
          <a:noFill/>
          <a:ln w="57150">
            <a:solidFill>
              <a:schemeClr val="tx1"/>
            </a:solidFill>
            <a:round/>
            <a:headEnd/>
            <a:tailEnd/>
          </a:ln>
        </p:spPr>
        <p:txBody>
          <a:bodyPr/>
          <a:lstStyle/>
          <a:p>
            <a:endParaRPr lang="en-US"/>
          </a:p>
        </p:txBody>
      </p:sp>
      <p:sp>
        <p:nvSpPr>
          <p:cNvPr id="36878" name="Text Box 15"/>
          <p:cNvSpPr txBox="1">
            <a:spLocks noChangeArrowheads="1"/>
          </p:cNvSpPr>
          <p:nvPr/>
        </p:nvSpPr>
        <p:spPr bwMode="auto">
          <a:xfrm>
            <a:off x="5486400" y="4495800"/>
            <a:ext cx="35052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M O N E Y</a:t>
            </a:r>
            <a:r>
              <a:rPr lang="en-US" sz="3200" b="1"/>
              <a:t>    </a:t>
            </a:r>
          </a:p>
        </p:txBody>
      </p:sp>
      <p:sp>
        <p:nvSpPr>
          <p:cNvPr id="65552" name="Text Box 16"/>
          <p:cNvSpPr txBox="1">
            <a:spLocks noChangeArrowheads="1"/>
          </p:cNvSpPr>
          <p:nvPr/>
        </p:nvSpPr>
        <p:spPr bwMode="auto">
          <a:xfrm>
            <a:off x="914400" y="5867400"/>
            <a:ext cx="3124200" cy="579438"/>
          </a:xfrm>
          <a:prstGeom prst="rect">
            <a:avLst/>
          </a:prstGeom>
          <a:noFill/>
          <a:ln w="9525">
            <a:noFill/>
            <a:miter lim="800000"/>
            <a:headEnd/>
            <a:tailEnd/>
          </a:ln>
          <a:effectLst/>
        </p:spPr>
        <p:txBody>
          <a:bodyPr>
            <a:spAutoFit/>
          </a:bodyPr>
          <a:lstStyle/>
          <a:p>
            <a:pPr>
              <a:spcBef>
                <a:spcPct val="50000"/>
              </a:spcBef>
              <a:defRPr/>
            </a:pPr>
            <a:r>
              <a:rPr lang="en-US" sz="3200" b="1">
                <a:effectLst>
                  <a:outerShdw blurRad="38100" dist="38100" dir="2700000" algn="tl">
                    <a:srgbClr val="C0C0C0"/>
                  </a:outerShdw>
                </a:effectLst>
              </a:rPr>
              <a:t>Graph coloring</a:t>
            </a:r>
          </a:p>
        </p:txBody>
      </p:sp>
      <p:sp>
        <p:nvSpPr>
          <p:cNvPr id="36880" name="Rectangle 17"/>
          <p:cNvSpPr>
            <a:spLocks noChangeArrowheads="1"/>
          </p:cNvSpPr>
          <p:nvPr/>
        </p:nvSpPr>
        <p:spPr bwMode="auto">
          <a:xfrm>
            <a:off x="533400" y="2133600"/>
            <a:ext cx="3810000" cy="4572000"/>
          </a:xfrm>
          <a:prstGeom prst="rect">
            <a:avLst/>
          </a:prstGeom>
          <a:noFill/>
          <a:ln w="76200">
            <a:solidFill>
              <a:srgbClr val="FF0000"/>
            </a:solidFill>
            <a:miter lim="800000"/>
            <a:headEnd/>
            <a:tailEnd/>
          </a:ln>
        </p:spPr>
        <p:txBody>
          <a:bodyPr wrap="none" anchor="ctr"/>
          <a:lstStyle/>
          <a:p>
            <a:endParaRPr lang="en-US"/>
          </a:p>
        </p:txBody>
      </p:sp>
      <p:sp>
        <p:nvSpPr>
          <p:cNvPr id="36881" name="Rectangle 18"/>
          <p:cNvSpPr>
            <a:spLocks noChangeArrowheads="1"/>
          </p:cNvSpPr>
          <p:nvPr/>
        </p:nvSpPr>
        <p:spPr bwMode="auto">
          <a:xfrm>
            <a:off x="4800600" y="2133600"/>
            <a:ext cx="3810000" cy="4572000"/>
          </a:xfrm>
          <a:prstGeom prst="rect">
            <a:avLst/>
          </a:prstGeom>
          <a:noFill/>
          <a:ln w="76200">
            <a:solidFill>
              <a:srgbClr val="FF0000"/>
            </a:solidFill>
            <a:miter lim="800000"/>
            <a:headEnd/>
            <a:tailEnd/>
          </a:ln>
        </p:spPr>
        <p:txBody>
          <a:bodyPr wrap="none" anchor="ctr"/>
          <a:lstStyle/>
          <a:p>
            <a:endParaRPr lang="en-US"/>
          </a:p>
        </p:txBody>
      </p:sp>
      <p:sp>
        <p:nvSpPr>
          <p:cNvPr id="65555" name="Text Box 19"/>
          <p:cNvSpPr txBox="1">
            <a:spLocks noChangeArrowheads="1"/>
          </p:cNvSpPr>
          <p:nvPr/>
        </p:nvSpPr>
        <p:spPr bwMode="auto">
          <a:xfrm>
            <a:off x="5029200" y="5562600"/>
            <a:ext cx="3429000" cy="1066800"/>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C0C0C0"/>
                  </a:outerShdw>
                </a:effectLst>
              </a:rPr>
              <a:t>Cryptographic Problems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0" y="0"/>
            <a:ext cx="9144000" cy="1417638"/>
          </a:xfrm>
        </p:spPr>
        <p:txBody>
          <a:bodyPr/>
          <a:lstStyle/>
          <a:p>
            <a:pPr>
              <a:defRPr/>
            </a:pPr>
            <a:r>
              <a:rPr lang="en-US" altLang="ko-KR" sz="4000" b="1" smtClean="0">
                <a:solidFill>
                  <a:srgbClr val="0000FF"/>
                </a:solidFill>
                <a:effectLst>
                  <a:outerShdw blurRad="38100" dist="38100" dir="2700000" algn="tl">
                    <a:srgbClr val="C0C0C0"/>
                  </a:outerShdw>
                </a:effectLst>
                <a:ea typeface="굴림" charset="-127"/>
              </a:rPr>
              <a:t>Constraint Satisfaction</a:t>
            </a:r>
            <a:r>
              <a:rPr lang="en-US" altLang="ko-KR" sz="4000" b="1" smtClean="0">
                <a:effectLst>
                  <a:outerShdw blurRad="38100" dist="38100" dir="2700000" algn="tl">
                    <a:srgbClr val="C0C0C0"/>
                  </a:outerShdw>
                </a:effectLst>
                <a:ea typeface="굴림" charset="-127"/>
              </a:rPr>
              <a:t> for Robotics</a:t>
            </a:r>
            <a:endParaRPr lang="en-US" sz="4000" b="1" smtClean="0">
              <a:effectLst>
                <a:outerShdw blurRad="38100" dist="38100" dir="2700000" algn="tl">
                  <a:srgbClr val="C0C0C0"/>
                </a:outerShdw>
              </a:effectLst>
            </a:endParaRPr>
          </a:p>
        </p:txBody>
      </p:sp>
      <p:sp>
        <p:nvSpPr>
          <p:cNvPr id="66563" name="Rectangle 3"/>
          <p:cNvSpPr>
            <a:spLocks noGrp="1"/>
          </p:cNvSpPr>
          <p:nvPr>
            <p:ph type="body" idx="1"/>
          </p:nvPr>
        </p:nvSpPr>
        <p:spPr>
          <a:xfrm>
            <a:off x="381000" y="1951038"/>
            <a:ext cx="8534400" cy="4602162"/>
          </a:xfrm>
        </p:spPr>
        <p:txBody>
          <a:bodyPr/>
          <a:lstStyle/>
          <a:p>
            <a:pPr>
              <a:lnSpc>
                <a:spcPct val="80000"/>
              </a:lnSpc>
              <a:defRPr/>
            </a:pPr>
            <a:r>
              <a:rPr lang="en-US" altLang="ko-KR" sz="2000" b="1" smtClean="0">
                <a:solidFill>
                  <a:srgbClr val="FF0000"/>
                </a:solidFill>
                <a:effectLst>
                  <a:outerShdw blurRad="38100" dist="38100" dir="2700000" algn="tl">
                    <a:srgbClr val="C0C0C0"/>
                  </a:outerShdw>
                </a:effectLst>
                <a:ea typeface="굴림" pitchFamily="34" charset="-127"/>
              </a:rPr>
              <a:t>Insufficient speed</a:t>
            </a:r>
            <a:r>
              <a:rPr lang="en-US" altLang="ko-KR" sz="2000" b="1" smtClean="0">
                <a:effectLst>
                  <a:outerShdw blurRad="38100" dist="38100" dir="2700000" algn="tl">
                    <a:srgbClr val="C0C0C0"/>
                  </a:outerShdw>
                </a:effectLst>
                <a:ea typeface="굴림" pitchFamily="34" charset="-127"/>
              </a:rPr>
              <a:t> of robot </a:t>
            </a:r>
            <a:r>
              <a:rPr lang="en-US" altLang="ko-KR" sz="2000" b="1" smtClean="0">
                <a:solidFill>
                  <a:srgbClr val="3366FF"/>
                </a:solidFill>
                <a:effectLst>
                  <a:outerShdw blurRad="38100" dist="38100" dir="2700000" algn="tl">
                    <a:srgbClr val="C0C0C0"/>
                  </a:outerShdw>
                </a:effectLst>
                <a:ea typeface="굴림" pitchFamily="34" charset="-127"/>
              </a:rPr>
              <a:t>image processing</a:t>
            </a:r>
            <a:r>
              <a:rPr lang="en-US" altLang="ko-KR" sz="2000" b="1" smtClean="0">
                <a:effectLst>
                  <a:outerShdw blurRad="38100" dist="38100" dir="2700000" algn="tl">
                    <a:srgbClr val="C0C0C0"/>
                  </a:outerShdw>
                </a:effectLst>
                <a:ea typeface="굴림" pitchFamily="34" charset="-127"/>
              </a:rPr>
              <a:t> and pattern recognition. </a:t>
            </a:r>
          </a:p>
          <a:p>
            <a:pPr>
              <a:lnSpc>
                <a:spcPct val="80000"/>
              </a:lnSpc>
              <a:defRPr/>
            </a:pPr>
            <a:endParaRPr lang="en-US" altLang="ko-KR" sz="2000" b="1" smtClean="0">
              <a:effectLst>
                <a:outerShdw blurRad="38100" dist="38100" dir="2700000" algn="tl">
                  <a:srgbClr val="C0C0C0"/>
                </a:outerShdw>
              </a:effectLst>
              <a:ea typeface="굴림" pitchFamily="34" charset="-127"/>
            </a:endParaRPr>
          </a:p>
          <a:p>
            <a:pPr lvl="1">
              <a:lnSpc>
                <a:spcPct val="80000"/>
              </a:lnSpc>
              <a:defRPr/>
            </a:pPr>
            <a:r>
              <a:rPr lang="en-US" altLang="ko-KR" sz="1800" b="1" smtClean="0">
                <a:effectLst>
                  <a:outerShdw blurRad="38100" dist="38100" dir="2700000" algn="tl">
                    <a:srgbClr val="C0C0C0"/>
                  </a:outerShdw>
                </a:effectLst>
                <a:ea typeface="굴림" pitchFamily="34" charset="-127"/>
              </a:rPr>
              <a:t>This can be solved by special processors, DSP processors, FPGA architectures and parallel computing. </a:t>
            </a:r>
          </a:p>
          <a:p>
            <a:pPr>
              <a:lnSpc>
                <a:spcPct val="80000"/>
              </a:lnSpc>
              <a:defRPr/>
            </a:pPr>
            <a:endParaRPr lang="en-US" altLang="ko-KR" sz="2000" b="1" smtClean="0">
              <a:effectLst>
                <a:outerShdw blurRad="38100" dist="38100" dir="2700000" algn="tl">
                  <a:srgbClr val="C0C0C0"/>
                </a:outerShdw>
              </a:effectLst>
              <a:ea typeface="굴림" pitchFamily="34" charset="-127"/>
            </a:endParaRPr>
          </a:p>
          <a:p>
            <a:pPr>
              <a:lnSpc>
                <a:spcPct val="80000"/>
              </a:lnSpc>
              <a:defRPr/>
            </a:pPr>
            <a:endParaRPr lang="en-US" altLang="ko-KR" sz="2000" b="1" smtClean="0">
              <a:effectLst>
                <a:outerShdw blurRad="38100" dist="38100" dir="2700000" algn="tl">
                  <a:srgbClr val="C0C0C0"/>
                </a:outerShdw>
              </a:effectLst>
              <a:ea typeface="굴림" pitchFamily="34" charset="-127"/>
            </a:endParaRPr>
          </a:p>
          <a:p>
            <a:pPr>
              <a:lnSpc>
                <a:spcPct val="80000"/>
              </a:lnSpc>
              <a:defRPr/>
            </a:pPr>
            <a:r>
              <a:rPr lang="en-US" altLang="ko-KR" sz="2000" b="1" smtClean="0">
                <a:effectLst>
                  <a:outerShdw blurRad="38100" dist="38100" dir="2700000" algn="tl">
                    <a:srgbClr val="C0C0C0"/>
                  </a:outerShdw>
                </a:effectLst>
                <a:ea typeface="굴림" pitchFamily="34" charset="-127"/>
              </a:rPr>
              <a:t>Prolog allows to write CSP programs very quickly.</a:t>
            </a:r>
          </a:p>
          <a:p>
            <a:pPr>
              <a:lnSpc>
                <a:spcPct val="80000"/>
              </a:lnSpc>
              <a:defRPr/>
            </a:pPr>
            <a:endParaRPr lang="en-US" altLang="ko-KR" sz="2000" b="1" smtClean="0">
              <a:effectLst>
                <a:outerShdw blurRad="38100" dist="38100" dir="2700000" algn="tl">
                  <a:srgbClr val="C0C0C0"/>
                </a:outerShdw>
              </a:effectLst>
              <a:ea typeface="굴림" pitchFamily="34" charset="-127"/>
            </a:endParaRPr>
          </a:p>
          <a:p>
            <a:pPr>
              <a:lnSpc>
                <a:spcPct val="80000"/>
              </a:lnSpc>
              <a:defRPr/>
            </a:pPr>
            <a:r>
              <a:rPr lang="en-US" altLang="ko-KR" sz="2000" b="1" smtClean="0">
                <a:effectLst>
                  <a:outerShdw blurRad="38100" dist="38100" dir="2700000" algn="tl">
                    <a:srgbClr val="C0C0C0"/>
                  </a:outerShdw>
                </a:effectLst>
                <a:ea typeface="굴림" pitchFamily="34" charset="-127"/>
              </a:rPr>
              <a:t>An interesting approach is to </a:t>
            </a:r>
            <a:r>
              <a:rPr lang="en-US" altLang="ko-KR" sz="2000" b="1" smtClean="0">
                <a:solidFill>
                  <a:srgbClr val="3366FF"/>
                </a:solidFill>
                <a:effectLst>
                  <a:outerShdw blurRad="38100" dist="38100" dir="2700000" algn="tl">
                    <a:srgbClr val="C0C0C0"/>
                  </a:outerShdw>
                </a:effectLst>
                <a:ea typeface="굴림" pitchFamily="34" charset="-127"/>
              </a:rPr>
              <a:t>formulate many problems</a:t>
            </a:r>
            <a:r>
              <a:rPr lang="en-US" altLang="ko-KR" sz="2000" b="1" smtClean="0">
                <a:effectLst>
                  <a:outerShdw blurRad="38100" dist="38100" dir="2700000" algn="tl">
                    <a:srgbClr val="C0C0C0"/>
                  </a:outerShdw>
                </a:effectLst>
                <a:ea typeface="굴림" pitchFamily="34" charset="-127"/>
              </a:rPr>
              <a:t> using the </a:t>
            </a:r>
            <a:r>
              <a:rPr lang="en-US" altLang="ko-KR" sz="2000" b="1" smtClean="0">
                <a:solidFill>
                  <a:srgbClr val="FF0000"/>
                </a:solidFill>
                <a:effectLst>
                  <a:outerShdw blurRad="38100" dist="38100" dir="2700000" algn="tl">
                    <a:srgbClr val="C0C0C0"/>
                  </a:outerShdw>
                </a:effectLst>
                <a:ea typeface="굴림" pitchFamily="34" charset="-127"/>
              </a:rPr>
              <a:t>same general</a:t>
            </a:r>
            <a:r>
              <a:rPr lang="en-US" altLang="ko-KR" sz="2000" b="1" smtClean="0">
                <a:effectLst>
                  <a:outerShdw blurRad="38100" dist="38100" dir="2700000" algn="tl">
                    <a:srgbClr val="C0C0C0"/>
                  </a:outerShdw>
                </a:effectLst>
                <a:ea typeface="굴림" pitchFamily="34" charset="-127"/>
              </a:rPr>
              <a:t> model. </a:t>
            </a:r>
          </a:p>
          <a:p>
            <a:pPr>
              <a:lnSpc>
                <a:spcPct val="80000"/>
              </a:lnSpc>
              <a:defRPr/>
            </a:pPr>
            <a:endParaRPr lang="en-US" altLang="ko-KR" sz="2000" b="1" smtClean="0">
              <a:effectLst>
                <a:outerShdw blurRad="38100" dist="38100" dir="2700000" algn="tl">
                  <a:srgbClr val="C0C0C0"/>
                </a:outerShdw>
              </a:effectLst>
              <a:ea typeface="굴림" pitchFamily="34" charset="-127"/>
            </a:endParaRPr>
          </a:p>
          <a:p>
            <a:pPr>
              <a:lnSpc>
                <a:spcPct val="80000"/>
              </a:lnSpc>
              <a:defRPr/>
            </a:pPr>
            <a:r>
              <a:rPr lang="en-US" altLang="ko-KR" sz="2000" b="1" smtClean="0">
                <a:effectLst>
                  <a:outerShdw blurRad="38100" dist="38100" dir="2700000" algn="tl">
                    <a:srgbClr val="C0C0C0"/>
                  </a:outerShdw>
                </a:effectLst>
                <a:ea typeface="굴림" pitchFamily="34" charset="-127"/>
              </a:rPr>
              <a:t>This model may be predicate calculus, Satisfiability, Artificial Neural Nets or </a:t>
            </a:r>
            <a:r>
              <a:rPr lang="en-US" altLang="ko-KR" sz="2800" b="1" smtClean="0">
                <a:solidFill>
                  <a:srgbClr val="FF0000"/>
                </a:solidFill>
                <a:effectLst>
                  <a:outerShdw blurRad="38100" dist="38100" dir="2700000" algn="tl">
                    <a:srgbClr val="C0C0C0"/>
                  </a:outerShdw>
                </a:effectLst>
                <a:ea typeface="굴림" pitchFamily="34" charset="-127"/>
              </a:rPr>
              <a:t>Constraints Satisfaction Model</a:t>
            </a:r>
            <a:r>
              <a:rPr lang="en-US" altLang="ko-KR" sz="2000" b="1" smtClean="0">
                <a:effectLst>
                  <a:outerShdw blurRad="38100" dist="38100" dir="2700000" algn="tl">
                    <a:srgbClr val="C0C0C0"/>
                  </a:outerShdw>
                </a:effectLst>
                <a:ea typeface="굴림" pitchFamily="34" charset="-127"/>
              </a:rPr>
              <a:t>.</a:t>
            </a:r>
          </a:p>
          <a:p>
            <a:pPr lvl="1">
              <a:lnSpc>
                <a:spcPct val="80000"/>
              </a:lnSpc>
              <a:defRPr/>
            </a:pPr>
            <a:r>
              <a:rPr lang="en-US" altLang="ko-KR" sz="1800" b="1" smtClean="0">
                <a:solidFill>
                  <a:schemeClr val="hlink"/>
                </a:solidFill>
                <a:effectLst>
                  <a:outerShdw blurRad="38100" dist="38100" dir="2700000" algn="tl">
                    <a:srgbClr val="C0C0C0"/>
                  </a:outerShdw>
                </a:effectLst>
                <a:ea typeface="굴림" pitchFamily="34" charset="-127"/>
              </a:rPr>
              <a:t>Constraints to be satisfied</a:t>
            </a:r>
            <a:r>
              <a:rPr lang="en-US" altLang="ko-KR" sz="1800" b="1" smtClean="0">
                <a:effectLst>
                  <a:outerShdw blurRad="38100" dist="38100" dir="2700000" algn="tl">
                    <a:srgbClr val="C0C0C0"/>
                  </a:outerShdw>
                </a:effectLst>
                <a:ea typeface="굴림" pitchFamily="34" charset="-127"/>
              </a:rPr>
              <a:t> (complex formulas in general)</a:t>
            </a:r>
          </a:p>
          <a:p>
            <a:pPr lvl="1">
              <a:lnSpc>
                <a:spcPct val="80000"/>
              </a:lnSpc>
              <a:defRPr/>
            </a:pPr>
            <a:r>
              <a:rPr lang="en-US" altLang="ko-KR" sz="1800" b="1" smtClean="0">
                <a:solidFill>
                  <a:schemeClr val="hlink"/>
                </a:solidFill>
                <a:effectLst>
                  <a:outerShdw blurRad="38100" dist="38100" dir="2700000" algn="tl">
                    <a:srgbClr val="C0C0C0"/>
                  </a:outerShdw>
                </a:effectLst>
                <a:ea typeface="굴림" pitchFamily="34" charset="-127"/>
              </a:rPr>
              <a:t>Energies to be minimized</a:t>
            </a:r>
            <a:r>
              <a:rPr lang="en-US" altLang="ko-KR" sz="1800" b="1" smtClean="0">
                <a:effectLst>
                  <a:outerShdw blurRad="38100" dist="38100" dir="2700000" algn="tl">
                    <a:srgbClr val="C0C0C0"/>
                  </a:outerShdw>
                </a:effectLst>
                <a:ea typeface="굴림" pitchFamily="34" charset="-127"/>
              </a:rPr>
              <a:t> (complex formulas)</a:t>
            </a:r>
          </a:p>
          <a:p>
            <a:pPr>
              <a:lnSpc>
                <a:spcPct val="80000"/>
              </a:lnSpc>
              <a:buFont typeface="Arial" charset="0"/>
              <a:buNone/>
              <a:defRPr/>
            </a:pPr>
            <a:endParaRPr lang="en-US" altLang="ko-KR" sz="2000" b="1" smtClean="0">
              <a:effectLst>
                <a:outerShdw blurRad="38100" dist="38100" dir="2700000" algn="tl">
                  <a:srgbClr val="C0C0C0"/>
                </a:outerShdw>
              </a:effectLst>
              <a:ea typeface="굴림" pitchFamily="34"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0" y="0"/>
            <a:ext cx="9144000" cy="1143000"/>
          </a:xfrm>
        </p:spPr>
        <p:txBody>
          <a:bodyPr/>
          <a:lstStyle/>
          <a:p>
            <a:r>
              <a:rPr lang="en-US" sz="4000" smtClean="0"/>
              <a:t>SAT as a constraint satisfaction problem</a:t>
            </a:r>
          </a:p>
        </p:txBody>
      </p:sp>
      <p:sp>
        <p:nvSpPr>
          <p:cNvPr id="159748" name="Text Box 4"/>
          <p:cNvSpPr txBox="1">
            <a:spLocks noChangeArrowheads="1"/>
          </p:cNvSpPr>
          <p:nvPr/>
        </p:nvSpPr>
        <p:spPr bwMode="auto">
          <a:xfrm>
            <a:off x="1295400" y="1447800"/>
            <a:ext cx="5410200" cy="519113"/>
          </a:xfrm>
          <a:prstGeom prst="rect">
            <a:avLst/>
          </a:prstGeom>
          <a:noFill/>
          <a:ln w="9525">
            <a:noFill/>
            <a:miter lim="800000"/>
            <a:headEnd/>
            <a:tailEnd/>
          </a:ln>
          <a:effectLst/>
        </p:spPr>
        <p:txBody>
          <a:bodyPr>
            <a:spAutoFit/>
          </a:bodyPr>
          <a:lstStyle/>
          <a:p>
            <a:pPr>
              <a:spcBef>
                <a:spcPct val="50000"/>
              </a:spcBef>
              <a:defRPr/>
            </a:pPr>
            <a:r>
              <a:rPr lang="en-US" sz="2800" b="1">
                <a:effectLst>
                  <a:outerShdw blurRad="38100" dist="38100" dir="2700000" algn="tl">
                    <a:srgbClr val="C0C0C0"/>
                  </a:outerShdw>
                </a:effectLst>
              </a:rPr>
              <a:t>(a + b’ + c) * (b + d’) … = 1</a:t>
            </a:r>
          </a:p>
        </p:txBody>
      </p:sp>
      <p:sp>
        <p:nvSpPr>
          <p:cNvPr id="38915" name="Oval 5"/>
          <p:cNvSpPr>
            <a:spLocks noChangeArrowheads="1"/>
          </p:cNvSpPr>
          <p:nvPr/>
        </p:nvSpPr>
        <p:spPr bwMode="auto">
          <a:xfrm>
            <a:off x="762000" y="3733800"/>
            <a:ext cx="762000" cy="838200"/>
          </a:xfrm>
          <a:prstGeom prst="ellipse">
            <a:avLst/>
          </a:prstGeom>
          <a:solidFill>
            <a:srgbClr val="FFFF99"/>
          </a:solidFill>
          <a:ln w="9525">
            <a:solidFill>
              <a:schemeClr val="tx1"/>
            </a:solidFill>
            <a:round/>
            <a:headEnd/>
            <a:tailEnd/>
          </a:ln>
        </p:spPr>
        <p:txBody>
          <a:bodyPr wrap="none" anchor="ctr"/>
          <a:lstStyle/>
          <a:p>
            <a:pPr algn="ctr"/>
            <a:r>
              <a:rPr lang="en-US" sz="3600" b="1"/>
              <a:t>a</a:t>
            </a:r>
          </a:p>
        </p:txBody>
      </p:sp>
      <p:sp>
        <p:nvSpPr>
          <p:cNvPr id="38916" name="Oval 8"/>
          <p:cNvSpPr>
            <a:spLocks noChangeArrowheads="1"/>
          </p:cNvSpPr>
          <p:nvPr/>
        </p:nvSpPr>
        <p:spPr bwMode="auto">
          <a:xfrm>
            <a:off x="6400800" y="3810000"/>
            <a:ext cx="762000" cy="838200"/>
          </a:xfrm>
          <a:prstGeom prst="ellipse">
            <a:avLst/>
          </a:prstGeom>
          <a:solidFill>
            <a:srgbClr val="FFFF99"/>
          </a:solidFill>
          <a:ln w="9525">
            <a:solidFill>
              <a:schemeClr val="tx1"/>
            </a:solidFill>
            <a:round/>
            <a:headEnd/>
            <a:tailEnd/>
          </a:ln>
        </p:spPr>
        <p:txBody>
          <a:bodyPr wrap="none" anchor="ctr"/>
          <a:lstStyle/>
          <a:p>
            <a:pPr algn="ctr"/>
            <a:r>
              <a:rPr lang="en-US" sz="3600" b="1"/>
              <a:t>d</a:t>
            </a:r>
          </a:p>
        </p:txBody>
      </p:sp>
      <p:sp>
        <p:nvSpPr>
          <p:cNvPr id="38917" name="Oval 9"/>
          <p:cNvSpPr>
            <a:spLocks noChangeArrowheads="1"/>
          </p:cNvSpPr>
          <p:nvPr/>
        </p:nvSpPr>
        <p:spPr bwMode="auto">
          <a:xfrm>
            <a:off x="2667000" y="2286000"/>
            <a:ext cx="762000" cy="838200"/>
          </a:xfrm>
          <a:prstGeom prst="ellipse">
            <a:avLst/>
          </a:prstGeom>
          <a:solidFill>
            <a:srgbClr val="FFFF99"/>
          </a:solidFill>
          <a:ln w="9525">
            <a:solidFill>
              <a:schemeClr val="tx1"/>
            </a:solidFill>
            <a:round/>
            <a:headEnd/>
            <a:tailEnd/>
          </a:ln>
        </p:spPr>
        <p:txBody>
          <a:bodyPr wrap="none" anchor="ctr"/>
          <a:lstStyle/>
          <a:p>
            <a:pPr algn="ctr"/>
            <a:r>
              <a:rPr lang="en-US" sz="3600" b="1"/>
              <a:t>c</a:t>
            </a:r>
          </a:p>
        </p:txBody>
      </p:sp>
      <p:sp>
        <p:nvSpPr>
          <p:cNvPr id="38918" name="Oval 10"/>
          <p:cNvSpPr>
            <a:spLocks noChangeArrowheads="1"/>
          </p:cNvSpPr>
          <p:nvPr/>
        </p:nvSpPr>
        <p:spPr bwMode="auto">
          <a:xfrm>
            <a:off x="4191000" y="3810000"/>
            <a:ext cx="762000" cy="838200"/>
          </a:xfrm>
          <a:prstGeom prst="ellipse">
            <a:avLst/>
          </a:prstGeom>
          <a:solidFill>
            <a:srgbClr val="FFFF99"/>
          </a:solidFill>
          <a:ln w="9525">
            <a:solidFill>
              <a:schemeClr val="tx1"/>
            </a:solidFill>
            <a:round/>
            <a:headEnd/>
            <a:tailEnd/>
          </a:ln>
        </p:spPr>
        <p:txBody>
          <a:bodyPr wrap="none" anchor="ctr"/>
          <a:lstStyle/>
          <a:p>
            <a:pPr algn="ctr"/>
            <a:r>
              <a:rPr lang="en-US" sz="3600" b="1"/>
              <a:t>b</a:t>
            </a:r>
          </a:p>
        </p:txBody>
      </p:sp>
      <p:sp>
        <p:nvSpPr>
          <p:cNvPr id="159755" name="Rectangle 11"/>
          <p:cNvSpPr>
            <a:spLocks noChangeArrowheads="1"/>
          </p:cNvSpPr>
          <p:nvPr/>
        </p:nvSpPr>
        <p:spPr bwMode="auto">
          <a:xfrm>
            <a:off x="1905000" y="5181600"/>
            <a:ext cx="16764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400" b="1">
                <a:effectLst>
                  <a:outerShdw blurRad="38100" dist="38100" dir="2700000" algn="tl">
                    <a:srgbClr val="FFFFFF"/>
                  </a:outerShdw>
                </a:effectLst>
              </a:rPr>
              <a:t>(a + b’ + c)</a:t>
            </a:r>
          </a:p>
        </p:txBody>
      </p:sp>
      <p:sp>
        <p:nvSpPr>
          <p:cNvPr id="38920" name="Line 12"/>
          <p:cNvSpPr>
            <a:spLocks noChangeShapeType="1"/>
          </p:cNvSpPr>
          <p:nvPr/>
        </p:nvSpPr>
        <p:spPr bwMode="auto">
          <a:xfrm>
            <a:off x="1447800" y="4419600"/>
            <a:ext cx="685800" cy="685800"/>
          </a:xfrm>
          <a:prstGeom prst="line">
            <a:avLst/>
          </a:prstGeom>
          <a:noFill/>
          <a:ln w="9525">
            <a:solidFill>
              <a:schemeClr val="tx1"/>
            </a:solidFill>
            <a:round/>
            <a:headEnd/>
            <a:tailEnd type="triangle" w="med" len="med"/>
          </a:ln>
        </p:spPr>
        <p:txBody>
          <a:bodyPr/>
          <a:lstStyle/>
          <a:p>
            <a:endParaRPr lang="en-US"/>
          </a:p>
        </p:txBody>
      </p:sp>
      <p:sp>
        <p:nvSpPr>
          <p:cNvPr id="38921" name="Text Box 13"/>
          <p:cNvSpPr txBox="1">
            <a:spLocks noChangeArrowheads="1"/>
          </p:cNvSpPr>
          <p:nvPr/>
        </p:nvSpPr>
        <p:spPr bwMode="auto">
          <a:xfrm>
            <a:off x="228600" y="4267200"/>
            <a:ext cx="1219200" cy="579438"/>
          </a:xfrm>
          <a:prstGeom prst="rect">
            <a:avLst/>
          </a:prstGeom>
          <a:noFill/>
          <a:ln w="9525">
            <a:noFill/>
            <a:miter lim="800000"/>
            <a:headEnd/>
            <a:tailEnd/>
          </a:ln>
        </p:spPr>
        <p:txBody>
          <a:bodyPr>
            <a:spAutoFit/>
          </a:bodyPr>
          <a:lstStyle/>
          <a:p>
            <a:pPr>
              <a:spcBef>
                <a:spcPct val="50000"/>
              </a:spcBef>
            </a:pPr>
            <a:r>
              <a:rPr lang="en-US" sz="3200"/>
              <a:t>=1</a:t>
            </a:r>
          </a:p>
        </p:txBody>
      </p:sp>
      <p:sp>
        <p:nvSpPr>
          <p:cNvPr id="38922" name="Text Box 14"/>
          <p:cNvSpPr txBox="1">
            <a:spLocks noChangeArrowheads="1"/>
          </p:cNvSpPr>
          <p:nvPr/>
        </p:nvSpPr>
        <p:spPr bwMode="auto">
          <a:xfrm>
            <a:off x="2133600" y="2819400"/>
            <a:ext cx="838200" cy="579438"/>
          </a:xfrm>
          <a:prstGeom prst="rect">
            <a:avLst/>
          </a:prstGeom>
          <a:noFill/>
          <a:ln w="9525">
            <a:noFill/>
            <a:miter lim="800000"/>
            <a:headEnd/>
            <a:tailEnd/>
          </a:ln>
        </p:spPr>
        <p:txBody>
          <a:bodyPr>
            <a:spAutoFit/>
          </a:bodyPr>
          <a:lstStyle/>
          <a:p>
            <a:pPr>
              <a:spcBef>
                <a:spcPct val="50000"/>
              </a:spcBef>
            </a:pPr>
            <a:r>
              <a:rPr lang="en-US" sz="3200"/>
              <a:t>=1</a:t>
            </a:r>
          </a:p>
        </p:txBody>
      </p:sp>
      <p:sp>
        <p:nvSpPr>
          <p:cNvPr id="38923" name="Text Box 15"/>
          <p:cNvSpPr txBox="1">
            <a:spLocks noChangeArrowheads="1"/>
          </p:cNvSpPr>
          <p:nvPr/>
        </p:nvSpPr>
        <p:spPr bwMode="auto">
          <a:xfrm>
            <a:off x="4343400" y="3124200"/>
            <a:ext cx="762000" cy="579438"/>
          </a:xfrm>
          <a:prstGeom prst="rect">
            <a:avLst/>
          </a:prstGeom>
          <a:noFill/>
          <a:ln w="9525">
            <a:noFill/>
            <a:miter lim="800000"/>
            <a:headEnd/>
            <a:tailEnd/>
          </a:ln>
        </p:spPr>
        <p:txBody>
          <a:bodyPr>
            <a:spAutoFit/>
          </a:bodyPr>
          <a:lstStyle/>
          <a:p>
            <a:pPr>
              <a:spcBef>
                <a:spcPct val="50000"/>
              </a:spcBef>
            </a:pPr>
            <a:r>
              <a:rPr lang="en-US" sz="3200"/>
              <a:t>=0</a:t>
            </a:r>
          </a:p>
        </p:txBody>
      </p:sp>
      <p:sp>
        <p:nvSpPr>
          <p:cNvPr id="38924" name="Line 16"/>
          <p:cNvSpPr>
            <a:spLocks noChangeShapeType="1"/>
          </p:cNvSpPr>
          <p:nvPr/>
        </p:nvSpPr>
        <p:spPr bwMode="auto">
          <a:xfrm flipH="1">
            <a:off x="2667000" y="3124200"/>
            <a:ext cx="304800" cy="1981200"/>
          </a:xfrm>
          <a:prstGeom prst="line">
            <a:avLst/>
          </a:prstGeom>
          <a:noFill/>
          <a:ln w="9525">
            <a:solidFill>
              <a:schemeClr val="tx1"/>
            </a:solidFill>
            <a:round/>
            <a:headEnd/>
            <a:tailEnd type="triangle" w="med" len="med"/>
          </a:ln>
        </p:spPr>
        <p:txBody>
          <a:bodyPr/>
          <a:lstStyle/>
          <a:p>
            <a:endParaRPr lang="en-US"/>
          </a:p>
        </p:txBody>
      </p:sp>
      <p:sp>
        <p:nvSpPr>
          <p:cNvPr id="38925" name="Line 17"/>
          <p:cNvSpPr>
            <a:spLocks noChangeShapeType="1"/>
          </p:cNvSpPr>
          <p:nvPr/>
        </p:nvSpPr>
        <p:spPr bwMode="auto">
          <a:xfrm flipH="1">
            <a:off x="3505200" y="4572000"/>
            <a:ext cx="762000" cy="533400"/>
          </a:xfrm>
          <a:prstGeom prst="line">
            <a:avLst/>
          </a:prstGeom>
          <a:noFill/>
          <a:ln w="9525">
            <a:solidFill>
              <a:schemeClr val="tx1"/>
            </a:solidFill>
            <a:round/>
            <a:headEnd/>
            <a:tailEnd type="triangle" w="med" len="med"/>
          </a:ln>
        </p:spPr>
        <p:txBody>
          <a:bodyPr/>
          <a:lstStyle/>
          <a:p>
            <a:endParaRPr lang="en-US"/>
          </a:p>
        </p:txBody>
      </p:sp>
      <p:sp>
        <p:nvSpPr>
          <p:cNvPr id="38926" name="Text Box 18"/>
          <p:cNvSpPr txBox="1">
            <a:spLocks noChangeArrowheads="1"/>
          </p:cNvSpPr>
          <p:nvPr/>
        </p:nvSpPr>
        <p:spPr bwMode="auto">
          <a:xfrm>
            <a:off x="6477000" y="3124200"/>
            <a:ext cx="762000" cy="579438"/>
          </a:xfrm>
          <a:prstGeom prst="rect">
            <a:avLst/>
          </a:prstGeom>
          <a:noFill/>
          <a:ln w="9525">
            <a:noFill/>
            <a:miter lim="800000"/>
            <a:headEnd/>
            <a:tailEnd/>
          </a:ln>
        </p:spPr>
        <p:txBody>
          <a:bodyPr>
            <a:spAutoFit/>
          </a:bodyPr>
          <a:lstStyle/>
          <a:p>
            <a:pPr>
              <a:spcBef>
                <a:spcPct val="50000"/>
              </a:spcBef>
            </a:pPr>
            <a:r>
              <a:rPr lang="en-US" sz="3200"/>
              <a:t>=1</a:t>
            </a:r>
          </a:p>
        </p:txBody>
      </p:sp>
      <p:sp>
        <p:nvSpPr>
          <p:cNvPr id="159763" name="Rectangle 19"/>
          <p:cNvSpPr>
            <a:spLocks noChangeArrowheads="1"/>
          </p:cNvSpPr>
          <p:nvPr/>
        </p:nvSpPr>
        <p:spPr bwMode="auto">
          <a:xfrm>
            <a:off x="4953000" y="5334000"/>
            <a:ext cx="16764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400" b="1">
                <a:effectLst>
                  <a:outerShdw blurRad="38100" dist="38100" dir="2700000" algn="tl">
                    <a:srgbClr val="FFFFFF"/>
                  </a:outerShdw>
                </a:effectLst>
              </a:rPr>
              <a:t>(b + d’)</a:t>
            </a:r>
          </a:p>
        </p:txBody>
      </p:sp>
      <p:sp>
        <p:nvSpPr>
          <p:cNvPr id="38928" name="Line 20"/>
          <p:cNvSpPr>
            <a:spLocks noChangeShapeType="1"/>
          </p:cNvSpPr>
          <p:nvPr/>
        </p:nvSpPr>
        <p:spPr bwMode="auto">
          <a:xfrm flipH="1">
            <a:off x="6019800" y="4648200"/>
            <a:ext cx="609600" cy="685800"/>
          </a:xfrm>
          <a:prstGeom prst="line">
            <a:avLst/>
          </a:prstGeom>
          <a:noFill/>
          <a:ln w="9525">
            <a:solidFill>
              <a:schemeClr val="tx1"/>
            </a:solidFill>
            <a:round/>
            <a:headEnd/>
            <a:tailEnd type="triangle" w="med" len="med"/>
          </a:ln>
        </p:spPr>
        <p:txBody>
          <a:bodyPr/>
          <a:lstStyle/>
          <a:p>
            <a:endParaRPr lang="en-US"/>
          </a:p>
        </p:txBody>
      </p:sp>
      <p:sp>
        <p:nvSpPr>
          <p:cNvPr id="38929" name="Line 21"/>
          <p:cNvSpPr>
            <a:spLocks noChangeShapeType="1"/>
          </p:cNvSpPr>
          <p:nvPr/>
        </p:nvSpPr>
        <p:spPr bwMode="auto">
          <a:xfrm>
            <a:off x="4800600" y="4572000"/>
            <a:ext cx="609600" cy="685800"/>
          </a:xfrm>
          <a:prstGeom prst="line">
            <a:avLst/>
          </a:prstGeom>
          <a:noFill/>
          <a:ln w="9525">
            <a:solidFill>
              <a:schemeClr val="tx1"/>
            </a:solidFill>
            <a:round/>
            <a:headEnd/>
            <a:tailEnd type="triangle" w="med" len="med"/>
          </a:ln>
        </p:spPr>
        <p:txBody>
          <a:bodyPr/>
          <a:lstStyle/>
          <a:p>
            <a:endParaRPr lang="en-US"/>
          </a:p>
        </p:txBody>
      </p:sp>
      <p:sp>
        <p:nvSpPr>
          <p:cNvPr id="38930" name="Line 22"/>
          <p:cNvSpPr>
            <a:spLocks noChangeShapeType="1"/>
          </p:cNvSpPr>
          <p:nvPr/>
        </p:nvSpPr>
        <p:spPr bwMode="auto">
          <a:xfrm>
            <a:off x="2667000" y="5943600"/>
            <a:ext cx="0" cy="533400"/>
          </a:xfrm>
          <a:prstGeom prst="line">
            <a:avLst/>
          </a:prstGeom>
          <a:noFill/>
          <a:ln w="57150">
            <a:solidFill>
              <a:schemeClr val="tx1"/>
            </a:solidFill>
            <a:round/>
            <a:headEnd/>
            <a:tailEnd type="triangle" w="med" len="med"/>
          </a:ln>
        </p:spPr>
        <p:txBody>
          <a:bodyPr/>
          <a:lstStyle/>
          <a:p>
            <a:endParaRPr lang="en-US"/>
          </a:p>
        </p:txBody>
      </p:sp>
      <p:sp>
        <p:nvSpPr>
          <p:cNvPr id="159767" name="Text Box 23"/>
          <p:cNvSpPr txBox="1">
            <a:spLocks noChangeArrowheads="1"/>
          </p:cNvSpPr>
          <p:nvPr/>
        </p:nvSpPr>
        <p:spPr bwMode="auto">
          <a:xfrm>
            <a:off x="2743200" y="6172200"/>
            <a:ext cx="1981200" cy="611188"/>
          </a:xfrm>
          <a:prstGeom prst="rect">
            <a:avLst/>
          </a:prstGeom>
          <a:noFill/>
          <a:ln w="9525">
            <a:noFill/>
            <a:miter lim="800000"/>
            <a:headEnd/>
            <a:tailEnd/>
          </a:ln>
          <a:effectLst/>
        </p:spPr>
        <p:txBody>
          <a:bodyPr>
            <a:spAutoFit/>
          </a:bodyPr>
          <a:lstStyle/>
          <a:p>
            <a:pPr>
              <a:spcBef>
                <a:spcPct val="50000"/>
              </a:spcBef>
              <a:defRPr/>
            </a:pPr>
            <a:r>
              <a:rPr lang="en-US" b="1">
                <a:solidFill>
                  <a:srgbClr val="FF5050"/>
                </a:solidFill>
                <a:effectLst>
                  <a:outerShdw blurRad="38100" dist="38100" dir="2700000" algn="tl">
                    <a:srgbClr val="C0C0C0"/>
                  </a:outerShdw>
                </a:effectLst>
              </a:rPr>
              <a:t>Yes</a:t>
            </a:r>
            <a:r>
              <a:rPr lang="en-US" sz="1600" b="1"/>
              <a:t> , do nothing to nodes</a:t>
            </a:r>
          </a:p>
        </p:txBody>
      </p:sp>
      <p:sp>
        <p:nvSpPr>
          <p:cNvPr id="159768" name="Text Box 24"/>
          <p:cNvSpPr txBox="1">
            <a:spLocks noChangeArrowheads="1"/>
          </p:cNvSpPr>
          <p:nvPr/>
        </p:nvSpPr>
        <p:spPr bwMode="auto">
          <a:xfrm>
            <a:off x="5867400" y="6172200"/>
            <a:ext cx="1447800" cy="611188"/>
          </a:xfrm>
          <a:prstGeom prst="rect">
            <a:avLst/>
          </a:prstGeom>
          <a:noFill/>
          <a:ln w="9525">
            <a:noFill/>
            <a:miter lim="800000"/>
            <a:headEnd/>
            <a:tailEnd/>
          </a:ln>
          <a:effectLst/>
        </p:spPr>
        <p:txBody>
          <a:bodyPr>
            <a:spAutoFit/>
          </a:bodyPr>
          <a:lstStyle/>
          <a:p>
            <a:pPr>
              <a:spcBef>
                <a:spcPct val="50000"/>
              </a:spcBef>
              <a:defRPr/>
            </a:pPr>
            <a:r>
              <a:rPr lang="en-US" b="1">
                <a:solidFill>
                  <a:srgbClr val="FF5050"/>
                </a:solidFill>
                <a:effectLst>
                  <a:outerShdw blurRad="38100" dist="38100" dir="2700000" algn="tl">
                    <a:srgbClr val="C0C0C0"/>
                  </a:outerShdw>
                </a:effectLst>
              </a:rPr>
              <a:t>No</a:t>
            </a:r>
            <a:r>
              <a:rPr lang="en-US" sz="1600" b="1"/>
              <a:t> , update   nodes</a:t>
            </a:r>
          </a:p>
        </p:txBody>
      </p:sp>
      <p:sp>
        <p:nvSpPr>
          <p:cNvPr id="38933" name="Freeform 25"/>
          <p:cNvSpPr>
            <a:spLocks/>
          </p:cNvSpPr>
          <p:nvPr/>
        </p:nvSpPr>
        <p:spPr bwMode="auto">
          <a:xfrm>
            <a:off x="6705600" y="4572000"/>
            <a:ext cx="977900" cy="1447800"/>
          </a:xfrm>
          <a:custGeom>
            <a:avLst/>
            <a:gdLst>
              <a:gd name="T0" fmla="*/ 0 w 616"/>
              <a:gd name="T1" fmla="*/ 1371600 h 912"/>
              <a:gd name="T2" fmla="*/ 381000 w 616"/>
              <a:gd name="T3" fmla="*/ 1447800 h 912"/>
              <a:gd name="T4" fmla="*/ 609600 w 616"/>
              <a:gd name="T5" fmla="*/ 1371600 h 912"/>
              <a:gd name="T6" fmla="*/ 838200 w 616"/>
              <a:gd name="T7" fmla="*/ 1143000 h 912"/>
              <a:gd name="T8" fmla="*/ 914400 w 616"/>
              <a:gd name="T9" fmla="*/ 990600 h 912"/>
              <a:gd name="T10" fmla="*/ 914400 w 616"/>
              <a:gd name="T11" fmla="*/ 762000 h 912"/>
              <a:gd name="T12" fmla="*/ 914400 w 616"/>
              <a:gd name="T13" fmla="*/ 457200 h 912"/>
              <a:gd name="T14" fmla="*/ 533400 w 616"/>
              <a:gd name="T15" fmla="*/ 76200 h 912"/>
              <a:gd name="T16" fmla="*/ 381000 w 616"/>
              <a:gd name="T17" fmla="*/ 0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6"/>
              <a:gd name="T28" fmla="*/ 0 h 912"/>
              <a:gd name="T29" fmla="*/ 616 w 616"/>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6" h="912">
                <a:moveTo>
                  <a:pt x="0" y="864"/>
                </a:moveTo>
                <a:cubicBezTo>
                  <a:pt x="88" y="888"/>
                  <a:pt x="176" y="912"/>
                  <a:pt x="240" y="912"/>
                </a:cubicBezTo>
                <a:cubicBezTo>
                  <a:pt x="304" y="912"/>
                  <a:pt x="336" y="896"/>
                  <a:pt x="384" y="864"/>
                </a:cubicBezTo>
                <a:cubicBezTo>
                  <a:pt x="432" y="832"/>
                  <a:pt x="496" y="760"/>
                  <a:pt x="528" y="720"/>
                </a:cubicBezTo>
                <a:cubicBezTo>
                  <a:pt x="560" y="680"/>
                  <a:pt x="568" y="664"/>
                  <a:pt x="576" y="624"/>
                </a:cubicBezTo>
                <a:cubicBezTo>
                  <a:pt x="584" y="584"/>
                  <a:pt x="576" y="536"/>
                  <a:pt x="576" y="480"/>
                </a:cubicBezTo>
                <a:cubicBezTo>
                  <a:pt x="576" y="424"/>
                  <a:pt x="616" y="360"/>
                  <a:pt x="576" y="288"/>
                </a:cubicBezTo>
                <a:cubicBezTo>
                  <a:pt x="536" y="216"/>
                  <a:pt x="392" y="96"/>
                  <a:pt x="336" y="48"/>
                </a:cubicBezTo>
                <a:cubicBezTo>
                  <a:pt x="280" y="0"/>
                  <a:pt x="260" y="0"/>
                  <a:pt x="240" y="0"/>
                </a:cubicBezTo>
              </a:path>
            </a:pathLst>
          </a:custGeom>
          <a:noFill/>
          <a:ln w="38100">
            <a:solidFill>
              <a:srgbClr val="0000FF"/>
            </a:solidFill>
            <a:round/>
            <a:headEnd/>
            <a:tailEnd type="arrow" w="med" len="med"/>
          </a:ln>
        </p:spPr>
        <p:txBody>
          <a:bodyPr/>
          <a:lstStyle/>
          <a:p>
            <a:endParaRPr lang="en-US"/>
          </a:p>
        </p:txBody>
      </p:sp>
      <p:sp>
        <p:nvSpPr>
          <p:cNvPr id="38934" name="Freeform 27"/>
          <p:cNvSpPr>
            <a:spLocks/>
          </p:cNvSpPr>
          <p:nvPr/>
        </p:nvSpPr>
        <p:spPr bwMode="auto">
          <a:xfrm>
            <a:off x="4953000" y="4343400"/>
            <a:ext cx="2120900" cy="1371600"/>
          </a:xfrm>
          <a:custGeom>
            <a:avLst/>
            <a:gdLst>
              <a:gd name="T0" fmla="*/ 1676400 w 1336"/>
              <a:gd name="T1" fmla="*/ 1371600 h 864"/>
              <a:gd name="T2" fmla="*/ 2057400 w 1336"/>
              <a:gd name="T3" fmla="*/ 1219200 h 864"/>
              <a:gd name="T4" fmla="*/ 2057400 w 1336"/>
              <a:gd name="T5" fmla="*/ 762000 h 864"/>
              <a:gd name="T6" fmla="*/ 1828800 w 1336"/>
              <a:gd name="T7" fmla="*/ 609600 h 864"/>
              <a:gd name="T8" fmla="*/ 1295400 w 1336"/>
              <a:gd name="T9" fmla="*/ 304800 h 864"/>
              <a:gd name="T10" fmla="*/ 838200 w 1336"/>
              <a:gd name="T11" fmla="*/ 228600 h 864"/>
              <a:gd name="T12" fmla="*/ 228600 w 1336"/>
              <a:gd name="T13" fmla="*/ 76200 h 864"/>
              <a:gd name="T14" fmla="*/ 0 w 1336"/>
              <a:gd name="T15" fmla="*/ 0 h 864"/>
              <a:gd name="T16" fmla="*/ 0 60000 65536"/>
              <a:gd name="T17" fmla="*/ 0 60000 65536"/>
              <a:gd name="T18" fmla="*/ 0 60000 65536"/>
              <a:gd name="T19" fmla="*/ 0 60000 65536"/>
              <a:gd name="T20" fmla="*/ 0 60000 65536"/>
              <a:gd name="T21" fmla="*/ 0 60000 65536"/>
              <a:gd name="T22" fmla="*/ 0 60000 65536"/>
              <a:gd name="T23" fmla="*/ 0 60000 65536"/>
              <a:gd name="T24" fmla="*/ 0 w 1336"/>
              <a:gd name="T25" fmla="*/ 0 h 864"/>
              <a:gd name="T26" fmla="*/ 1336 w 1336"/>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6" h="864">
                <a:moveTo>
                  <a:pt x="1056" y="864"/>
                </a:moveTo>
                <a:cubicBezTo>
                  <a:pt x="1156" y="848"/>
                  <a:pt x="1256" y="832"/>
                  <a:pt x="1296" y="768"/>
                </a:cubicBezTo>
                <a:cubicBezTo>
                  <a:pt x="1336" y="704"/>
                  <a:pt x="1320" y="544"/>
                  <a:pt x="1296" y="480"/>
                </a:cubicBezTo>
                <a:cubicBezTo>
                  <a:pt x="1272" y="416"/>
                  <a:pt x="1232" y="432"/>
                  <a:pt x="1152" y="384"/>
                </a:cubicBezTo>
                <a:cubicBezTo>
                  <a:pt x="1072" y="336"/>
                  <a:pt x="920" y="232"/>
                  <a:pt x="816" y="192"/>
                </a:cubicBezTo>
                <a:cubicBezTo>
                  <a:pt x="712" y="152"/>
                  <a:pt x="640" y="168"/>
                  <a:pt x="528" y="144"/>
                </a:cubicBezTo>
                <a:cubicBezTo>
                  <a:pt x="416" y="120"/>
                  <a:pt x="232" y="72"/>
                  <a:pt x="144" y="48"/>
                </a:cubicBezTo>
                <a:cubicBezTo>
                  <a:pt x="56" y="24"/>
                  <a:pt x="28" y="12"/>
                  <a:pt x="0" y="0"/>
                </a:cubicBezTo>
              </a:path>
            </a:pathLst>
          </a:custGeom>
          <a:noFill/>
          <a:ln w="38100">
            <a:solidFill>
              <a:srgbClr val="0000FF"/>
            </a:solidFill>
            <a:round/>
            <a:headEnd/>
            <a:tailEnd type="arrow" w="med" len="med"/>
          </a:ln>
        </p:spPr>
        <p:txBody>
          <a:bodyPr/>
          <a:lstStyle/>
          <a:p>
            <a:endParaRPr lang="en-US"/>
          </a:p>
        </p:txBody>
      </p:sp>
      <p:sp>
        <p:nvSpPr>
          <p:cNvPr id="38935" name="Text Box 29"/>
          <p:cNvSpPr txBox="1">
            <a:spLocks noChangeArrowheads="1"/>
          </p:cNvSpPr>
          <p:nvPr/>
        </p:nvSpPr>
        <p:spPr bwMode="auto">
          <a:xfrm>
            <a:off x="6477000" y="1524000"/>
            <a:ext cx="2438400" cy="1196975"/>
          </a:xfrm>
          <a:prstGeom prst="rect">
            <a:avLst/>
          </a:prstGeom>
          <a:solidFill>
            <a:srgbClr val="FFFF99"/>
          </a:solidFill>
          <a:ln w="9525">
            <a:solidFill>
              <a:srgbClr val="0000FF"/>
            </a:solidFill>
            <a:miter lim="800000"/>
            <a:headEnd/>
            <a:tailEnd/>
          </a:ln>
        </p:spPr>
        <p:txBody>
          <a:bodyPr>
            <a:spAutoFit/>
          </a:bodyPr>
          <a:lstStyle/>
          <a:p>
            <a:pPr>
              <a:spcBef>
                <a:spcPct val="50000"/>
              </a:spcBef>
            </a:pPr>
            <a:r>
              <a:rPr lang="en-US" sz="2400"/>
              <a:t>Highly parallel system of updating nodes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0" y="0"/>
            <a:ext cx="9144000" cy="685800"/>
          </a:xfrm>
        </p:spPr>
        <p:txBody>
          <a:bodyPr/>
          <a:lstStyle/>
          <a:p>
            <a:r>
              <a:rPr lang="en-US" sz="4000" smtClean="0"/>
              <a:t>SAT as a constraint satisfaction problem</a:t>
            </a:r>
          </a:p>
        </p:txBody>
      </p:sp>
      <p:sp>
        <p:nvSpPr>
          <p:cNvPr id="160771" name="Text Box 3"/>
          <p:cNvSpPr txBox="1">
            <a:spLocks noChangeArrowheads="1"/>
          </p:cNvSpPr>
          <p:nvPr/>
        </p:nvSpPr>
        <p:spPr bwMode="auto">
          <a:xfrm>
            <a:off x="381000" y="762000"/>
            <a:ext cx="5410200" cy="528638"/>
          </a:xfrm>
          <a:prstGeom prst="rect">
            <a:avLst/>
          </a:prstGeom>
          <a:noFill/>
          <a:ln w="9525">
            <a:solidFill>
              <a:srgbClr val="0000FF"/>
            </a:solidFill>
            <a:miter lim="800000"/>
            <a:headEnd/>
            <a:tailEnd/>
          </a:ln>
          <a:effectLst/>
        </p:spPr>
        <p:txBody>
          <a:bodyPr>
            <a:spAutoFit/>
          </a:bodyPr>
          <a:lstStyle/>
          <a:p>
            <a:pPr>
              <a:spcBef>
                <a:spcPct val="50000"/>
              </a:spcBef>
              <a:defRPr/>
            </a:pPr>
            <a:r>
              <a:rPr lang="en-US" sz="2800" b="1">
                <a:effectLst>
                  <a:outerShdw blurRad="38100" dist="38100" dir="2700000" algn="tl">
                    <a:srgbClr val="C0C0C0"/>
                  </a:outerShdw>
                </a:effectLst>
              </a:rPr>
              <a:t>(a + b’ + c) * (b + d’) … = 1</a:t>
            </a:r>
          </a:p>
        </p:txBody>
      </p:sp>
      <p:sp>
        <p:nvSpPr>
          <p:cNvPr id="160793" name="Text Box 25"/>
          <p:cNvSpPr txBox="1">
            <a:spLocks noChangeArrowheads="1"/>
          </p:cNvSpPr>
          <p:nvPr/>
        </p:nvSpPr>
        <p:spPr bwMode="auto">
          <a:xfrm>
            <a:off x="533400" y="1524000"/>
            <a:ext cx="5410200" cy="2109788"/>
          </a:xfrm>
          <a:prstGeom prst="rect">
            <a:avLst/>
          </a:prstGeom>
          <a:solidFill>
            <a:srgbClr val="FFFF99"/>
          </a:solidFill>
          <a:ln w="9525">
            <a:solidFill>
              <a:srgbClr val="0000FF"/>
            </a:solidFill>
            <a:miter lim="800000"/>
            <a:headEnd/>
            <a:tailEnd/>
          </a:ln>
          <a:effectLst/>
        </p:spPr>
        <p:txBody>
          <a:bodyPr>
            <a:spAutoFit/>
          </a:bodyPr>
          <a:lstStyle/>
          <a:p>
            <a:pPr>
              <a:spcBef>
                <a:spcPct val="50000"/>
              </a:spcBef>
              <a:defRPr/>
            </a:pPr>
            <a:r>
              <a:rPr lang="en-US" sz="2400" b="1">
                <a:solidFill>
                  <a:srgbClr val="FF5050"/>
                </a:solidFill>
                <a:effectLst>
                  <a:outerShdw blurRad="38100" dist="38100" dir="2700000" algn="tl">
                    <a:srgbClr val="000000"/>
                  </a:outerShdw>
                </a:effectLst>
              </a:rPr>
              <a:t>Constraints:</a:t>
            </a:r>
          </a:p>
          <a:p>
            <a:pPr>
              <a:spcBef>
                <a:spcPct val="50000"/>
              </a:spcBef>
              <a:defRPr/>
            </a:pPr>
            <a:r>
              <a:rPr lang="en-US" sz="2400" b="1">
                <a:effectLst>
                  <a:outerShdw blurRad="38100" dist="38100" dir="2700000" algn="tl">
                    <a:srgbClr val="FFFFFF"/>
                  </a:outerShdw>
                </a:effectLst>
              </a:rPr>
              <a:t>(a + b’ + c) = 1 </a:t>
            </a:r>
          </a:p>
          <a:p>
            <a:pPr>
              <a:spcBef>
                <a:spcPct val="50000"/>
              </a:spcBef>
              <a:defRPr/>
            </a:pPr>
            <a:r>
              <a:rPr lang="en-US" sz="2400" b="1">
                <a:effectLst>
                  <a:outerShdw blurRad="38100" dist="38100" dir="2700000" algn="tl">
                    <a:srgbClr val="FFFFFF"/>
                  </a:outerShdw>
                </a:effectLst>
              </a:rPr>
              <a:t>(b + d’) = 1</a:t>
            </a:r>
          </a:p>
          <a:p>
            <a:pPr>
              <a:spcBef>
                <a:spcPct val="50000"/>
              </a:spcBef>
              <a:defRPr/>
            </a:pPr>
            <a:r>
              <a:rPr lang="en-US" sz="2400" b="1">
                <a:effectLst>
                  <a:outerShdw blurRad="38100" dist="38100" dir="2700000" algn="tl">
                    <a:srgbClr val="FFFFFF"/>
                  </a:outerShdw>
                </a:effectLst>
              </a:rPr>
              <a:t>…..</a:t>
            </a:r>
          </a:p>
        </p:txBody>
      </p:sp>
      <p:sp>
        <p:nvSpPr>
          <p:cNvPr id="160794" name="Text Box 26"/>
          <p:cNvSpPr txBox="1">
            <a:spLocks noChangeArrowheads="1"/>
          </p:cNvSpPr>
          <p:nvPr/>
        </p:nvSpPr>
        <p:spPr bwMode="auto">
          <a:xfrm>
            <a:off x="457200" y="3962400"/>
            <a:ext cx="5410200" cy="2657475"/>
          </a:xfrm>
          <a:prstGeom prst="rect">
            <a:avLst/>
          </a:prstGeom>
          <a:solidFill>
            <a:srgbClr val="FFFF99"/>
          </a:solidFill>
          <a:ln w="9525">
            <a:solidFill>
              <a:srgbClr val="0000FF"/>
            </a:solidFill>
            <a:miter lim="800000"/>
            <a:headEnd/>
            <a:tailEnd/>
          </a:ln>
          <a:effectLst/>
        </p:spPr>
        <p:txBody>
          <a:bodyPr>
            <a:spAutoFit/>
          </a:bodyPr>
          <a:lstStyle/>
          <a:p>
            <a:pPr>
              <a:spcBef>
                <a:spcPct val="50000"/>
              </a:spcBef>
              <a:defRPr/>
            </a:pPr>
            <a:r>
              <a:rPr lang="en-US" sz="2400" b="1">
                <a:solidFill>
                  <a:srgbClr val="FF5050"/>
                </a:solidFill>
                <a:effectLst>
                  <a:outerShdw blurRad="38100" dist="38100" dir="2700000" algn="tl">
                    <a:srgbClr val="000000"/>
                  </a:outerShdw>
                </a:effectLst>
              </a:rPr>
              <a:t>Energy optimization:</a:t>
            </a:r>
          </a:p>
          <a:p>
            <a:pPr>
              <a:spcBef>
                <a:spcPct val="50000"/>
              </a:spcBef>
              <a:defRPr/>
            </a:pPr>
            <a:r>
              <a:rPr lang="en-US" sz="2400" b="1">
                <a:effectLst>
                  <a:outerShdw blurRad="38100" dist="38100" dir="2700000" algn="tl">
                    <a:srgbClr val="FFFFFF"/>
                  </a:outerShdw>
                </a:effectLst>
              </a:rPr>
              <a:t>(a + b’ + c) = f1 </a:t>
            </a:r>
          </a:p>
          <a:p>
            <a:pPr>
              <a:spcBef>
                <a:spcPct val="50000"/>
              </a:spcBef>
              <a:defRPr/>
            </a:pPr>
            <a:r>
              <a:rPr lang="en-US" sz="2400" b="1">
                <a:effectLst>
                  <a:outerShdw blurRad="38100" dist="38100" dir="2700000" algn="tl">
                    <a:srgbClr val="FFFFFF"/>
                  </a:outerShdw>
                </a:effectLst>
              </a:rPr>
              <a:t>(b + d’) = f2</a:t>
            </a:r>
          </a:p>
          <a:p>
            <a:pPr>
              <a:spcBef>
                <a:spcPct val="50000"/>
              </a:spcBef>
              <a:defRPr/>
            </a:pPr>
            <a:r>
              <a:rPr lang="en-US" sz="2400" b="1">
                <a:effectLst>
                  <a:outerShdw blurRad="38100" dist="38100" dir="2700000" algn="tl">
                    <a:srgbClr val="FFFFFF"/>
                  </a:outerShdw>
                </a:effectLst>
              </a:rPr>
              <a:t>….</a:t>
            </a:r>
          </a:p>
          <a:p>
            <a:pPr>
              <a:spcBef>
                <a:spcPct val="50000"/>
              </a:spcBef>
              <a:defRPr/>
            </a:pPr>
            <a:r>
              <a:rPr lang="en-US" sz="2400" b="1">
                <a:effectLst>
                  <a:outerShdw blurRad="38100" dist="38100" dir="2700000" algn="tl">
                    <a:srgbClr val="FFFFFF"/>
                  </a:outerShdw>
                </a:effectLst>
              </a:rPr>
              <a:t>Min ( f1’ + f2’ +  …..)</a:t>
            </a:r>
          </a:p>
        </p:txBody>
      </p:sp>
      <p:sp>
        <p:nvSpPr>
          <p:cNvPr id="160795" name="Text Box 27"/>
          <p:cNvSpPr txBox="1">
            <a:spLocks noChangeArrowheads="1"/>
          </p:cNvSpPr>
          <p:nvPr/>
        </p:nvSpPr>
        <p:spPr bwMode="auto">
          <a:xfrm>
            <a:off x="6400800" y="1676400"/>
            <a:ext cx="2590800" cy="3517900"/>
          </a:xfrm>
          <a:prstGeom prst="rect">
            <a:avLst/>
          </a:prstGeom>
          <a:solidFill>
            <a:srgbClr val="FFFF99"/>
          </a:solidFill>
          <a:ln w="9525">
            <a:solidFill>
              <a:srgbClr val="0000FF"/>
            </a:solidFill>
            <a:miter lim="800000"/>
            <a:headEnd/>
            <a:tailEnd/>
          </a:ln>
          <a:effectLst/>
        </p:spPr>
        <p:txBody>
          <a:bodyPr>
            <a:spAutoFit/>
          </a:bodyPr>
          <a:lstStyle/>
          <a:p>
            <a:pPr>
              <a:spcBef>
                <a:spcPct val="50000"/>
              </a:spcBef>
              <a:defRPr/>
            </a:pPr>
            <a:r>
              <a:rPr lang="en-US" sz="2800" b="1">
                <a:solidFill>
                  <a:srgbClr val="FF5050"/>
                </a:solidFill>
                <a:effectLst>
                  <a:outerShdw blurRad="38100" dist="38100" dir="2700000" algn="tl">
                    <a:srgbClr val="000000"/>
                  </a:outerShdw>
                </a:effectLst>
              </a:rPr>
              <a:t>Orion programming is just writing </a:t>
            </a:r>
            <a:r>
              <a:rPr lang="en-US" sz="2800" b="1">
                <a:solidFill>
                  <a:schemeClr val="hlink"/>
                </a:solidFill>
                <a:effectLst>
                  <a:outerShdw blurRad="38100" dist="38100" dir="2700000" algn="tl">
                    <a:srgbClr val="000000"/>
                  </a:outerShdw>
                </a:effectLst>
              </a:rPr>
              <a:t>equations for constraints</a:t>
            </a:r>
            <a:r>
              <a:rPr lang="en-US" sz="2800" b="1">
                <a:solidFill>
                  <a:srgbClr val="FF5050"/>
                </a:solidFill>
                <a:effectLst>
                  <a:outerShdw blurRad="38100" dist="38100" dir="2700000" algn="tl">
                    <a:srgbClr val="000000"/>
                  </a:outerShdw>
                </a:effectLst>
              </a:rPr>
              <a:t> and </a:t>
            </a:r>
            <a:r>
              <a:rPr lang="en-US" sz="2800" b="1">
                <a:solidFill>
                  <a:schemeClr val="hlink"/>
                </a:solidFill>
                <a:effectLst>
                  <a:outerShdw blurRad="38100" dist="38100" dir="2700000" algn="tl">
                    <a:srgbClr val="000000"/>
                  </a:outerShdw>
                </a:effectLst>
              </a:rPr>
              <a:t>equations for energy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4343400" y="0"/>
            <a:ext cx="4800600" cy="2362200"/>
          </a:xfrm>
        </p:spPr>
        <p:txBody>
          <a:bodyPr/>
          <a:lstStyle/>
          <a:p>
            <a:pPr>
              <a:defRPr/>
            </a:pPr>
            <a:r>
              <a:rPr lang="en-US" sz="3600" b="1" smtClean="0">
                <a:solidFill>
                  <a:srgbClr val="0000FF"/>
                </a:solidFill>
                <a:effectLst>
                  <a:outerShdw blurRad="38100" dist="38100" dir="2700000" algn="tl">
                    <a:srgbClr val="C0C0C0"/>
                  </a:outerShdw>
                </a:effectLst>
              </a:rPr>
              <a:t>Constraint Satisfaction Image Analysis by Waltz</a:t>
            </a:r>
          </a:p>
        </p:txBody>
      </p:sp>
      <p:pic>
        <p:nvPicPr>
          <p:cNvPr id="40962" name="Picture 3"/>
          <p:cNvPicPr>
            <a:picLocks noChangeAspect="1" noChangeArrowheads="1"/>
          </p:cNvPicPr>
          <p:nvPr/>
        </p:nvPicPr>
        <p:blipFill>
          <a:blip r:embed="rId3"/>
          <a:srcRect l="17827" t="29260" r="17827" b="7315"/>
          <a:stretch>
            <a:fillRect/>
          </a:stretch>
        </p:blipFill>
        <p:spPr bwMode="auto">
          <a:xfrm>
            <a:off x="3048000" y="2351088"/>
            <a:ext cx="6096000" cy="4506912"/>
          </a:xfrm>
          <a:prstGeom prst="rect">
            <a:avLst/>
          </a:prstGeom>
          <a:noFill/>
          <a:ln w="9525">
            <a:noFill/>
            <a:miter lim="800000"/>
            <a:headEnd/>
            <a:tailEnd/>
          </a:ln>
        </p:spPr>
      </p:pic>
      <p:sp>
        <p:nvSpPr>
          <p:cNvPr id="67588" name="Rectangle 4"/>
          <p:cNvSpPr>
            <a:spLocks noGrp="1"/>
          </p:cNvSpPr>
          <p:nvPr>
            <p:ph type="body" idx="1"/>
          </p:nvPr>
        </p:nvSpPr>
        <p:spPr>
          <a:xfrm>
            <a:off x="0" y="0"/>
            <a:ext cx="3429000" cy="6858000"/>
          </a:xfrm>
          <a:solidFill>
            <a:srgbClr val="FFFF99"/>
          </a:solidFill>
        </p:spPr>
        <p:txBody>
          <a:bodyPr/>
          <a:lstStyle/>
          <a:p>
            <a:pPr>
              <a:lnSpc>
                <a:spcPct val="80000"/>
              </a:lnSpc>
              <a:defRPr/>
            </a:pPr>
            <a:r>
              <a:rPr lang="en-US" altLang="ko-KR" sz="2000" b="1" smtClean="0">
                <a:effectLst>
                  <a:outerShdw blurRad="38100" dist="38100" dir="2700000" algn="tl">
                    <a:srgbClr val="FFFFFF"/>
                  </a:outerShdw>
                </a:effectLst>
                <a:ea typeface="굴림" charset="-127"/>
              </a:rPr>
              <a:t>Huffman and Clowes created an </a:t>
            </a:r>
            <a:r>
              <a:rPr lang="en-US" altLang="ko-KR" sz="2000" b="1" smtClean="0">
                <a:solidFill>
                  <a:srgbClr val="FF0000"/>
                </a:solidFill>
                <a:effectLst>
                  <a:outerShdw blurRad="38100" dist="38100" dir="2700000" algn="tl">
                    <a:srgbClr val="000000"/>
                  </a:outerShdw>
                </a:effectLst>
                <a:ea typeface="굴림" charset="-127"/>
              </a:rPr>
              <a:t>approach to polyhedral scene analysis,</a:t>
            </a:r>
            <a:r>
              <a:rPr lang="en-US" altLang="ko-KR" sz="2000" b="1" smtClean="0">
                <a:effectLst>
                  <a:outerShdw blurRad="38100" dist="38100" dir="2700000" algn="tl">
                    <a:srgbClr val="FFFFFF"/>
                  </a:outerShdw>
                </a:effectLst>
                <a:ea typeface="굴림" charset="-127"/>
              </a:rPr>
              <a:t> scenes with opaque, trihedral solids, next improved significantly by Waltz</a:t>
            </a:r>
          </a:p>
          <a:p>
            <a:pPr>
              <a:lnSpc>
                <a:spcPct val="80000"/>
              </a:lnSpc>
              <a:defRPr/>
            </a:pPr>
            <a:endParaRPr lang="en-US" altLang="ko-KR" sz="2000" b="1" smtClean="0">
              <a:effectLst>
                <a:outerShdw blurRad="38100" dist="38100" dir="2700000" algn="tl">
                  <a:srgbClr val="FFFFFF"/>
                </a:outerShdw>
              </a:effectLst>
              <a:ea typeface="굴림" charset="-127"/>
            </a:endParaRPr>
          </a:p>
          <a:p>
            <a:pPr>
              <a:lnSpc>
                <a:spcPct val="80000"/>
              </a:lnSpc>
              <a:defRPr/>
            </a:pPr>
            <a:r>
              <a:rPr lang="en-US" altLang="ko-KR" sz="2000" b="1" smtClean="0">
                <a:effectLst>
                  <a:outerShdw blurRad="38100" dist="38100" dir="2700000" algn="tl">
                    <a:srgbClr val="FFFFFF"/>
                  </a:outerShdw>
                </a:effectLst>
                <a:ea typeface="굴림" charset="-127"/>
              </a:rPr>
              <a:t>Popularized the concept of constraints satisfaction and its use in problem solving, especially image interpretation. </a:t>
            </a:r>
          </a:p>
          <a:p>
            <a:pPr>
              <a:lnSpc>
                <a:spcPct val="80000"/>
              </a:lnSpc>
              <a:defRPr/>
            </a:pPr>
            <a:endParaRPr lang="en-US" altLang="ko-KR" sz="2000" b="1" smtClean="0">
              <a:effectLst>
                <a:outerShdw blurRad="38100" dist="38100" dir="2700000" algn="tl">
                  <a:srgbClr val="FFFFFF"/>
                </a:outerShdw>
              </a:effectLst>
              <a:ea typeface="굴림" charset="-127"/>
            </a:endParaRPr>
          </a:p>
          <a:p>
            <a:pPr>
              <a:lnSpc>
                <a:spcPct val="80000"/>
              </a:lnSpc>
              <a:defRPr/>
            </a:pPr>
            <a:r>
              <a:rPr lang="en-US" altLang="ko-KR" sz="2000" b="1" smtClean="0">
                <a:effectLst>
                  <a:outerShdw blurRad="38100" dist="38100" dir="2700000" algn="tl">
                    <a:srgbClr val="FFFFFF"/>
                  </a:outerShdw>
                </a:effectLst>
                <a:ea typeface="굴림" charset="-127"/>
              </a:rPr>
              <a:t>Objects in this approach had always three plane surfaces intersecting in every vertex. </a:t>
            </a:r>
          </a:p>
          <a:p>
            <a:pPr>
              <a:lnSpc>
                <a:spcPct val="80000"/>
              </a:lnSpc>
              <a:defRPr/>
            </a:pPr>
            <a:endParaRPr lang="en-US" altLang="ko-KR" sz="2000" b="1" smtClean="0">
              <a:effectLst>
                <a:outerShdw blurRad="38100" dist="38100" dir="2700000" algn="tl">
                  <a:srgbClr val="FFFFFF"/>
                </a:outerShdw>
              </a:effectLst>
              <a:ea typeface="굴림"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0"/>
            <a:ext cx="9144000" cy="533400"/>
          </a:xfrm>
        </p:spPr>
        <p:txBody>
          <a:bodyPr/>
          <a:lstStyle/>
          <a:p>
            <a:r>
              <a:rPr lang="en-US" sz="2800" b="1" smtClean="0"/>
              <a:t>Constraint Satisfaction Image Analysis by Waltz</a:t>
            </a:r>
          </a:p>
        </p:txBody>
      </p:sp>
      <p:pic>
        <p:nvPicPr>
          <p:cNvPr id="43010" name="Picture 3"/>
          <p:cNvPicPr>
            <a:picLocks noChangeAspect="1" noChangeArrowheads="1"/>
          </p:cNvPicPr>
          <p:nvPr/>
        </p:nvPicPr>
        <p:blipFill>
          <a:blip r:embed="rId3"/>
          <a:srcRect l="6171" t="27432" r="8228" b="20117"/>
          <a:stretch>
            <a:fillRect/>
          </a:stretch>
        </p:blipFill>
        <p:spPr bwMode="auto">
          <a:xfrm>
            <a:off x="2590800" y="685800"/>
            <a:ext cx="6575425" cy="3021013"/>
          </a:xfrm>
          <a:prstGeom prst="rect">
            <a:avLst/>
          </a:prstGeom>
          <a:noFill/>
          <a:ln w="9525">
            <a:noFill/>
            <a:miter lim="800000"/>
            <a:headEnd/>
            <a:tailEnd/>
          </a:ln>
        </p:spPr>
      </p:pic>
      <p:sp>
        <p:nvSpPr>
          <p:cNvPr id="43011" name="Rectangle 4"/>
          <p:cNvSpPr>
            <a:spLocks noGrp="1"/>
          </p:cNvSpPr>
          <p:nvPr>
            <p:ph type="body" idx="1"/>
          </p:nvPr>
        </p:nvSpPr>
        <p:spPr>
          <a:xfrm>
            <a:off x="0" y="3581400"/>
            <a:ext cx="9144000" cy="3276600"/>
          </a:xfrm>
        </p:spPr>
        <p:txBody>
          <a:bodyPr/>
          <a:lstStyle/>
          <a:p>
            <a:pPr>
              <a:lnSpc>
                <a:spcPct val="80000"/>
              </a:lnSpc>
            </a:pPr>
            <a:r>
              <a:rPr lang="en-US" altLang="ja-JP" sz="2000" b="1" smtClean="0"/>
              <a:t>There are </a:t>
            </a:r>
            <a:r>
              <a:rPr lang="en-US" altLang="ja-JP" sz="2000" b="1" smtClean="0">
                <a:solidFill>
                  <a:srgbClr val="FF0000"/>
                </a:solidFill>
              </a:rPr>
              <a:t>only four ways to label a line</a:t>
            </a:r>
            <a:r>
              <a:rPr lang="en-US" altLang="ja-JP" sz="2000" b="1" smtClean="0"/>
              <a:t> in this blocks world model. </a:t>
            </a:r>
          </a:p>
          <a:p>
            <a:pPr>
              <a:lnSpc>
                <a:spcPct val="80000"/>
              </a:lnSpc>
            </a:pPr>
            <a:endParaRPr lang="en-US" altLang="ja-JP" sz="2000" b="1" smtClean="0"/>
          </a:p>
          <a:p>
            <a:pPr>
              <a:lnSpc>
                <a:spcPct val="80000"/>
              </a:lnSpc>
            </a:pPr>
            <a:r>
              <a:rPr lang="en-US" altLang="ja-JP" sz="2000" b="1" smtClean="0"/>
              <a:t>The line can be convex, concave, a boundary line facing up and a boundary line facing down (left, or right). </a:t>
            </a:r>
          </a:p>
          <a:p>
            <a:pPr>
              <a:lnSpc>
                <a:spcPct val="80000"/>
              </a:lnSpc>
            </a:pPr>
            <a:endParaRPr lang="en-US" altLang="ja-JP" sz="2000" b="1" smtClean="0"/>
          </a:p>
          <a:p>
            <a:pPr>
              <a:lnSpc>
                <a:spcPct val="80000"/>
              </a:lnSpc>
            </a:pPr>
            <a:r>
              <a:rPr lang="en-US" altLang="ja-JP" sz="2000" b="1" smtClean="0"/>
              <a:t>The direction of the boundary line depends on the side of the line corresponding to the face of the causing it object. </a:t>
            </a:r>
          </a:p>
          <a:p>
            <a:pPr>
              <a:lnSpc>
                <a:spcPct val="80000"/>
              </a:lnSpc>
            </a:pPr>
            <a:endParaRPr lang="en-US" altLang="ja-JP" sz="2000" b="1" smtClean="0"/>
          </a:p>
          <a:p>
            <a:pPr>
              <a:lnSpc>
                <a:spcPct val="80000"/>
              </a:lnSpc>
            </a:pPr>
            <a:r>
              <a:rPr lang="en-US" altLang="ja-JP" sz="2000" b="1" smtClean="0">
                <a:solidFill>
                  <a:srgbClr val="FF0000"/>
                </a:solidFill>
              </a:rPr>
              <a:t>Waltz </a:t>
            </a:r>
            <a:r>
              <a:rPr lang="en-US" altLang="ja-JP" sz="2000" b="1" smtClean="0"/>
              <a:t>created a famous algorithm which for this world model which always finds the unique correct labeling if a figure is correct. </a:t>
            </a:r>
          </a:p>
          <a:p>
            <a:pPr>
              <a:lnSpc>
                <a:spcPct val="80000"/>
              </a:lnSpc>
            </a:pPr>
            <a:endParaRPr lang="en-US" altLang="ja-JP" sz="20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p:cNvSpPr>
          <p:nvPr>
            <p:ph type="title"/>
          </p:nvPr>
        </p:nvSpPr>
        <p:spPr/>
        <p:txBody>
          <a:bodyPr/>
          <a:lstStyle/>
          <a:p>
            <a:r>
              <a:rPr lang="en-US" smtClean="0"/>
              <a:t>AC-3: State 2</a:t>
            </a:r>
          </a:p>
        </p:txBody>
      </p:sp>
      <p:sp>
        <p:nvSpPr>
          <p:cNvPr id="72710" name="Rectangle 3"/>
          <p:cNvSpPr>
            <a:spLocks noGrp="1"/>
          </p:cNvSpPr>
          <p:nvPr>
            <p:ph type="body" sz="half" idx="2"/>
          </p:nvPr>
        </p:nvSpPr>
        <p:spPr>
          <a:xfrm>
            <a:off x="4652963" y="1600200"/>
            <a:ext cx="4033837" cy="4525963"/>
          </a:xfrm>
        </p:spPr>
        <p:txBody>
          <a:bodyPr/>
          <a:lstStyle/>
          <a:p>
            <a:pPr marL="381000" indent="-381000">
              <a:buFont typeface="Symbol" pitchFamily="18" charset="2"/>
              <a:buAutoNum type="arabicPeriod" startAt="3"/>
            </a:pPr>
            <a:r>
              <a:rPr lang="en-US" sz="2800" smtClean="0"/>
              <a:t>Queue: </a:t>
            </a:r>
          </a:p>
          <a:p>
            <a:pPr marL="381000" indent="-381000">
              <a:buFont typeface="Arial" charset="0"/>
              <a:buNone/>
            </a:pPr>
            <a:r>
              <a:rPr lang="en-US" sz="2800" smtClean="0"/>
              <a:t>	(2,3)(3,2)(3,4)(4,3)(4,1)(1,4) (1,3)(3,1)</a:t>
            </a:r>
          </a:p>
          <a:p>
            <a:pPr marL="381000" indent="-381000">
              <a:buFont typeface="Symbol" pitchFamily="18" charset="2"/>
              <a:buAutoNum type="arabicPeriod" startAt="3"/>
            </a:pPr>
            <a:endParaRPr lang="en-US" sz="2800" smtClean="0"/>
          </a:p>
          <a:p>
            <a:pPr marL="381000" indent="-381000">
              <a:buFont typeface="Symbol" pitchFamily="18" charset="2"/>
              <a:buAutoNum type="arabicPeriod" startAt="4"/>
            </a:pPr>
            <a:r>
              <a:rPr lang="en-US" sz="2800" smtClean="0"/>
              <a:t>Removing  (2,3).</a:t>
            </a:r>
          </a:p>
          <a:p>
            <a:pPr marL="381000" indent="-381000">
              <a:buFont typeface="Symbol" pitchFamily="18" charset="2"/>
              <a:buAutoNum type="arabicPeriod" startAt="4"/>
            </a:pPr>
            <a:r>
              <a:rPr lang="en-US" sz="2800" smtClean="0"/>
              <a:t>L3 on 2 inconsistent with 3, so it is removed.</a:t>
            </a:r>
          </a:p>
          <a:p>
            <a:pPr marL="381000" indent="-381000">
              <a:buFont typeface="Symbol" pitchFamily="18" charset="2"/>
              <a:buAutoNum type="arabicPeriod" startAt="4"/>
            </a:pPr>
            <a:r>
              <a:rPr lang="en-US" sz="2800" smtClean="0"/>
              <a:t>Of arcs (</a:t>
            </a:r>
            <a:r>
              <a:rPr lang="en-US" sz="2800" i="1" smtClean="0"/>
              <a:t>k,</a:t>
            </a:r>
            <a:r>
              <a:rPr lang="en-US" sz="2800" smtClean="0"/>
              <a:t>2), (1,2) is not on queue, so it is added. </a:t>
            </a:r>
          </a:p>
        </p:txBody>
      </p:sp>
      <p:graphicFrame>
        <p:nvGraphicFramePr>
          <p:cNvPr id="72708" name="Object 4"/>
          <p:cNvGraphicFramePr>
            <a:graphicFrameLocks noChangeAspect="1"/>
          </p:cNvGraphicFramePr>
          <p:nvPr>
            <p:ph sz="half" idx="1"/>
          </p:nvPr>
        </p:nvGraphicFramePr>
        <p:xfrm>
          <a:off x="457200" y="2492375"/>
          <a:ext cx="4033838" cy="2740025"/>
        </p:xfrm>
        <a:graphic>
          <a:graphicData uri="http://schemas.openxmlformats.org/presentationml/2006/ole">
            <p:oleObj spid="_x0000_s72708" name="CorelPhotoPaint.Image.6" r:id="rId3" imgW="17505000" imgH="12712500" progId="">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0" y="0"/>
            <a:ext cx="9144000" cy="990600"/>
          </a:xfrm>
        </p:spPr>
        <p:txBody>
          <a:bodyPr/>
          <a:lstStyle/>
          <a:p>
            <a:pPr>
              <a:defRPr/>
            </a:pPr>
            <a:r>
              <a:rPr lang="en-US" altLang="ko-KR" sz="3600" b="1" smtClean="0">
                <a:effectLst>
                  <a:outerShdw blurRad="38100" dist="38100" dir="2700000" algn="tl">
                    <a:srgbClr val="C0C0C0"/>
                  </a:outerShdw>
                </a:effectLst>
                <a:ea typeface="굴림" charset="-127"/>
              </a:rPr>
              <a:t>Constraint satisfaction model in robotics</a:t>
            </a:r>
            <a:endParaRPr lang="en-US" sz="3600" b="1" smtClean="0">
              <a:effectLst>
                <a:outerShdw blurRad="38100" dist="38100" dir="2700000" algn="tl">
                  <a:srgbClr val="C0C0C0"/>
                </a:outerShdw>
              </a:effectLst>
            </a:endParaRPr>
          </a:p>
        </p:txBody>
      </p:sp>
      <p:sp>
        <p:nvSpPr>
          <p:cNvPr id="2" name="Rectangle 3"/>
          <p:cNvSpPr>
            <a:spLocks noGrp="1"/>
          </p:cNvSpPr>
          <p:nvPr>
            <p:ph type="body" idx="1"/>
          </p:nvPr>
        </p:nvSpPr>
        <p:spPr>
          <a:xfrm>
            <a:off x="381000" y="1143000"/>
            <a:ext cx="8382000" cy="5410200"/>
          </a:xfrm>
        </p:spPr>
        <p:txBody>
          <a:bodyPr/>
          <a:lstStyle/>
          <a:p>
            <a:pPr>
              <a:lnSpc>
                <a:spcPct val="80000"/>
              </a:lnSpc>
              <a:buFont typeface="Arial" charset="0"/>
              <a:buNone/>
            </a:pPr>
            <a:r>
              <a:rPr lang="en-US" altLang="ko-KR" sz="2000" b="1" smtClean="0">
                <a:ea typeface="굴림" pitchFamily="34" charset="-127"/>
              </a:rPr>
              <a:t>Used in </a:t>
            </a:r>
            <a:r>
              <a:rPr lang="en-US" altLang="ko-KR" sz="2000" b="1" smtClean="0">
                <a:solidFill>
                  <a:srgbClr val="0000FF"/>
                </a:solidFill>
                <a:ea typeface="굴림" pitchFamily="34" charset="-127"/>
              </a:rPr>
              <a:t>main areas</a:t>
            </a:r>
            <a:r>
              <a:rPr lang="en-US" altLang="ko-KR" sz="2000" b="1" smtClean="0">
                <a:ea typeface="굴림" pitchFamily="34" charset="-127"/>
              </a:rPr>
              <a:t> of robotics:</a:t>
            </a:r>
          </a:p>
          <a:p>
            <a:pPr lvl="1">
              <a:lnSpc>
                <a:spcPct val="80000"/>
              </a:lnSpc>
            </a:pPr>
            <a:r>
              <a:rPr lang="en-US" altLang="ko-KR" sz="1800" b="1" smtClean="0">
                <a:ea typeface="굴림" pitchFamily="34" charset="-127"/>
              </a:rPr>
              <a:t>vision, </a:t>
            </a:r>
          </a:p>
          <a:p>
            <a:pPr lvl="1">
              <a:lnSpc>
                <a:spcPct val="80000"/>
              </a:lnSpc>
            </a:pPr>
            <a:r>
              <a:rPr lang="en-US" altLang="ko-KR" sz="1800" b="1" smtClean="0">
                <a:ea typeface="굴림" pitchFamily="34" charset="-127"/>
              </a:rPr>
              <a:t>knowledge acquisition, </a:t>
            </a:r>
          </a:p>
          <a:p>
            <a:pPr lvl="1">
              <a:lnSpc>
                <a:spcPct val="80000"/>
              </a:lnSpc>
            </a:pPr>
            <a:r>
              <a:rPr lang="en-US" altLang="ko-KR" sz="1800" b="1" smtClean="0">
                <a:ea typeface="굴림" pitchFamily="34" charset="-127"/>
              </a:rPr>
              <a:t>knowledge usage.</a:t>
            </a:r>
          </a:p>
          <a:p>
            <a:pPr>
              <a:lnSpc>
                <a:spcPct val="80000"/>
              </a:lnSpc>
            </a:pPr>
            <a:endParaRPr lang="en-US" altLang="ko-KR" sz="2000" b="1" smtClean="0">
              <a:ea typeface="굴림" pitchFamily="34" charset="-127"/>
            </a:endParaRPr>
          </a:p>
          <a:p>
            <a:pPr>
              <a:lnSpc>
                <a:spcPct val="80000"/>
              </a:lnSpc>
            </a:pPr>
            <a:r>
              <a:rPr lang="en-US" altLang="ko-KR" sz="2000" b="1" smtClean="0">
                <a:ea typeface="굴림" pitchFamily="34" charset="-127"/>
              </a:rPr>
              <a:t>In </a:t>
            </a:r>
            <a:r>
              <a:rPr lang="en-US" altLang="ko-KR" sz="2000" b="1" smtClean="0">
                <a:solidFill>
                  <a:srgbClr val="FF0000"/>
                </a:solidFill>
                <a:ea typeface="굴림" pitchFamily="34" charset="-127"/>
              </a:rPr>
              <a:t>particular the</a:t>
            </a:r>
            <a:r>
              <a:rPr lang="en-US" altLang="ko-KR" sz="2000" b="1" smtClean="0">
                <a:ea typeface="굴림" pitchFamily="34" charset="-127"/>
              </a:rPr>
              <a:t> following:</a:t>
            </a:r>
          </a:p>
          <a:p>
            <a:pPr>
              <a:lnSpc>
                <a:spcPct val="80000"/>
              </a:lnSpc>
            </a:pPr>
            <a:endParaRPr lang="en-US" altLang="ko-KR" sz="2000" b="1" smtClean="0">
              <a:ea typeface="굴림" pitchFamily="34" charset="-127"/>
            </a:endParaRPr>
          </a:p>
          <a:p>
            <a:pPr lvl="1">
              <a:lnSpc>
                <a:spcPct val="80000"/>
              </a:lnSpc>
            </a:pPr>
            <a:r>
              <a:rPr lang="en-US" altLang="ko-KR" sz="1800" b="1" smtClean="0">
                <a:ea typeface="굴림" pitchFamily="34" charset="-127"/>
              </a:rPr>
              <a:t> </a:t>
            </a:r>
            <a:r>
              <a:rPr lang="en-US" altLang="ko-KR" sz="1800" b="1" smtClean="0">
                <a:solidFill>
                  <a:srgbClr val="FF5050"/>
                </a:solidFill>
                <a:ea typeface="굴림" pitchFamily="34" charset="-127"/>
              </a:rPr>
              <a:t>planning,</a:t>
            </a:r>
            <a:r>
              <a:rPr lang="en-US" altLang="ko-KR" sz="1800" b="1" smtClean="0">
                <a:ea typeface="굴림" pitchFamily="34" charset="-127"/>
              </a:rPr>
              <a:t> scheduling, </a:t>
            </a:r>
            <a:r>
              <a:rPr lang="en-US" altLang="ko-KR" sz="1800" b="1" smtClean="0">
                <a:solidFill>
                  <a:schemeClr val="accent2"/>
                </a:solidFill>
                <a:ea typeface="굴림" pitchFamily="34" charset="-127"/>
              </a:rPr>
              <a:t>allocation</a:t>
            </a:r>
            <a:r>
              <a:rPr lang="en-US" altLang="ko-KR" sz="1800" b="1" smtClean="0">
                <a:ea typeface="굴림" pitchFamily="34" charset="-127"/>
              </a:rPr>
              <a:t>, </a:t>
            </a:r>
            <a:r>
              <a:rPr lang="en-US" altLang="ko-KR" sz="1800" b="1" smtClean="0">
                <a:solidFill>
                  <a:schemeClr val="hlink"/>
                </a:solidFill>
                <a:ea typeface="굴림" pitchFamily="34" charset="-127"/>
              </a:rPr>
              <a:t>motion planning</a:t>
            </a:r>
            <a:r>
              <a:rPr lang="en-US" altLang="ko-KR" sz="1800" b="1" smtClean="0">
                <a:ea typeface="굴림" pitchFamily="34" charset="-127"/>
              </a:rPr>
              <a:t>, </a:t>
            </a:r>
            <a:r>
              <a:rPr lang="en-US" altLang="ko-KR" sz="1800" b="1" smtClean="0">
                <a:solidFill>
                  <a:srgbClr val="FFCC00"/>
                </a:solidFill>
                <a:ea typeface="굴림" pitchFamily="34" charset="-127"/>
              </a:rPr>
              <a:t>gesture planning</a:t>
            </a:r>
            <a:r>
              <a:rPr lang="en-US" altLang="ko-KR" sz="1800" b="1" smtClean="0">
                <a:ea typeface="굴림" pitchFamily="34" charset="-127"/>
              </a:rPr>
              <a:t>, assembly planning, </a:t>
            </a:r>
            <a:r>
              <a:rPr lang="en-US" altLang="ko-KR" sz="1800" b="1" smtClean="0">
                <a:solidFill>
                  <a:srgbClr val="00FF00"/>
                </a:solidFill>
                <a:ea typeface="굴림" pitchFamily="34" charset="-127"/>
              </a:rPr>
              <a:t>graph problems including</a:t>
            </a:r>
            <a:r>
              <a:rPr lang="en-US" altLang="ko-KR" sz="1800" b="1" smtClean="0">
                <a:ea typeface="굴림" pitchFamily="34" charset="-127"/>
              </a:rPr>
              <a:t> graph coloring, graph matching, floor-plan design, </a:t>
            </a:r>
            <a:r>
              <a:rPr lang="en-US" altLang="ko-KR" sz="1800" b="1" smtClean="0">
                <a:solidFill>
                  <a:srgbClr val="FF5050"/>
                </a:solidFill>
                <a:ea typeface="굴림" pitchFamily="34" charset="-127"/>
              </a:rPr>
              <a:t>temporal reasoning</a:t>
            </a:r>
            <a:r>
              <a:rPr lang="en-US" altLang="ko-KR" sz="1800" b="1" smtClean="0">
                <a:ea typeface="굴림" pitchFamily="34" charset="-127"/>
              </a:rPr>
              <a:t>, </a:t>
            </a:r>
            <a:r>
              <a:rPr lang="en-US" altLang="ko-KR" sz="1800" b="1" smtClean="0">
                <a:solidFill>
                  <a:schemeClr val="hlink"/>
                </a:solidFill>
                <a:ea typeface="굴림" pitchFamily="34" charset="-127"/>
              </a:rPr>
              <a:t>spatial and temporal planning</a:t>
            </a:r>
            <a:r>
              <a:rPr lang="en-US" altLang="ko-KR" sz="1800" b="1" smtClean="0">
                <a:ea typeface="굴림" pitchFamily="34" charset="-127"/>
              </a:rPr>
              <a:t>, </a:t>
            </a:r>
            <a:r>
              <a:rPr lang="en-US" altLang="ko-KR" sz="1800" b="1" smtClean="0">
                <a:solidFill>
                  <a:srgbClr val="00FF00"/>
                </a:solidFill>
                <a:ea typeface="굴림" pitchFamily="34" charset="-127"/>
              </a:rPr>
              <a:t>assignment and mapping problems</a:t>
            </a:r>
            <a:r>
              <a:rPr lang="en-US" altLang="ko-KR" sz="1800" b="1" smtClean="0">
                <a:ea typeface="굴림" pitchFamily="34" charset="-127"/>
              </a:rPr>
              <a:t>, resource allocation in AI,   </a:t>
            </a:r>
            <a:r>
              <a:rPr lang="en-US" altLang="ko-KR" sz="1800" b="1" smtClean="0">
                <a:solidFill>
                  <a:srgbClr val="0000FF"/>
                </a:solidFill>
                <a:ea typeface="굴림" pitchFamily="34" charset="-127"/>
              </a:rPr>
              <a:t>combined planning   and scheduling</a:t>
            </a:r>
            <a:r>
              <a:rPr lang="en-US" altLang="ko-KR" sz="1800" b="1" smtClean="0">
                <a:ea typeface="굴림" pitchFamily="34" charset="-127"/>
              </a:rPr>
              <a:t>, </a:t>
            </a:r>
            <a:r>
              <a:rPr lang="en-US" altLang="ko-KR" sz="1800" b="1" smtClean="0">
                <a:solidFill>
                  <a:srgbClr val="FFCC00"/>
                </a:solidFill>
                <a:ea typeface="굴림" pitchFamily="34" charset="-127"/>
              </a:rPr>
              <a:t>arc and path consistency, general</a:t>
            </a:r>
            <a:r>
              <a:rPr lang="en-US" altLang="ko-KR" sz="1800" b="1" smtClean="0">
                <a:ea typeface="굴림" pitchFamily="34" charset="-127"/>
              </a:rPr>
              <a:t> matching problems, belief maintenance, experiment planning, </a:t>
            </a:r>
            <a:r>
              <a:rPr lang="en-US" altLang="ko-KR" sz="1800" b="1" smtClean="0">
                <a:solidFill>
                  <a:srgbClr val="0000FF"/>
                </a:solidFill>
                <a:ea typeface="굴림" pitchFamily="34" charset="-127"/>
              </a:rPr>
              <a:t>satisfiability and Boolean/mixed equation</a:t>
            </a:r>
            <a:r>
              <a:rPr lang="en-US" altLang="ko-KR" sz="1800" b="1" smtClean="0">
                <a:ea typeface="굴림" pitchFamily="34" charset="-127"/>
              </a:rPr>
              <a:t> </a:t>
            </a:r>
            <a:r>
              <a:rPr lang="en-US" altLang="ko-KR" sz="1800" b="1" smtClean="0">
                <a:solidFill>
                  <a:srgbClr val="0000FF"/>
                </a:solidFill>
                <a:ea typeface="굴림" pitchFamily="34" charset="-127"/>
              </a:rPr>
              <a:t>solving</a:t>
            </a:r>
            <a:r>
              <a:rPr lang="en-US" altLang="ko-KR" sz="1800" b="1" smtClean="0">
                <a:ea typeface="굴림" pitchFamily="34" charset="-127"/>
              </a:rPr>
              <a:t>,  </a:t>
            </a:r>
            <a:r>
              <a:rPr lang="en-US" altLang="ko-KR" sz="1800" b="1" smtClean="0">
                <a:solidFill>
                  <a:srgbClr val="FF0000"/>
                </a:solidFill>
                <a:ea typeface="굴림" pitchFamily="34" charset="-127"/>
              </a:rPr>
              <a:t>machine design and manufacturing</a:t>
            </a:r>
            <a:r>
              <a:rPr lang="en-US" altLang="ko-KR" sz="1800" b="1" smtClean="0">
                <a:ea typeface="굴림" pitchFamily="34" charset="-127"/>
              </a:rPr>
              <a:t>, </a:t>
            </a:r>
            <a:r>
              <a:rPr lang="en-US" altLang="ko-KR" sz="1800" b="1" smtClean="0">
                <a:solidFill>
                  <a:schemeClr val="hlink"/>
                </a:solidFill>
                <a:ea typeface="굴림" pitchFamily="34" charset="-127"/>
              </a:rPr>
              <a:t>diagnostic reasoning</a:t>
            </a:r>
            <a:r>
              <a:rPr lang="en-US" altLang="ko-KR" sz="1800" b="1" smtClean="0">
                <a:ea typeface="굴림" pitchFamily="34" charset="-127"/>
              </a:rPr>
              <a:t>, qualitative and symbolic reasoning, </a:t>
            </a:r>
            <a:r>
              <a:rPr lang="en-US" altLang="ko-KR" sz="1800" b="1" smtClean="0">
                <a:solidFill>
                  <a:srgbClr val="00FF00"/>
                </a:solidFill>
                <a:ea typeface="굴림" pitchFamily="34" charset="-127"/>
              </a:rPr>
              <a:t>decision support</a:t>
            </a:r>
            <a:r>
              <a:rPr lang="en-US" altLang="ko-KR" sz="1800" b="1" smtClean="0">
                <a:ea typeface="굴림" pitchFamily="34" charset="-127"/>
              </a:rPr>
              <a:t>, </a:t>
            </a:r>
            <a:r>
              <a:rPr lang="en-US" altLang="ko-KR" sz="1800" b="1" smtClean="0">
                <a:solidFill>
                  <a:srgbClr val="FF0000"/>
                </a:solidFill>
                <a:ea typeface="굴림" pitchFamily="34" charset="-127"/>
              </a:rPr>
              <a:t>computational linguistics</a:t>
            </a:r>
            <a:r>
              <a:rPr lang="en-US" altLang="ko-KR" sz="1800" b="1" smtClean="0">
                <a:ea typeface="굴림" pitchFamily="34" charset="-127"/>
              </a:rPr>
              <a:t>, </a:t>
            </a:r>
            <a:r>
              <a:rPr lang="en-US" altLang="ko-KR" sz="1800" b="1" smtClean="0">
                <a:solidFill>
                  <a:srgbClr val="0000FF"/>
                </a:solidFill>
                <a:ea typeface="굴림" pitchFamily="34" charset="-127"/>
              </a:rPr>
              <a:t>hardware design and verification</a:t>
            </a:r>
            <a:r>
              <a:rPr lang="en-US" altLang="ko-KR" sz="1800" b="1" smtClean="0">
                <a:ea typeface="굴림" pitchFamily="34" charset="-127"/>
              </a:rPr>
              <a:t>, configuration, </a:t>
            </a:r>
            <a:r>
              <a:rPr lang="en-US" altLang="ko-KR" sz="1800" b="1" smtClean="0">
                <a:solidFill>
                  <a:srgbClr val="CC0099"/>
                </a:solidFill>
                <a:ea typeface="굴림" pitchFamily="34" charset="-127"/>
              </a:rPr>
              <a:t>real-time systems, and robot planning</a:t>
            </a:r>
            <a:r>
              <a:rPr lang="en-US" altLang="ko-KR" sz="1800" b="1" smtClean="0">
                <a:ea typeface="굴림" pitchFamily="34" charset="-127"/>
              </a:rPr>
              <a:t>, implementation of non-conflicting sensor systems, </a:t>
            </a:r>
            <a:r>
              <a:rPr lang="en-US" altLang="ko-KR" sz="1800" b="1" smtClean="0">
                <a:solidFill>
                  <a:srgbClr val="00FF00"/>
                </a:solidFill>
                <a:ea typeface="굴림" pitchFamily="34" charset="-127"/>
              </a:rPr>
              <a:t>man-robot and robot-robot communication systems and protocols,</a:t>
            </a:r>
            <a:r>
              <a:rPr lang="en-US" altLang="ko-KR" sz="1800" b="1" smtClean="0">
                <a:ea typeface="굴림" pitchFamily="34" charset="-127"/>
              </a:rPr>
              <a:t> </a:t>
            </a:r>
            <a:r>
              <a:rPr lang="en-US" altLang="ko-KR" sz="1800" b="1" smtClean="0">
                <a:solidFill>
                  <a:srgbClr val="FF0000"/>
                </a:solidFill>
                <a:ea typeface="굴림" pitchFamily="34" charset="-127"/>
              </a:rPr>
              <a:t>contingency-tolerant motion control</a:t>
            </a:r>
            <a:r>
              <a:rPr lang="en-US" altLang="ko-KR" sz="1800" b="1" smtClean="0">
                <a:ea typeface="굴림" pitchFamily="34" charset="-127"/>
              </a:rPr>
              <a:t>, multi-robot motion planning, multi-robot task planning and scheduling, </a:t>
            </a:r>
            <a:r>
              <a:rPr lang="en-US" altLang="ko-KR" sz="1800" b="1" smtClean="0">
                <a:solidFill>
                  <a:srgbClr val="0000FF"/>
                </a:solidFill>
                <a:ea typeface="굴림" pitchFamily="34" charset="-127"/>
              </a:rPr>
              <a:t>coordination of a group of robots</a:t>
            </a:r>
            <a:r>
              <a:rPr lang="en-US" altLang="ko-KR" sz="1800" b="1" smtClean="0">
                <a:solidFill>
                  <a:srgbClr val="FF99CC"/>
                </a:solidFill>
                <a:ea typeface="굴림" pitchFamily="34" charset="-127"/>
              </a:rPr>
              <a:t>, and many others </a:t>
            </a:r>
            <a:endParaRPr lang="en-US" sz="1800" b="1" smtClean="0">
              <a:solidFill>
                <a:srgbClr val="FF99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smtClean="0"/>
              <a:t>Three </a:t>
            </a:r>
            <a:r>
              <a:rPr lang="en-US" sz="4000" b="1" smtClean="0">
                <a:solidFill>
                  <a:schemeClr val="hlink"/>
                </a:solidFill>
                <a:effectLst>
                  <a:outerShdw blurRad="38100" dist="38100" dir="2700000" algn="tl">
                    <a:srgbClr val="C0C0C0"/>
                  </a:outerShdw>
                </a:effectLst>
              </a:rPr>
              <a:t>new </a:t>
            </a:r>
            <a:r>
              <a:rPr lang="en-US" sz="4000" smtClean="0"/>
              <a:t>great platforms for projects</a:t>
            </a:r>
          </a:p>
        </p:txBody>
      </p:sp>
      <p:sp>
        <p:nvSpPr>
          <p:cNvPr id="3" name="Content Placeholder 2"/>
          <p:cNvSpPr>
            <a:spLocks noGrp="1"/>
          </p:cNvSpPr>
          <p:nvPr>
            <p:ph idx="1"/>
          </p:nvPr>
        </p:nvSpPr>
        <p:spPr/>
        <p:txBody>
          <a:bodyPr rtlCol="0">
            <a:normAutofit/>
          </a:bodyPr>
          <a:lstStyle/>
          <a:p>
            <a:pPr marL="514350" indent="-514350" eaLnBrk="1" fontAlgn="auto" hangingPunct="1">
              <a:spcAft>
                <a:spcPts val="0"/>
              </a:spcAft>
              <a:buFont typeface="+mj-lt"/>
              <a:buAutoNum type="arabicPeriod"/>
              <a:defRPr/>
            </a:pPr>
            <a:r>
              <a:rPr lang="en-US" b="1" dirty="0" smtClean="0">
                <a:solidFill>
                  <a:srgbClr val="FF0000"/>
                </a:solidFill>
                <a:effectLst>
                  <a:outerShdw blurRad="38100" dist="38100" dir="2700000" algn="tl">
                    <a:srgbClr val="000000">
                      <a:alpha val="43137"/>
                    </a:srgbClr>
                  </a:outerShdw>
                </a:effectLst>
              </a:rPr>
              <a:t>Graphic Processing Unit </a:t>
            </a:r>
            <a:r>
              <a:rPr lang="en-US" dirty="0" smtClean="0"/>
              <a:t>(GPU) based low cost supercomputers</a:t>
            </a:r>
          </a:p>
          <a:p>
            <a:pPr marL="514350" indent="-514350" eaLnBrk="1" fontAlgn="auto" hangingPunct="1">
              <a:spcAft>
                <a:spcPts val="0"/>
              </a:spcAft>
              <a:buFont typeface="+mj-lt"/>
              <a:buAutoNum type="arabicPeriod"/>
              <a:defRPr/>
            </a:pPr>
            <a:endParaRPr lang="en-US" dirty="0" smtClean="0"/>
          </a:p>
          <a:p>
            <a:pPr marL="514350" indent="-514350" eaLnBrk="1" fontAlgn="auto" hangingPunct="1">
              <a:spcAft>
                <a:spcPts val="0"/>
              </a:spcAft>
              <a:buFont typeface="+mj-lt"/>
              <a:buAutoNum type="arabicPeriod"/>
              <a:defRPr/>
            </a:pPr>
            <a:r>
              <a:rPr lang="en-US" sz="3600" b="1" dirty="0" err="1" smtClean="0">
                <a:solidFill>
                  <a:srgbClr val="FF0000"/>
                </a:solidFill>
                <a:effectLst>
                  <a:outerShdw blurRad="38100" dist="38100" dir="2700000" algn="tl">
                    <a:srgbClr val="000000">
                      <a:alpha val="43137"/>
                    </a:srgbClr>
                  </a:outerShdw>
                </a:effectLst>
              </a:rPr>
              <a:t>Tetrix</a:t>
            </a:r>
            <a:r>
              <a:rPr lang="en-US" sz="3600" b="1" dirty="0" smtClean="0">
                <a:solidFill>
                  <a:srgbClr val="FF0000"/>
                </a:solidFill>
                <a:effectLst>
                  <a:outerShdw blurRad="38100" dist="38100" dir="2700000" algn="tl">
                    <a:srgbClr val="000000">
                      <a:alpha val="43137"/>
                    </a:srgbClr>
                  </a:outerShdw>
                </a:effectLst>
              </a:rPr>
              <a:t> robotic kit </a:t>
            </a:r>
            <a:r>
              <a:rPr lang="en-US" dirty="0" smtClean="0"/>
              <a:t>with sensors, communication and actuators.</a:t>
            </a:r>
          </a:p>
          <a:p>
            <a:pPr marL="514350" indent="-514350" eaLnBrk="1" fontAlgn="auto" hangingPunct="1">
              <a:spcAft>
                <a:spcPts val="0"/>
              </a:spcAft>
              <a:buFont typeface="+mj-lt"/>
              <a:buAutoNum type="arabicPeriod"/>
              <a:defRPr/>
            </a:pPr>
            <a:endParaRPr lang="en-US" dirty="0" smtClean="0"/>
          </a:p>
          <a:p>
            <a:pPr marL="514350" indent="-514350" eaLnBrk="1" fontAlgn="auto" hangingPunct="1">
              <a:spcAft>
                <a:spcPts val="0"/>
              </a:spcAft>
              <a:buFont typeface="+mj-lt"/>
              <a:buAutoNum type="arabicPeriod"/>
              <a:defRPr/>
            </a:pPr>
            <a:r>
              <a:rPr lang="en-US" b="1" dirty="0" smtClean="0">
                <a:solidFill>
                  <a:srgbClr val="FF0000"/>
                </a:solidFill>
                <a:effectLst>
                  <a:outerShdw blurRad="38100" dist="38100" dir="2700000" algn="tl">
                    <a:srgbClr val="000000">
                      <a:alpha val="43137"/>
                    </a:srgbClr>
                  </a:outerShdw>
                </a:effectLst>
              </a:rPr>
              <a:t>Quantum computer - </a:t>
            </a:r>
            <a:r>
              <a:rPr lang="en-US" dirty="0" smtClean="0"/>
              <a:t>First in the world, Orion from DWAVE, Vancouver, BC, Canada</a:t>
            </a:r>
            <a:endParaRPr lang="en-US"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0" y="0"/>
            <a:ext cx="9144000" cy="1066800"/>
          </a:xfrm>
        </p:spPr>
        <p:txBody>
          <a:bodyPr/>
          <a:lstStyle/>
          <a:p>
            <a:pPr>
              <a:defRPr/>
            </a:pPr>
            <a:r>
              <a:rPr lang="en-US" sz="4800" b="1" smtClean="0">
                <a:effectLst>
                  <a:outerShdw blurRad="38100" dist="38100" dir="2700000" algn="tl">
                    <a:srgbClr val="C0C0C0"/>
                  </a:outerShdw>
                </a:effectLst>
              </a:rPr>
              <a:t>Examples of </a:t>
            </a:r>
            <a:r>
              <a:rPr lang="en-US" sz="4800" b="1" smtClean="0">
                <a:solidFill>
                  <a:srgbClr val="FF0000"/>
                </a:solidFill>
                <a:effectLst>
                  <a:outerShdw blurRad="38100" dist="38100" dir="2700000" algn="tl">
                    <a:srgbClr val="C0C0C0"/>
                  </a:outerShdw>
                </a:effectLst>
              </a:rPr>
              <a:t>CSP</a:t>
            </a:r>
            <a:r>
              <a:rPr lang="en-US" sz="4800" b="1" smtClean="0">
                <a:effectLst>
                  <a:outerShdw blurRad="38100" dist="38100" dir="2700000" algn="tl">
                    <a:srgbClr val="C0C0C0"/>
                  </a:outerShdw>
                </a:effectLst>
              </a:rPr>
              <a:t> in </a:t>
            </a:r>
            <a:r>
              <a:rPr lang="en-US" sz="4800" b="1" smtClean="0">
                <a:solidFill>
                  <a:srgbClr val="3366FF"/>
                </a:solidFill>
                <a:effectLst>
                  <a:outerShdw blurRad="38100" dist="38100" dir="2700000" algn="tl">
                    <a:srgbClr val="C0C0C0"/>
                  </a:outerShdw>
                </a:effectLst>
              </a:rPr>
              <a:t>robotics</a:t>
            </a:r>
          </a:p>
        </p:txBody>
      </p:sp>
      <p:sp>
        <p:nvSpPr>
          <p:cNvPr id="74755" name="Rectangle 3"/>
          <p:cNvSpPr>
            <a:spLocks noGrp="1"/>
          </p:cNvSpPr>
          <p:nvPr>
            <p:ph type="body" idx="1"/>
          </p:nvPr>
        </p:nvSpPr>
        <p:spPr>
          <a:xfrm>
            <a:off x="304800" y="1219200"/>
            <a:ext cx="4343400" cy="5181600"/>
          </a:xfrm>
        </p:spPr>
        <p:txBody>
          <a:bodyPr/>
          <a:lstStyle/>
          <a:p>
            <a:pPr>
              <a:lnSpc>
                <a:spcPct val="80000"/>
              </a:lnSpc>
              <a:defRPr/>
            </a:pPr>
            <a:r>
              <a:rPr lang="en-US" sz="2000" b="1" smtClean="0">
                <a:effectLst>
                  <a:outerShdw blurRad="38100" dist="38100" dir="2700000" algn="tl">
                    <a:srgbClr val="C0C0C0"/>
                  </a:outerShdw>
                </a:effectLst>
              </a:rPr>
              <a:t>Scene recognition</a:t>
            </a:r>
          </a:p>
          <a:p>
            <a:pPr>
              <a:lnSpc>
                <a:spcPct val="80000"/>
              </a:lnSpc>
              <a:defRPr/>
            </a:pPr>
            <a:endParaRPr lang="en-US" sz="2000" b="1" smtClean="0">
              <a:effectLst>
                <a:outerShdw blurRad="38100" dist="38100" dir="2700000" algn="tl">
                  <a:srgbClr val="C0C0C0"/>
                </a:outerShdw>
              </a:effectLst>
            </a:endParaRPr>
          </a:p>
          <a:p>
            <a:pPr>
              <a:lnSpc>
                <a:spcPct val="80000"/>
              </a:lnSpc>
              <a:defRPr/>
            </a:pPr>
            <a:r>
              <a:rPr lang="en-US" sz="2000" b="1" smtClean="0">
                <a:solidFill>
                  <a:srgbClr val="FF0000"/>
                </a:solidFill>
                <a:effectLst>
                  <a:outerShdw blurRad="38100" dist="38100" dir="2700000" algn="tl">
                    <a:srgbClr val="C0C0C0"/>
                  </a:outerShdw>
                </a:effectLst>
              </a:rPr>
              <a:t>Motion generation</a:t>
            </a:r>
            <a:r>
              <a:rPr lang="en-US" sz="2000" b="1" smtClean="0">
                <a:effectLst>
                  <a:outerShdw blurRad="38100" dist="38100" dir="2700000" algn="tl">
                    <a:srgbClr val="C0C0C0"/>
                  </a:outerShdw>
                </a:effectLst>
              </a:rPr>
              <a:t> in presence of constraints</a:t>
            </a:r>
            <a:br>
              <a:rPr lang="en-US" sz="2000" b="1" smtClean="0">
                <a:effectLst>
                  <a:outerShdw blurRad="38100" dist="38100" dir="2700000" algn="tl">
                    <a:srgbClr val="C0C0C0"/>
                  </a:outerShdw>
                </a:effectLst>
              </a:rPr>
            </a:br>
            <a:endParaRPr lang="en-US" sz="2000" b="1" smtClean="0">
              <a:effectLst>
                <a:outerShdw blurRad="38100" dist="38100" dir="2700000" algn="tl">
                  <a:srgbClr val="C0C0C0"/>
                </a:outerShdw>
              </a:effectLst>
            </a:endParaRPr>
          </a:p>
          <a:p>
            <a:pPr lvl="1">
              <a:lnSpc>
                <a:spcPct val="80000"/>
              </a:lnSpc>
              <a:defRPr/>
            </a:pPr>
            <a:r>
              <a:rPr lang="en-US" sz="1800" b="1" smtClean="0">
                <a:effectLst>
                  <a:outerShdw blurRad="38100" dist="38100" dir="2700000" algn="tl">
                    <a:srgbClr val="C0C0C0"/>
                  </a:outerShdw>
                </a:effectLst>
              </a:rPr>
              <a:t>internal (</a:t>
            </a:r>
            <a:r>
              <a:rPr lang="en-US" sz="1800" b="1" smtClean="0">
                <a:solidFill>
                  <a:srgbClr val="FF0000"/>
                </a:solidFill>
                <a:effectLst>
                  <a:outerShdw blurRad="38100" dist="38100" dir="2700000" algn="tl">
                    <a:srgbClr val="C0C0C0"/>
                  </a:outerShdw>
                </a:effectLst>
              </a:rPr>
              <a:t>low power</a:t>
            </a:r>
            <a:r>
              <a:rPr lang="en-US" sz="1800" b="1" smtClean="0">
                <a:effectLst>
                  <a:outerShdw blurRad="38100" dist="38100" dir="2700000" algn="tl">
                    <a:srgbClr val="C0C0C0"/>
                  </a:outerShdw>
                </a:effectLst>
              </a:rPr>
              <a:t>, </a:t>
            </a:r>
            <a:r>
              <a:rPr lang="en-US" sz="1800" b="1" smtClean="0">
                <a:solidFill>
                  <a:srgbClr val="0000FF"/>
                </a:solidFill>
                <a:effectLst>
                  <a:outerShdw blurRad="38100" dist="38100" dir="2700000" algn="tl">
                    <a:srgbClr val="C0C0C0"/>
                  </a:outerShdw>
                </a:effectLst>
              </a:rPr>
              <a:t>don’t  hit itself</a:t>
            </a:r>
            <a:r>
              <a:rPr lang="en-US" sz="1800" b="1" smtClean="0">
                <a:effectLst>
                  <a:outerShdw blurRad="38100" dist="38100" dir="2700000" algn="tl">
                    <a:srgbClr val="C0C0C0"/>
                  </a:outerShdw>
                </a:effectLst>
              </a:rPr>
              <a:t>)</a:t>
            </a:r>
          </a:p>
          <a:p>
            <a:pPr lvl="1">
              <a:lnSpc>
                <a:spcPct val="80000"/>
              </a:lnSpc>
              <a:defRPr/>
            </a:pPr>
            <a:endParaRPr lang="en-US" sz="1800" b="1" smtClean="0">
              <a:effectLst>
                <a:outerShdw blurRad="38100" dist="38100" dir="2700000" algn="tl">
                  <a:srgbClr val="C0C0C0"/>
                </a:outerShdw>
              </a:effectLst>
            </a:endParaRPr>
          </a:p>
          <a:p>
            <a:pPr lvl="1">
              <a:lnSpc>
                <a:spcPct val="80000"/>
              </a:lnSpc>
              <a:defRPr/>
            </a:pPr>
            <a:r>
              <a:rPr lang="en-US" sz="1800" b="1" smtClean="0">
                <a:effectLst>
                  <a:outerShdw blurRad="38100" dist="38100" dir="2700000" algn="tl">
                    <a:srgbClr val="C0C0C0"/>
                  </a:outerShdw>
                </a:effectLst>
              </a:rPr>
              <a:t>external (shape of racing track, </a:t>
            </a:r>
            <a:r>
              <a:rPr lang="en-US" sz="1800" b="1" smtClean="0">
                <a:solidFill>
                  <a:srgbClr val="0000FF"/>
                </a:solidFill>
                <a:effectLst>
                  <a:outerShdw blurRad="38100" dist="38100" dir="2700000" algn="tl">
                    <a:srgbClr val="C0C0C0"/>
                  </a:outerShdw>
                </a:effectLst>
              </a:rPr>
              <a:t>wolf-man-cabbage-goat</a:t>
            </a:r>
            <a:r>
              <a:rPr lang="en-US" sz="1800" b="1" smtClean="0">
                <a:effectLst>
                  <a:outerShdw blurRad="38100" dist="38100" dir="2700000" algn="tl">
                    <a:srgbClr val="C0C0C0"/>
                  </a:outerShdw>
                </a:effectLst>
              </a:rPr>
              <a:t>)</a:t>
            </a:r>
          </a:p>
          <a:p>
            <a:pPr>
              <a:lnSpc>
                <a:spcPct val="80000"/>
              </a:lnSpc>
              <a:defRPr/>
            </a:pPr>
            <a:endParaRPr lang="en-US" sz="2000" b="1" smtClean="0">
              <a:effectLst>
                <a:outerShdw blurRad="38100" dist="38100" dir="2700000" algn="tl">
                  <a:srgbClr val="C0C0C0"/>
                </a:outerShdw>
              </a:effectLst>
            </a:endParaRPr>
          </a:p>
          <a:p>
            <a:pPr>
              <a:lnSpc>
                <a:spcPct val="80000"/>
              </a:lnSpc>
              <a:defRPr/>
            </a:pPr>
            <a:r>
              <a:rPr lang="en-US" sz="2000" b="1" smtClean="0">
                <a:solidFill>
                  <a:srgbClr val="CC0099"/>
                </a:solidFill>
                <a:effectLst>
                  <a:outerShdw blurRad="38100" dist="38100" dir="2700000" algn="tl">
                    <a:srgbClr val="C0C0C0"/>
                  </a:outerShdw>
                </a:effectLst>
              </a:rPr>
              <a:t>Gesture</a:t>
            </a:r>
            <a:r>
              <a:rPr lang="en-US" sz="2000" b="1" smtClean="0">
                <a:effectLst>
                  <a:outerShdw blurRad="38100" dist="38100" dir="2700000" algn="tl">
                    <a:srgbClr val="C0C0C0"/>
                  </a:outerShdw>
                </a:effectLst>
              </a:rPr>
              <a:t> under emotions</a:t>
            </a:r>
          </a:p>
          <a:p>
            <a:pPr>
              <a:lnSpc>
                <a:spcPct val="80000"/>
              </a:lnSpc>
              <a:defRPr/>
            </a:pPr>
            <a:endParaRPr lang="en-US" sz="2000" b="1" smtClean="0">
              <a:effectLst>
                <a:outerShdw blurRad="38100" dist="38100" dir="2700000" algn="tl">
                  <a:srgbClr val="C0C0C0"/>
                </a:outerShdw>
              </a:effectLst>
            </a:endParaRPr>
          </a:p>
          <a:p>
            <a:pPr>
              <a:lnSpc>
                <a:spcPct val="80000"/>
              </a:lnSpc>
              <a:defRPr/>
            </a:pPr>
            <a:r>
              <a:rPr lang="en-US" sz="2000" b="1" smtClean="0">
                <a:effectLst>
                  <a:outerShdw blurRad="38100" dist="38100" dir="2700000" algn="tl">
                    <a:srgbClr val="C0C0C0"/>
                  </a:outerShdw>
                </a:effectLst>
              </a:rPr>
              <a:t>Communication in a swarm of robots (</a:t>
            </a:r>
            <a:r>
              <a:rPr lang="en-US" sz="2000" b="1" smtClean="0">
                <a:solidFill>
                  <a:srgbClr val="0000FF"/>
                </a:solidFill>
                <a:effectLst>
                  <a:outerShdw blurRad="38100" dist="38100" dir="2700000" algn="tl">
                    <a:srgbClr val="C0C0C0"/>
                  </a:outerShdw>
                </a:effectLst>
              </a:rPr>
              <a:t>graph coloring</a:t>
            </a:r>
            <a:r>
              <a:rPr lang="en-US" sz="2000" b="1" smtClean="0">
                <a:effectLst>
                  <a:outerShdw blurRad="38100" dist="38100" dir="2700000" algn="tl">
                    <a:srgbClr val="C0C0C0"/>
                  </a:outerShdw>
                </a:effectLst>
              </a:rPr>
              <a:t>)</a:t>
            </a:r>
          </a:p>
          <a:p>
            <a:pPr>
              <a:lnSpc>
                <a:spcPct val="80000"/>
              </a:lnSpc>
              <a:defRPr/>
            </a:pPr>
            <a:endParaRPr lang="en-US" sz="2000" b="1" smtClean="0">
              <a:effectLst>
                <a:outerShdw blurRad="38100" dist="38100" dir="2700000" algn="tl">
                  <a:srgbClr val="C0C0C0"/>
                </a:outerShdw>
              </a:effectLst>
            </a:endParaRPr>
          </a:p>
          <a:p>
            <a:pPr>
              <a:lnSpc>
                <a:spcPct val="80000"/>
              </a:lnSpc>
              <a:defRPr/>
            </a:pPr>
            <a:r>
              <a:rPr lang="en-US" sz="2000" b="1" smtClean="0">
                <a:effectLst>
                  <a:outerShdw blurRad="38100" dist="38100" dir="2700000" algn="tl">
                    <a:srgbClr val="C0C0C0"/>
                  </a:outerShdw>
                </a:effectLst>
              </a:rPr>
              <a:t>Robot guard (</a:t>
            </a:r>
            <a:r>
              <a:rPr lang="en-US" sz="2000" b="1" smtClean="0">
                <a:solidFill>
                  <a:srgbClr val="0000FF"/>
                </a:solidFill>
                <a:effectLst>
                  <a:outerShdw blurRad="38100" dist="38100" dir="2700000" algn="tl">
                    <a:srgbClr val="C0C0C0"/>
                  </a:outerShdw>
                </a:effectLst>
              </a:rPr>
              <a:t>set covering</a:t>
            </a:r>
            <a:r>
              <a:rPr lang="en-US" sz="2000" b="1" smtClean="0">
                <a:effectLst>
                  <a:outerShdw blurRad="38100" dist="38100" dir="2700000" algn="tl">
                    <a:srgbClr val="C0C0C0"/>
                  </a:outerShdw>
                </a:effectLst>
              </a:rPr>
              <a:t>) </a:t>
            </a:r>
          </a:p>
        </p:txBody>
      </p:sp>
      <p:sp>
        <p:nvSpPr>
          <p:cNvPr id="74760" name="Rectangle 4"/>
          <p:cNvSpPr>
            <a:spLocks noChangeArrowheads="1"/>
          </p:cNvSpPr>
          <p:nvPr/>
        </p:nvSpPr>
        <p:spPr bwMode="auto">
          <a:xfrm>
            <a:off x="0" y="1719263"/>
            <a:ext cx="9144000" cy="0"/>
          </a:xfrm>
          <a:prstGeom prst="rect">
            <a:avLst/>
          </a:prstGeom>
          <a:noFill/>
          <a:ln w="9525">
            <a:noFill/>
            <a:miter lim="800000"/>
            <a:headEnd/>
            <a:tailEnd/>
          </a:ln>
        </p:spPr>
        <p:txBody>
          <a:bodyPr wrap="none" anchor="ctr">
            <a:spAutoFit/>
          </a:bodyPr>
          <a:lstStyle/>
          <a:p>
            <a:endParaRPr lang="en-US"/>
          </a:p>
        </p:txBody>
      </p:sp>
      <p:graphicFrame>
        <p:nvGraphicFramePr>
          <p:cNvPr id="74757" name="Object 5"/>
          <p:cNvGraphicFramePr>
            <a:graphicFrameLocks noChangeAspect="1"/>
          </p:cNvGraphicFramePr>
          <p:nvPr/>
        </p:nvGraphicFramePr>
        <p:xfrm>
          <a:off x="5029200" y="2590800"/>
          <a:ext cx="3962400" cy="2963863"/>
        </p:xfrm>
        <a:graphic>
          <a:graphicData uri="http://schemas.openxmlformats.org/presentationml/2006/ole">
            <p:oleObj spid="_x0000_s74757" name="Presentation" r:id="rId3" imgW="4572139" imgH="3429175" progId="PowerPoint.Show.8">
              <p:embed/>
            </p:oleObj>
          </a:graphicData>
        </a:graphic>
      </p:graphicFrame>
      <p:sp>
        <p:nvSpPr>
          <p:cNvPr id="74761" name="Line 6"/>
          <p:cNvSpPr>
            <a:spLocks noChangeShapeType="1"/>
          </p:cNvSpPr>
          <p:nvPr/>
        </p:nvSpPr>
        <p:spPr bwMode="auto">
          <a:xfrm>
            <a:off x="4267200" y="4114800"/>
            <a:ext cx="609600" cy="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Line 2"/>
          <p:cNvSpPr>
            <a:spLocks noChangeShapeType="1"/>
          </p:cNvSpPr>
          <p:nvPr/>
        </p:nvSpPr>
        <p:spPr bwMode="auto">
          <a:xfrm flipH="1">
            <a:off x="4648200" y="1295400"/>
            <a:ext cx="2514600" cy="1447800"/>
          </a:xfrm>
          <a:prstGeom prst="line">
            <a:avLst/>
          </a:prstGeom>
          <a:noFill/>
          <a:ln w="76200">
            <a:solidFill>
              <a:srgbClr val="FF0000"/>
            </a:solidFill>
            <a:round/>
            <a:headEnd/>
            <a:tailEnd type="triangle" w="med" len="med"/>
          </a:ln>
        </p:spPr>
        <p:txBody>
          <a:bodyPr/>
          <a:lstStyle/>
          <a:p>
            <a:endParaRPr lang="en-US"/>
          </a:p>
        </p:txBody>
      </p:sp>
      <p:sp>
        <p:nvSpPr>
          <p:cNvPr id="75779" name="AutoShape 3"/>
          <p:cNvSpPr>
            <a:spLocks noChangeArrowheads="1"/>
          </p:cNvSpPr>
          <p:nvPr/>
        </p:nvSpPr>
        <p:spPr bwMode="auto">
          <a:xfrm>
            <a:off x="5638800" y="381000"/>
            <a:ext cx="2209800" cy="914400"/>
          </a:xfrm>
          <a:prstGeom prst="roundRect">
            <a:avLst>
              <a:gd name="adj" fmla="val 16667"/>
            </a:avLst>
          </a:prstGeom>
          <a:solidFill>
            <a:srgbClr val="FFCC00"/>
          </a:solidFill>
          <a:ln w="9525">
            <a:solidFill>
              <a:schemeClr val="tx1"/>
            </a:solidFill>
            <a:round/>
            <a:headEnd/>
            <a:tailEnd/>
          </a:ln>
          <a:effectLst/>
        </p:spPr>
        <p:txBody>
          <a:bodyPr wrap="none" anchor="ctr"/>
          <a:lstStyle/>
          <a:p>
            <a:pPr algn="ctr">
              <a:defRPr/>
            </a:pPr>
            <a:r>
              <a:rPr lang="en-US" b="1">
                <a:effectLst>
                  <a:outerShdw blurRad="38100" dist="38100" dir="2700000" algn="tl">
                    <a:srgbClr val="FFFFFF"/>
                  </a:outerShdw>
                </a:effectLst>
              </a:rPr>
              <a:t>Robot Reasoning </a:t>
            </a:r>
          </a:p>
          <a:p>
            <a:pPr algn="ctr">
              <a:defRPr/>
            </a:pPr>
            <a:r>
              <a:rPr lang="en-US" b="1">
                <a:effectLst>
                  <a:outerShdw blurRad="38100" dist="38100" dir="2700000" algn="tl">
                    <a:srgbClr val="FFFFFF"/>
                  </a:outerShdw>
                </a:effectLst>
              </a:rPr>
              <a:t>Problem</a:t>
            </a:r>
          </a:p>
        </p:txBody>
      </p:sp>
      <p:sp>
        <p:nvSpPr>
          <p:cNvPr id="2" name="Rectangle 4"/>
          <p:cNvSpPr>
            <a:spLocks noChangeArrowheads="1"/>
          </p:cNvSpPr>
          <p:nvPr/>
        </p:nvSpPr>
        <p:spPr bwMode="auto">
          <a:xfrm>
            <a:off x="4800600" y="4572000"/>
            <a:ext cx="4038600" cy="20574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75781" name="Rectangle 5"/>
          <p:cNvSpPr>
            <a:spLocks noGrp="1"/>
          </p:cNvSpPr>
          <p:nvPr>
            <p:ph type="title"/>
          </p:nvPr>
        </p:nvSpPr>
        <p:spPr>
          <a:xfrm>
            <a:off x="4953000" y="2438400"/>
            <a:ext cx="4191000" cy="1905000"/>
          </a:xfrm>
        </p:spPr>
        <p:txBody>
          <a:bodyPr/>
          <a:lstStyle/>
          <a:p>
            <a:pPr>
              <a:defRPr/>
            </a:pPr>
            <a:r>
              <a:rPr lang="en-US" sz="4000" b="1" smtClean="0">
                <a:solidFill>
                  <a:srgbClr val="FF0000"/>
                </a:solidFill>
                <a:effectLst>
                  <a:outerShdw blurRad="38100" dist="38100" dir="2700000" algn="tl">
                    <a:srgbClr val="C0C0C0"/>
                  </a:outerShdw>
                </a:effectLst>
              </a:rPr>
              <a:t>New Approach to Quantum Robotics</a:t>
            </a:r>
          </a:p>
        </p:txBody>
      </p:sp>
      <p:pic>
        <p:nvPicPr>
          <p:cNvPr id="3" name="Picture 6" descr="untitledqw"/>
          <p:cNvPicPr>
            <a:picLocks noChangeAspect="1" noChangeArrowheads="1"/>
          </p:cNvPicPr>
          <p:nvPr/>
        </p:nvPicPr>
        <p:blipFill>
          <a:blip r:embed="rId2"/>
          <a:srcRect/>
          <a:stretch>
            <a:fillRect/>
          </a:stretch>
        </p:blipFill>
        <p:spPr bwMode="auto">
          <a:xfrm>
            <a:off x="5943600" y="5029200"/>
            <a:ext cx="2667000" cy="1497013"/>
          </a:xfrm>
          <a:prstGeom prst="rect">
            <a:avLst/>
          </a:prstGeom>
          <a:noFill/>
          <a:ln w="9525">
            <a:noFill/>
            <a:miter lim="800000"/>
            <a:headEnd/>
            <a:tailEnd/>
          </a:ln>
        </p:spPr>
      </p:pic>
      <p:sp>
        <p:nvSpPr>
          <p:cNvPr id="75783" name="Text Box 7"/>
          <p:cNvSpPr txBox="1">
            <a:spLocks noChangeArrowheads="1"/>
          </p:cNvSpPr>
          <p:nvPr/>
        </p:nvSpPr>
        <p:spPr bwMode="auto">
          <a:xfrm>
            <a:off x="4800600" y="4648200"/>
            <a:ext cx="3886200" cy="366713"/>
          </a:xfrm>
          <a:prstGeom prst="rect">
            <a:avLst/>
          </a:prstGeom>
          <a:noFill/>
          <a:ln w="9525">
            <a:noFill/>
            <a:miter lim="800000"/>
            <a:headEnd/>
            <a:tailEnd/>
          </a:ln>
          <a:effectLst/>
        </p:spPr>
        <p:txBody>
          <a:bodyPr>
            <a:spAutoFit/>
          </a:bodyPr>
          <a:lstStyle/>
          <a:p>
            <a:pPr>
              <a:spcBef>
                <a:spcPct val="50000"/>
              </a:spcBef>
              <a:defRPr/>
            </a:pPr>
            <a:r>
              <a:rPr lang="en-US" b="1">
                <a:solidFill>
                  <a:srgbClr val="0000FF"/>
                </a:solidFill>
                <a:effectLst>
                  <a:outerShdw blurRad="38100" dist="38100" dir="2700000" algn="tl">
                    <a:srgbClr val="C0C0C0"/>
                  </a:outerShdw>
                </a:effectLst>
              </a:rPr>
              <a:t>Adiabatic</a:t>
            </a:r>
            <a:r>
              <a:rPr lang="en-US" b="1">
                <a:effectLst>
                  <a:outerShdw blurRad="38100" dist="38100" dir="2700000" algn="tl">
                    <a:srgbClr val="C0C0C0"/>
                  </a:outerShdw>
                </a:effectLst>
              </a:rPr>
              <a:t> Quantum Computer</a:t>
            </a:r>
          </a:p>
        </p:txBody>
      </p:sp>
      <p:sp>
        <p:nvSpPr>
          <p:cNvPr id="4" name="Rectangle 8"/>
          <p:cNvSpPr>
            <a:spLocks noChangeArrowheads="1"/>
          </p:cNvSpPr>
          <p:nvPr/>
        </p:nvSpPr>
        <p:spPr bwMode="auto">
          <a:xfrm>
            <a:off x="304800" y="2895600"/>
            <a:ext cx="4038600" cy="20574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75785" name="Text Box 9"/>
          <p:cNvSpPr txBox="1">
            <a:spLocks noChangeArrowheads="1"/>
          </p:cNvSpPr>
          <p:nvPr/>
        </p:nvSpPr>
        <p:spPr bwMode="auto">
          <a:xfrm>
            <a:off x="304800" y="2971800"/>
            <a:ext cx="3886200" cy="366713"/>
          </a:xfrm>
          <a:prstGeom prst="rect">
            <a:avLst/>
          </a:prstGeom>
          <a:noFill/>
          <a:ln w="9525">
            <a:noFill/>
            <a:miter lim="800000"/>
            <a:headEnd/>
            <a:tailEnd/>
          </a:ln>
          <a:effectLst/>
        </p:spPr>
        <p:txBody>
          <a:bodyPr>
            <a:spAutoFit/>
          </a:bodyPr>
          <a:lstStyle/>
          <a:p>
            <a:pPr>
              <a:spcBef>
                <a:spcPct val="50000"/>
              </a:spcBef>
              <a:defRPr/>
            </a:pPr>
            <a:r>
              <a:rPr lang="en-US" b="1">
                <a:effectLst>
                  <a:outerShdw blurRad="38100" dist="38100" dir="2700000" algn="tl">
                    <a:srgbClr val="C0C0C0"/>
                  </a:outerShdw>
                </a:effectLst>
              </a:rPr>
              <a:t>Constraint Satisfaction Problem</a:t>
            </a:r>
          </a:p>
        </p:txBody>
      </p:sp>
      <p:sp>
        <p:nvSpPr>
          <p:cNvPr id="5" name="Line 10"/>
          <p:cNvSpPr>
            <a:spLocks noChangeShapeType="1"/>
          </p:cNvSpPr>
          <p:nvPr/>
        </p:nvSpPr>
        <p:spPr bwMode="auto">
          <a:xfrm>
            <a:off x="609600" y="1524000"/>
            <a:ext cx="838200" cy="1371600"/>
          </a:xfrm>
          <a:prstGeom prst="line">
            <a:avLst/>
          </a:prstGeom>
          <a:noFill/>
          <a:ln w="76200">
            <a:solidFill>
              <a:srgbClr val="FF0000"/>
            </a:solidFill>
            <a:round/>
            <a:headEnd/>
            <a:tailEnd type="triangle" w="med" len="med"/>
          </a:ln>
        </p:spPr>
        <p:txBody>
          <a:bodyPr/>
          <a:lstStyle/>
          <a:p>
            <a:endParaRPr lang="en-US"/>
          </a:p>
        </p:txBody>
      </p:sp>
      <p:sp>
        <p:nvSpPr>
          <p:cNvPr id="75786" name="Line 11"/>
          <p:cNvSpPr>
            <a:spLocks noChangeShapeType="1"/>
          </p:cNvSpPr>
          <p:nvPr/>
        </p:nvSpPr>
        <p:spPr bwMode="auto">
          <a:xfrm flipH="1">
            <a:off x="3962400" y="1828800"/>
            <a:ext cx="1219200" cy="990600"/>
          </a:xfrm>
          <a:prstGeom prst="line">
            <a:avLst/>
          </a:prstGeom>
          <a:noFill/>
          <a:ln w="76200">
            <a:solidFill>
              <a:srgbClr val="FF0000"/>
            </a:solidFill>
            <a:round/>
            <a:headEnd/>
            <a:tailEnd type="triangle" w="med" len="med"/>
          </a:ln>
        </p:spPr>
        <p:txBody>
          <a:bodyPr/>
          <a:lstStyle/>
          <a:p>
            <a:endParaRPr lang="en-US"/>
          </a:p>
        </p:txBody>
      </p:sp>
      <p:sp>
        <p:nvSpPr>
          <p:cNvPr id="75788" name="AutoShape 12"/>
          <p:cNvSpPr>
            <a:spLocks noChangeArrowheads="1"/>
          </p:cNvSpPr>
          <p:nvPr/>
        </p:nvSpPr>
        <p:spPr bwMode="auto">
          <a:xfrm>
            <a:off x="4343400" y="1143000"/>
            <a:ext cx="1752600" cy="990600"/>
          </a:xfrm>
          <a:prstGeom prst="roundRect">
            <a:avLst>
              <a:gd name="adj" fmla="val 16667"/>
            </a:avLst>
          </a:prstGeom>
          <a:solidFill>
            <a:srgbClr val="FFFFCC"/>
          </a:solidFill>
          <a:ln w="9525">
            <a:solidFill>
              <a:schemeClr val="tx1"/>
            </a:solidFill>
            <a:round/>
            <a:headEnd/>
            <a:tailEnd/>
          </a:ln>
        </p:spPr>
        <p:txBody>
          <a:bodyPr wrap="none" anchor="ctr"/>
          <a:lstStyle/>
          <a:p>
            <a:pPr algn="ctr">
              <a:defRPr/>
            </a:pPr>
            <a:r>
              <a:rPr lang="en-US" b="1">
                <a:effectLst>
                  <a:outerShdw blurRad="38100" dist="38100" dir="2700000" algn="tl">
                    <a:srgbClr val="FFFFFF"/>
                  </a:outerShdw>
                </a:effectLst>
              </a:rPr>
              <a:t>Robot Vision </a:t>
            </a:r>
          </a:p>
          <a:p>
            <a:pPr algn="ctr">
              <a:defRPr/>
            </a:pPr>
            <a:r>
              <a:rPr lang="en-US" b="1">
                <a:effectLst>
                  <a:outerShdw blurRad="38100" dist="38100" dir="2700000" algn="tl">
                    <a:srgbClr val="FFFFFF"/>
                  </a:outerShdw>
                </a:effectLst>
              </a:rPr>
              <a:t>Problem</a:t>
            </a:r>
          </a:p>
        </p:txBody>
      </p:sp>
      <p:sp>
        <p:nvSpPr>
          <p:cNvPr id="75789" name="AutoShape 13"/>
          <p:cNvSpPr>
            <a:spLocks noChangeArrowheads="1"/>
          </p:cNvSpPr>
          <p:nvPr/>
        </p:nvSpPr>
        <p:spPr bwMode="auto">
          <a:xfrm>
            <a:off x="2209800" y="609600"/>
            <a:ext cx="1981200" cy="990600"/>
          </a:xfrm>
          <a:prstGeom prst="roundRect">
            <a:avLst>
              <a:gd name="adj" fmla="val 16667"/>
            </a:avLst>
          </a:prstGeom>
          <a:solidFill>
            <a:srgbClr val="FFCC00"/>
          </a:solidFill>
          <a:ln w="9525">
            <a:solidFill>
              <a:schemeClr val="tx1"/>
            </a:solidFill>
            <a:round/>
            <a:headEnd/>
            <a:tailEnd/>
          </a:ln>
          <a:effectLst/>
        </p:spPr>
        <p:txBody>
          <a:bodyPr wrap="none" anchor="ctr"/>
          <a:lstStyle/>
          <a:p>
            <a:pPr algn="ctr">
              <a:defRPr/>
            </a:pPr>
            <a:r>
              <a:rPr lang="en-US" b="1">
                <a:effectLst>
                  <a:outerShdw blurRad="38100" dist="38100" dir="2700000" algn="tl">
                    <a:srgbClr val="FFFFFF"/>
                  </a:outerShdw>
                </a:effectLst>
              </a:rPr>
              <a:t>Robot </a:t>
            </a:r>
          </a:p>
          <a:p>
            <a:pPr algn="ctr">
              <a:defRPr/>
            </a:pPr>
            <a:r>
              <a:rPr lang="en-US" b="1">
                <a:effectLst>
                  <a:outerShdw blurRad="38100" dist="38100" dir="2700000" algn="tl">
                    <a:srgbClr val="FFFFFF"/>
                  </a:outerShdw>
                </a:effectLst>
              </a:rPr>
              <a:t>Communication </a:t>
            </a:r>
          </a:p>
          <a:p>
            <a:pPr algn="ctr">
              <a:defRPr/>
            </a:pPr>
            <a:r>
              <a:rPr lang="en-US" b="1">
                <a:effectLst>
                  <a:outerShdw blurRad="38100" dist="38100" dir="2700000" algn="tl">
                    <a:srgbClr val="FFFFFF"/>
                  </a:outerShdw>
                </a:effectLst>
              </a:rPr>
              <a:t>Problem</a:t>
            </a:r>
          </a:p>
        </p:txBody>
      </p:sp>
      <p:sp>
        <p:nvSpPr>
          <p:cNvPr id="75790" name="AutoShape 14"/>
          <p:cNvSpPr>
            <a:spLocks noChangeArrowheads="1"/>
          </p:cNvSpPr>
          <p:nvPr/>
        </p:nvSpPr>
        <p:spPr bwMode="auto">
          <a:xfrm>
            <a:off x="228600" y="228600"/>
            <a:ext cx="1752600" cy="1371600"/>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defRPr/>
            </a:pPr>
            <a:r>
              <a:rPr lang="en-US" b="1">
                <a:effectLst>
                  <a:outerShdw blurRad="38100" dist="38100" dir="2700000" algn="tl">
                    <a:srgbClr val="FFFFFF"/>
                  </a:outerShdw>
                </a:effectLst>
              </a:rPr>
              <a:t>Robot </a:t>
            </a:r>
          </a:p>
          <a:p>
            <a:pPr algn="ctr">
              <a:defRPr/>
            </a:pPr>
            <a:r>
              <a:rPr lang="en-US" b="1">
                <a:effectLst>
                  <a:outerShdw blurRad="38100" dist="38100" dir="2700000" algn="tl">
                    <a:srgbClr val="FFFFFF"/>
                  </a:outerShdw>
                </a:effectLst>
              </a:rPr>
              <a:t>Obstacle </a:t>
            </a:r>
          </a:p>
          <a:p>
            <a:pPr algn="ctr">
              <a:defRPr/>
            </a:pPr>
            <a:r>
              <a:rPr lang="en-US" b="1">
                <a:effectLst>
                  <a:outerShdw blurRad="38100" dist="38100" dir="2700000" algn="tl">
                    <a:srgbClr val="FFFFFF"/>
                  </a:outerShdw>
                </a:effectLst>
              </a:rPr>
              <a:t>Avoidance</a:t>
            </a:r>
          </a:p>
          <a:p>
            <a:pPr algn="ctr">
              <a:defRPr/>
            </a:pPr>
            <a:r>
              <a:rPr lang="en-US" b="1">
                <a:effectLst>
                  <a:outerShdw blurRad="38100" dist="38100" dir="2700000" algn="tl">
                    <a:srgbClr val="FFFFFF"/>
                  </a:outerShdw>
                </a:effectLst>
              </a:rPr>
              <a:t>Problem</a:t>
            </a:r>
          </a:p>
        </p:txBody>
      </p:sp>
      <p:sp>
        <p:nvSpPr>
          <p:cNvPr id="6" name="AutoShape 15"/>
          <p:cNvSpPr>
            <a:spLocks noChangeArrowheads="1"/>
          </p:cNvSpPr>
          <p:nvPr/>
        </p:nvSpPr>
        <p:spPr bwMode="auto">
          <a:xfrm flipV="1">
            <a:off x="2286000" y="4953000"/>
            <a:ext cx="2438400" cy="914400"/>
          </a:xfrm>
          <a:custGeom>
            <a:avLst/>
            <a:gdLst>
              <a:gd name="T0" fmla="*/ 2147483647 w 21600"/>
              <a:gd name="T1" fmla="*/ 0 h 21600"/>
              <a:gd name="T2" fmla="*/ 2147483647 w 21600"/>
              <a:gd name="T3" fmla="*/ 922379669 h 21600"/>
              <a:gd name="T4" fmla="*/ 2147483647 w 21600"/>
              <a:gd name="T5" fmla="*/ 1638705130 h 21600"/>
              <a:gd name="T6" fmla="*/ 2147483647 w 21600"/>
              <a:gd name="T7" fmla="*/ 46118881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0000"/>
            </a:solidFill>
            <a:miter lim="800000"/>
            <a:headEnd/>
            <a:tailEnd/>
          </a:ln>
        </p:spPr>
        <p:txBody>
          <a:bodyPr wrap="none" anchor="ctr"/>
          <a:lstStyle/>
          <a:p>
            <a:endParaRPr lang="en-US"/>
          </a:p>
        </p:txBody>
      </p:sp>
      <p:sp>
        <p:nvSpPr>
          <p:cNvPr id="75791" name="Line 16"/>
          <p:cNvSpPr>
            <a:spLocks noChangeShapeType="1"/>
          </p:cNvSpPr>
          <p:nvPr/>
        </p:nvSpPr>
        <p:spPr bwMode="auto">
          <a:xfrm flipH="1">
            <a:off x="2438400" y="1524000"/>
            <a:ext cx="990600" cy="1295400"/>
          </a:xfrm>
          <a:prstGeom prst="line">
            <a:avLst/>
          </a:prstGeom>
          <a:noFill/>
          <a:ln w="76200">
            <a:solidFill>
              <a:srgbClr val="FF0000"/>
            </a:solidFill>
            <a:round/>
            <a:headEnd/>
            <a:tailEnd type="triangle" w="med" len="med"/>
          </a:ln>
        </p:spPr>
        <p:txBody>
          <a:bodyPr/>
          <a:lstStyle/>
          <a:p>
            <a:endParaRPr lang="en-US"/>
          </a:p>
        </p:txBody>
      </p:sp>
      <p:sp>
        <p:nvSpPr>
          <p:cNvPr id="75792" name="Oval 17"/>
          <p:cNvSpPr>
            <a:spLocks noChangeArrowheads="1"/>
          </p:cNvSpPr>
          <p:nvPr/>
        </p:nvSpPr>
        <p:spPr bwMode="auto">
          <a:xfrm>
            <a:off x="1143000" y="3429000"/>
            <a:ext cx="381000" cy="304800"/>
          </a:xfrm>
          <a:prstGeom prst="ellipse">
            <a:avLst/>
          </a:prstGeom>
          <a:solidFill>
            <a:srgbClr val="FFCC00"/>
          </a:solidFill>
          <a:ln w="9525">
            <a:solidFill>
              <a:schemeClr val="tx1"/>
            </a:solidFill>
            <a:round/>
            <a:headEnd/>
            <a:tailEnd/>
          </a:ln>
        </p:spPr>
        <p:txBody>
          <a:bodyPr wrap="none" anchor="ctr"/>
          <a:lstStyle/>
          <a:p>
            <a:endParaRPr lang="en-US"/>
          </a:p>
        </p:txBody>
      </p:sp>
      <p:sp>
        <p:nvSpPr>
          <p:cNvPr id="75793" name="Oval 18"/>
          <p:cNvSpPr>
            <a:spLocks noChangeArrowheads="1"/>
          </p:cNvSpPr>
          <p:nvPr/>
        </p:nvSpPr>
        <p:spPr bwMode="auto">
          <a:xfrm>
            <a:off x="2743200" y="4343400"/>
            <a:ext cx="381000" cy="304800"/>
          </a:xfrm>
          <a:prstGeom prst="ellipse">
            <a:avLst/>
          </a:prstGeom>
          <a:solidFill>
            <a:srgbClr val="FFCC00"/>
          </a:solidFill>
          <a:ln w="9525">
            <a:solidFill>
              <a:schemeClr val="tx1"/>
            </a:solidFill>
            <a:round/>
            <a:headEnd/>
            <a:tailEnd/>
          </a:ln>
        </p:spPr>
        <p:txBody>
          <a:bodyPr wrap="none" anchor="ctr"/>
          <a:lstStyle/>
          <a:p>
            <a:endParaRPr lang="en-US"/>
          </a:p>
        </p:txBody>
      </p:sp>
      <p:sp>
        <p:nvSpPr>
          <p:cNvPr id="75794" name="Oval 19"/>
          <p:cNvSpPr>
            <a:spLocks noChangeArrowheads="1"/>
          </p:cNvSpPr>
          <p:nvPr/>
        </p:nvSpPr>
        <p:spPr bwMode="auto">
          <a:xfrm>
            <a:off x="3124200" y="3505200"/>
            <a:ext cx="381000" cy="304800"/>
          </a:xfrm>
          <a:prstGeom prst="ellipse">
            <a:avLst/>
          </a:prstGeom>
          <a:solidFill>
            <a:srgbClr val="FFCC00"/>
          </a:solidFill>
          <a:ln w="9525">
            <a:solidFill>
              <a:schemeClr val="tx1"/>
            </a:solidFill>
            <a:round/>
            <a:headEnd/>
            <a:tailEnd/>
          </a:ln>
        </p:spPr>
        <p:txBody>
          <a:bodyPr wrap="none" anchor="ctr"/>
          <a:lstStyle/>
          <a:p>
            <a:endParaRPr lang="en-US"/>
          </a:p>
        </p:txBody>
      </p:sp>
      <p:sp>
        <p:nvSpPr>
          <p:cNvPr id="75795" name="Oval 20"/>
          <p:cNvSpPr>
            <a:spLocks noChangeArrowheads="1"/>
          </p:cNvSpPr>
          <p:nvPr/>
        </p:nvSpPr>
        <p:spPr bwMode="auto">
          <a:xfrm>
            <a:off x="1600200" y="4495800"/>
            <a:ext cx="381000" cy="304800"/>
          </a:xfrm>
          <a:prstGeom prst="ellipse">
            <a:avLst/>
          </a:prstGeom>
          <a:solidFill>
            <a:srgbClr val="FFCC00"/>
          </a:solidFill>
          <a:ln w="9525">
            <a:solidFill>
              <a:schemeClr val="tx1"/>
            </a:solidFill>
            <a:round/>
            <a:headEnd/>
            <a:tailEnd/>
          </a:ln>
        </p:spPr>
        <p:txBody>
          <a:bodyPr wrap="none" anchor="ctr"/>
          <a:lstStyle/>
          <a:p>
            <a:endParaRPr lang="en-US"/>
          </a:p>
        </p:txBody>
      </p:sp>
      <p:sp>
        <p:nvSpPr>
          <p:cNvPr id="75796" name="Line 21"/>
          <p:cNvSpPr>
            <a:spLocks noChangeShapeType="1"/>
          </p:cNvSpPr>
          <p:nvPr/>
        </p:nvSpPr>
        <p:spPr bwMode="auto">
          <a:xfrm>
            <a:off x="1371600" y="3733800"/>
            <a:ext cx="304800" cy="762000"/>
          </a:xfrm>
          <a:prstGeom prst="line">
            <a:avLst/>
          </a:prstGeom>
          <a:noFill/>
          <a:ln w="9525">
            <a:solidFill>
              <a:schemeClr val="tx1"/>
            </a:solidFill>
            <a:round/>
            <a:headEnd/>
            <a:tailEnd/>
          </a:ln>
        </p:spPr>
        <p:txBody>
          <a:bodyPr/>
          <a:lstStyle/>
          <a:p>
            <a:endParaRPr lang="en-US"/>
          </a:p>
        </p:txBody>
      </p:sp>
      <p:sp>
        <p:nvSpPr>
          <p:cNvPr id="75797" name="Line 22"/>
          <p:cNvSpPr>
            <a:spLocks noChangeShapeType="1"/>
          </p:cNvSpPr>
          <p:nvPr/>
        </p:nvSpPr>
        <p:spPr bwMode="auto">
          <a:xfrm>
            <a:off x="1447800" y="3581400"/>
            <a:ext cx="1752600" cy="76200"/>
          </a:xfrm>
          <a:prstGeom prst="line">
            <a:avLst/>
          </a:prstGeom>
          <a:noFill/>
          <a:ln w="9525">
            <a:solidFill>
              <a:srgbClr val="FF0000"/>
            </a:solidFill>
            <a:round/>
            <a:headEnd/>
            <a:tailEnd/>
          </a:ln>
        </p:spPr>
        <p:txBody>
          <a:bodyPr/>
          <a:lstStyle/>
          <a:p>
            <a:endParaRPr lang="en-US"/>
          </a:p>
        </p:txBody>
      </p:sp>
      <p:sp>
        <p:nvSpPr>
          <p:cNvPr id="75798" name="Line 23"/>
          <p:cNvSpPr>
            <a:spLocks noChangeShapeType="1"/>
          </p:cNvSpPr>
          <p:nvPr/>
        </p:nvSpPr>
        <p:spPr bwMode="auto">
          <a:xfrm flipH="1">
            <a:off x="1981200" y="3810000"/>
            <a:ext cx="1219200" cy="762000"/>
          </a:xfrm>
          <a:prstGeom prst="line">
            <a:avLst/>
          </a:prstGeom>
          <a:noFill/>
          <a:ln w="9525">
            <a:solidFill>
              <a:schemeClr val="accent2"/>
            </a:solidFill>
            <a:round/>
            <a:headEnd/>
            <a:tailEnd/>
          </a:ln>
        </p:spPr>
        <p:txBody>
          <a:bodyPr/>
          <a:lstStyle/>
          <a:p>
            <a:endParaRPr lang="en-US"/>
          </a:p>
        </p:txBody>
      </p:sp>
      <p:sp>
        <p:nvSpPr>
          <p:cNvPr id="75799" name="Line 24"/>
          <p:cNvSpPr>
            <a:spLocks noChangeShapeType="1"/>
          </p:cNvSpPr>
          <p:nvPr/>
        </p:nvSpPr>
        <p:spPr bwMode="auto">
          <a:xfrm>
            <a:off x="1447800" y="3733800"/>
            <a:ext cx="1371600" cy="685800"/>
          </a:xfrm>
          <a:prstGeom prst="line">
            <a:avLst/>
          </a:prstGeom>
          <a:noFill/>
          <a:ln w="38100">
            <a:solidFill>
              <a:schemeClr val="accent2"/>
            </a:solidFill>
            <a:round/>
            <a:headEnd/>
            <a:tailEnd/>
          </a:ln>
        </p:spPr>
        <p:txBody>
          <a:bodyPr/>
          <a:lstStyle/>
          <a:p>
            <a:endParaRPr lang="en-US"/>
          </a:p>
        </p:txBody>
      </p:sp>
      <p:sp>
        <p:nvSpPr>
          <p:cNvPr id="75800" name="Line 25"/>
          <p:cNvSpPr>
            <a:spLocks noChangeShapeType="1"/>
          </p:cNvSpPr>
          <p:nvPr/>
        </p:nvSpPr>
        <p:spPr bwMode="auto">
          <a:xfrm flipV="1">
            <a:off x="1981200" y="4572000"/>
            <a:ext cx="762000" cy="76200"/>
          </a:xfrm>
          <a:prstGeom prst="line">
            <a:avLst/>
          </a:prstGeom>
          <a:noFill/>
          <a:ln w="76200">
            <a:solidFill>
              <a:srgbClr val="FF0000"/>
            </a:solidFill>
            <a:round/>
            <a:headEnd/>
            <a:tailEnd/>
          </a:ln>
        </p:spPr>
        <p:txBody>
          <a:bodyPr/>
          <a:lstStyle/>
          <a:p>
            <a:endParaRPr lang="en-US"/>
          </a:p>
        </p:txBody>
      </p:sp>
      <p:sp>
        <p:nvSpPr>
          <p:cNvPr id="75801" name="Oval 26"/>
          <p:cNvSpPr>
            <a:spLocks noChangeArrowheads="1"/>
          </p:cNvSpPr>
          <p:nvPr/>
        </p:nvSpPr>
        <p:spPr bwMode="auto">
          <a:xfrm>
            <a:off x="1447800" y="1905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2" name="Oval 27"/>
          <p:cNvSpPr>
            <a:spLocks noChangeArrowheads="1"/>
          </p:cNvSpPr>
          <p:nvPr/>
        </p:nvSpPr>
        <p:spPr bwMode="auto">
          <a:xfrm>
            <a:off x="1828800" y="1905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3" name="Oval 28"/>
          <p:cNvSpPr>
            <a:spLocks noChangeArrowheads="1"/>
          </p:cNvSpPr>
          <p:nvPr/>
        </p:nvSpPr>
        <p:spPr bwMode="auto">
          <a:xfrm>
            <a:off x="3581400" y="20574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4" name="Oval 29"/>
          <p:cNvSpPr>
            <a:spLocks noChangeArrowheads="1"/>
          </p:cNvSpPr>
          <p:nvPr/>
        </p:nvSpPr>
        <p:spPr bwMode="auto">
          <a:xfrm>
            <a:off x="3886200" y="21336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5" name="Oval 30"/>
          <p:cNvSpPr>
            <a:spLocks noChangeArrowheads="1"/>
          </p:cNvSpPr>
          <p:nvPr/>
        </p:nvSpPr>
        <p:spPr bwMode="auto">
          <a:xfrm>
            <a:off x="2209800" y="19812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6" name="Oval 31"/>
          <p:cNvSpPr>
            <a:spLocks noChangeArrowheads="1"/>
          </p:cNvSpPr>
          <p:nvPr/>
        </p:nvSpPr>
        <p:spPr bwMode="auto">
          <a:xfrm>
            <a:off x="2438400" y="20574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808" name="Text Box 32"/>
          <p:cNvSpPr txBox="1">
            <a:spLocks noChangeArrowheads="1"/>
          </p:cNvSpPr>
          <p:nvPr/>
        </p:nvSpPr>
        <p:spPr bwMode="auto">
          <a:xfrm>
            <a:off x="0" y="5029200"/>
            <a:ext cx="2225675" cy="641350"/>
          </a:xfrm>
          <a:prstGeom prst="rect">
            <a:avLst/>
          </a:prstGeom>
          <a:noFill/>
          <a:ln w="9525">
            <a:noFill/>
            <a:miter lim="800000"/>
            <a:headEnd/>
            <a:tailEnd/>
          </a:ln>
          <a:effectLst/>
        </p:spPr>
        <p:txBody>
          <a:bodyPr>
            <a:spAutoFit/>
          </a:bodyPr>
          <a:lstStyle/>
          <a:p>
            <a:pPr>
              <a:defRPr/>
            </a:pPr>
            <a:r>
              <a:rPr lang="en-US" b="1" i="1">
                <a:solidFill>
                  <a:srgbClr val="0000FF"/>
                </a:solidFill>
                <a:effectLst>
                  <a:outerShdw blurRad="38100" dist="38100" dir="2700000" algn="tl">
                    <a:srgbClr val="C0C0C0"/>
                  </a:outerShdw>
                </a:effectLst>
              </a:rPr>
              <a:t>Classical </a:t>
            </a:r>
            <a:r>
              <a:rPr lang="en-US" b="1" i="1">
                <a:effectLst>
                  <a:outerShdw blurRad="38100" dist="38100" dir="2700000" algn="tl">
                    <a:srgbClr val="C0C0C0"/>
                  </a:outerShdw>
                </a:effectLst>
              </a:rPr>
              <a:t>quantum computing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0" y="0"/>
            <a:ext cx="4572000" cy="6553200"/>
          </a:xfrm>
        </p:spPr>
        <p:txBody>
          <a:bodyPr/>
          <a:lstStyle/>
          <a:p>
            <a:pPr>
              <a:defRPr/>
            </a:pPr>
            <a:r>
              <a:rPr lang="en-US" altLang="ko-KR" sz="5400" b="1" smtClean="0">
                <a:solidFill>
                  <a:srgbClr val="FF5050"/>
                </a:solidFill>
                <a:effectLst>
                  <a:outerShdw blurRad="38100" dist="38100" dir="2700000" algn="tl">
                    <a:srgbClr val="C0C0C0"/>
                  </a:outerShdw>
                </a:effectLst>
                <a:ea typeface="굴림" charset="-127"/>
              </a:rPr>
              <a:t>Adiabatic Quantum Computing</a:t>
            </a:r>
            <a:r>
              <a:rPr lang="en-US" altLang="ko-KR" sz="4000" b="1" smtClean="0">
                <a:effectLst>
                  <a:outerShdw blurRad="38100" dist="38100" dir="2700000" algn="tl">
                    <a:srgbClr val="C0C0C0"/>
                  </a:outerShdw>
                </a:effectLst>
                <a:ea typeface="굴림" charset="-127"/>
              </a:rPr>
              <a:t> </a:t>
            </a:r>
            <a:br>
              <a:rPr lang="en-US" altLang="ko-KR" sz="4000" b="1" smtClean="0">
                <a:effectLst>
                  <a:outerShdw blurRad="38100" dist="38100" dir="2700000" algn="tl">
                    <a:srgbClr val="C0C0C0"/>
                  </a:outerShdw>
                </a:effectLst>
                <a:ea typeface="굴림" charset="-127"/>
              </a:rPr>
            </a:br>
            <a:r>
              <a:rPr lang="en-US" altLang="ko-KR" sz="4000" b="1" smtClean="0">
                <a:effectLst>
                  <a:outerShdw blurRad="38100" dist="38100" dir="2700000" algn="tl">
                    <a:srgbClr val="C0C0C0"/>
                  </a:outerShdw>
                </a:effectLst>
                <a:ea typeface="굴림" charset="-127"/>
              </a:rPr>
              <a:t>to solve Constraint Satisfaction Problems efficiently</a:t>
            </a:r>
            <a:endParaRPr lang="en-US" sz="4000" b="1" smtClean="0">
              <a:effectLst>
                <a:outerShdw blurRad="38100" dist="38100" dir="2700000" algn="tl">
                  <a:srgbClr val="C0C0C0"/>
                </a:outerShdw>
              </a:effectLst>
            </a:endParaRPr>
          </a:p>
        </p:txBody>
      </p:sp>
      <p:pic>
        <p:nvPicPr>
          <p:cNvPr id="2" name="Picture 3" descr="untitledwd"/>
          <p:cNvPicPr>
            <a:picLocks noChangeAspect="1" noChangeArrowheads="1"/>
          </p:cNvPicPr>
          <p:nvPr/>
        </p:nvPicPr>
        <p:blipFill>
          <a:blip r:embed="rId2"/>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0" y="0"/>
            <a:ext cx="9144000" cy="1143000"/>
          </a:xfrm>
        </p:spPr>
        <p:txBody>
          <a:bodyPr/>
          <a:lstStyle/>
          <a:p>
            <a:r>
              <a:rPr lang="en-US" altLang="ko-KR" sz="2800" b="1" smtClean="0">
                <a:ea typeface="굴림" pitchFamily="34" charset="-127"/>
              </a:rPr>
              <a:t>Adiabatic Quantum Computing to solve Constraint Satisfaction Problem efficiently.</a:t>
            </a:r>
            <a:endParaRPr lang="en-US" sz="2800" b="1" smtClean="0"/>
          </a:p>
        </p:txBody>
      </p:sp>
      <p:sp>
        <p:nvSpPr>
          <p:cNvPr id="77827" name="Rectangle 3"/>
          <p:cNvSpPr>
            <a:spLocks noGrp="1"/>
          </p:cNvSpPr>
          <p:nvPr>
            <p:ph type="body" idx="1"/>
          </p:nvPr>
        </p:nvSpPr>
        <p:spPr>
          <a:xfrm>
            <a:off x="0" y="1219200"/>
            <a:ext cx="9144000" cy="1828800"/>
          </a:xfrm>
        </p:spPr>
        <p:txBody>
          <a:bodyPr/>
          <a:lstStyle/>
          <a:p>
            <a:pPr>
              <a:lnSpc>
                <a:spcPct val="80000"/>
              </a:lnSpc>
              <a:defRPr/>
            </a:pPr>
            <a:r>
              <a:rPr lang="en-US" altLang="ko-KR" sz="2000" smtClean="0">
                <a:ea typeface="굴림" charset="-127"/>
              </a:rPr>
              <a:t>Will </a:t>
            </a:r>
            <a:r>
              <a:rPr lang="en-US" altLang="ko-KR" sz="2000" smtClean="0">
                <a:solidFill>
                  <a:srgbClr val="FF0000"/>
                </a:solidFill>
                <a:ea typeface="굴림" charset="-127"/>
              </a:rPr>
              <a:t>February 13th 2007</a:t>
            </a:r>
            <a:r>
              <a:rPr lang="en-US" altLang="ko-KR" sz="2000" smtClean="0">
                <a:ea typeface="굴림" charset="-127"/>
              </a:rPr>
              <a:t> be remembered in annals of computing.?</a:t>
            </a:r>
          </a:p>
          <a:p>
            <a:pPr>
              <a:lnSpc>
                <a:spcPct val="80000"/>
              </a:lnSpc>
              <a:defRPr/>
            </a:pPr>
            <a:endParaRPr lang="en-US" altLang="ko-KR" sz="2000" smtClean="0">
              <a:ea typeface="굴림" charset="-127"/>
            </a:endParaRPr>
          </a:p>
          <a:p>
            <a:pPr>
              <a:lnSpc>
                <a:spcPct val="80000"/>
              </a:lnSpc>
              <a:defRPr/>
            </a:pPr>
            <a:r>
              <a:rPr lang="en-US" altLang="ko-KR" sz="2000" smtClean="0">
                <a:ea typeface="굴림" charset="-127"/>
              </a:rPr>
              <a:t>DWAVE company demonstrated their </a:t>
            </a:r>
            <a:r>
              <a:rPr lang="en-US" altLang="ko-KR" sz="2000" b="1" smtClean="0">
                <a:solidFill>
                  <a:srgbClr val="0000FF"/>
                </a:solidFill>
                <a:effectLst>
                  <a:outerShdw blurRad="38100" dist="38100" dir="2700000" algn="tl">
                    <a:srgbClr val="C0C0C0"/>
                  </a:outerShdw>
                </a:effectLst>
                <a:ea typeface="굴림" charset="-127"/>
              </a:rPr>
              <a:t>Orion quantum computing system</a:t>
            </a:r>
            <a:r>
              <a:rPr lang="en-US" altLang="ko-KR" sz="2000" smtClean="0">
                <a:ea typeface="굴림" charset="-127"/>
              </a:rPr>
              <a:t> in Computer History Museum in Mountain View, California. </a:t>
            </a:r>
          </a:p>
          <a:p>
            <a:pPr>
              <a:lnSpc>
                <a:spcPct val="80000"/>
              </a:lnSpc>
              <a:defRPr/>
            </a:pPr>
            <a:endParaRPr lang="en-US" altLang="ko-KR" sz="2000" smtClean="0">
              <a:ea typeface="굴림" charset="-127"/>
            </a:endParaRPr>
          </a:p>
          <a:p>
            <a:pPr>
              <a:lnSpc>
                <a:spcPct val="80000"/>
              </a:lnSpc>
              <a:defRPr/>
            </a:pPr>
            <a:r>
              <a:rPr lang="en-US" altLang="ko-KR" sz="2000" smtClean="0">
                <a:ea typeface="굴림" charset="-127"/>
              </a:rPr>
              <a:t>The first time in history a commercial quantum computer was presented. </a:t>
            </a:r>
          </a:p>
          <a:p>
            <a:pPr>
              <a:lnSpc>
                <a:spcPct val="80000"/>
              </a:lnSpc>
              <a:defRPr/>
            </a:pPr>
            <a:endParaRPr lang="en-US" altLang="ko-KR" sz="2000" smtClean="0">
              <a:ea typeface="굴림" charset="-127"/>
            </a:endParaRPr>
          </a:p>
        </p:txBody>
      </p:sp>
      <p:pic>
        <p:nvPicPr>
          <p:cNvPr id="2" name="Picture 4" descr="untitledqw"/>
          <p:cNvPicPr>
            <a:picLocks noChangeAspect="1" noChangeArrowheads="1"/>
          </p:cNvPicPr>
          <p:nvPr/>
        </p:nvPicPr>
        <p:blipFill>
          <a:blip r:embed="rId2"/>
          <a:srcRect/>
          <a:stretch>
            <a:fillRect/>
          </a:stretch>
        </p:blipFill>
        <p:spPr bwMode="auto">
          <a:xfrm>
            <a:off x="3581400" y="3735388"/>
            <a:ext cx="5562600" cy="3122612"/>
          </a:xfrm>
          <a:prstGeom prst="rect">
            <a:avLst/>
          </a:prstGeom>
          <a:noFill/>
          <a:ln w="9525">
            <a:noFill/>
            <a:miter lim="800000"/>
            <a:headEnd/>
            <a:tailEnd/>
          </a:ln>
        </p:spPr>
      </p:pic>
      <p:sp>
        <p:nvSpPr>
          <p:cNvPr id="77828" name="Rectangle 5"/>
          <p:cNvSpPr>
            <a:spLocks noChangeArrowheads="1"/>
          </p:cNvSpPr>
          <p:nvPr/>
        </p:nvSpPr>
        <p:spPr bwMode="auto">
          <a:xfrm>
            <a:off x="0" y="3200400"/>
            <a:ext cx="3581400" cy="3657600"/>
          </a:xfrm>
          <a:prstGeom prst="rect">
            <a:avLst/>
          </a:prstGeom>
          <a:solidFill>
            <a:srgbClr val="FFFFCC"/>
          </a:solidFill>
          <a:ln w="9525">
            <a:noFill/>
            <a:miter lim="800000"/>
            <a:headEnd/>
            <a:tailEnd/>
          </a:ln>
        </p:spPr>
        <p:txBody>
          <a:bodyPr/>
          <a:lstStyle/>
          <a:p>
            <a:pPr marL="342900" indent="-342900" eaLnBrk="0" hangingPunct="0">
              <a:lnSpc>
                <a:spcPct val="80000"/>
              </a:lnSpc>
              <a:spcBef>
                <a:spcPct val="20000"/>
              </a:spcBef>
              <a:buFont typeface="Arial" charset="0"/>
              <a:buChar char="•"/>
            </a:pPr>
            <a:endParaRPr lang="en-US" altLang="ko-KR" b="1">
              <a:latin typeface="Calibri" pitchFamily="34" charset="0"/>
              <a:ea typeface="굴림" pitchFamily="34" charset="-127"/>
            </a:endParaRPr>
          </a:p>
          <a:p>
            <a:pPr marL="342900" indent="-342900" eaLnBrk="0" hangingPunct="0">
              <a:lnSpc>
                <a:spcPct val="80000"/>
              </a:lnSpc>
              <a:spcBef>
                <a:spcPct val="20000"/>
              </a:spcBef>
              <a:buFont typeface="Arial" charset="0"/>
              <a:buChar char="•"/>
            </a:pPr>
            <a:r>
              <a:rPr lang="en-US" altLang="ko-KR" b="1">
                <a:latin typeface="Calibri" pitchFamily="34" charset="0"/>
                <a:ea typeface="굴림" pitchFamily="34" charset="-127"/>
              </a:rPr>
              <a:t>The Orion system is a hardware accelerator designed to solve in principle a particular NP-complete problem called the </a:t>
            </a:r>
            <a:r>
              <a:rPr lang="en-US" altLang="ko-KR" b="1">
                <a:solidFill>
                  <a:srgbClr val="FF0000"/>
                </a:solidFill>
                <a:latin typeface="Calibri" pitchFamily="34" charset="0"/>
                <a:ea typeface="굴림" pitchFamily="34" charset="-127"/>
              </a:rPr>
              <a:t>two-dimensional Ising model in a magnetic field</a:t>
            </a:r>
            <a:r>
              <a:rPr lang="en-US" altLang="ko-KR" b="1">
                <a:latin typeface="Calibri" pitchFamily="34" charset="0"/>
                <a:ea typeface="굴림" pitchFamily="34" charset="-127"/>
              </a:rPr>
              <a:t> (for instance quadratic programming). </a:t>
            </a:r>
          </a:p>
          <a:p>
            <a:pPr marL="342900" indent="-342900" eaLnBrk="0" hangingPunct="0">
              <a:lnSpc>
                <a:spcPct val="80000"/>
              </a:lnSpc>
              <a:spcBef>
                <a:spcPct val="20000"/>
              </a:spcBef>
              <a:buFont typeface="Arial" charset="0"/>
              <a:buChar char="•"/>
            </a:pPr>
            <a:endParaRPr lang="en-US" altLang="ko-KR" b="1">
              <a:latin typeface="Calibri" pitchFamily="34" charset="0"/>
              <a:ea typeface="굴림" pitchFamily="34" charset="-127"/>
            </a:endParaRPr>
          </a:p>
          <a:p>
            <a:pPr marL="342900" indent="-342900" eaLnBrk="0" hangingPunct="0">
              <a:lnSpc>
                <a:spcPct val="80000"/>
              </a:lnSpc>
              <a:spcBef>
                <a:spcPct val="20000"/>
              </a:spcBef>
              <a:buFont typeface="Arial" charset="0"/>
              <a:buChar char="•"/>
            </a:pPr>
            <a:r>
              <a:rPr lang="en-US" altLang="ko-KR" b="1">
                <a:latin typeface="Calibri" pitchFamily="34" charset="0"/>
                <a:ea typeface="굴림" pitchFamily="34" charset="-127"/>
              </a:rPr>
              <a:t>It is built around a </a:t>
            </a:r>
            <a:r>
              <a:rPr lang="en-US" altLang="ko-KR" sz="2400" b="1">
                <a:solidFill>
                  <a:srgbClr val="FF0000"/>
                </a:solidFill>
                <a:latin typeface="Calibri" pitchFamily="34" charset="0"/>
                <a:ea typeface="굴림" pitchFamily="34" charset="-127"/>
              </a:rPr>
              <a:t>28-qubit</a:t>
            </a:r>
            <a:r>
              <a:rPr lang="en-US" altLang="ko-KR" b="1">
                <a:solidFill>
                  <a:srgbClr val="FF0000"/>
                </a:solidFill>
                <a:latin typeface="Calibri" pitchFamily="34" charset="0"/>
                <a:ea typeface="굴림" pitchFamily="34" charset="-127"/>
              </a:rPr>
              <a:t> superconducting adiabatic</a:t>
            </a:r>
            <a:r>
              <a:rPr lang="en-US" altLang="ko-KR" b="1">
                <a:latin typeface="Calibri" pitchFamily="34" charset="0"/>
                <a:ea typeface="굴림" pitchFamily="34" charset="-127"/>
              </a:rPr>
              <a:t> quantum computer (AQC) processor. </a:t>
            </a:r>
            <a:endParaRPr lang="en-US" b="1">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0" y="0"/>
            <a:ext cx="9144000" cy="792163"/>
          </a:xfrm>
          <a:solidFill>
            <a:srgbClr val="FFFFCC"/>
          </a:solidFill>
        </p:spPr>
        <p:txBody>
          <a:bodyPr/>
          <a:lstStyle/>
          <a:p>
            <a:pPr>
              <a:defRPr/>
            </a:pPr>
            <a:r>
              <a:rPr lang="en-US" b="1" smtClean="0">
                <a:solidFill>
                  <a:srgbClr val="FF0000"/>
                </a:solidFill>
                <a:effectLst>
                  <a:outerShdw blurRad="38100" dist="38100" dir="2700000" algn="tl">
                    <a:srgbClr val="000000"/>
                  </a:outerShdw>
                </a:effectLst>
              </a:rPr>
              <a:t>Orion computer from DWAVE</a:t>
            </a:r>
          </a:p>
        </p:txBody>
      </p:sp>
      <p:sp>
        <p:nvSpPr>
          <p:cNvPr id="78939" name="Rectangle 3"/>
          <p:cNvSpPr>
            <a:spLocks noGrp="1"/>
          </p:cNvSpPr>
          <p:nvPr>
            <p:ph type="body" idx="1"/>
          </p:nvPr>
        </p:nvSpPr>
        <p:spPr>
          <a:xfrm>
            <a:off x="0" y="914400"/>
            <a:ext cx="4114800" cy="5486400"/>
          </a:xfrm>
        </p:spPr>
        <p:txBody>
          <a:bodyPr/>
          <a:lstStyle/>
          <a:p>
            <a:pPr>
              <a:lnSpc>
                <a:spcPct val="80000"/>
              </a:lnSpc>
            </a:pPr>
            <a:r>
              <a:rPr lang="en-US" altLang="ko-KR" sz="2000" b="1" smtClean="0">
                <a:ea typeface="굴림" pitchFamily="34" charset="-127"/>
              </a:rPr>
              <a:t>Conventional </a:t>
            </a:r>
            <a:r>
              <a:rPr lang="en-US" altLang="ko-KR" sz="2000" b="1" smtClean="0">
                <a:solidFill>
                  <a:srgbClr val="FF0000"/>
                </a:solidFill>
                <a:ea typeface="굴림" pitchFamily="34" charset="-127"/>
              </a:rPr>
              <a:t>front end</a:t>
            </a:r>
            <a:r>
              <a:rPr lang="en-US" altLang="ko-KR" sz="2000" b="1" smtClean="0">
                <a:ea typeface="굴림" pitchFamily="34" charset="-127"/>
              </a:rPr>
              <a:t> </a:t>
            </a:r>
          </a:p>
          <a:p>
            <a:pPr>
              <a:lnSpc>
                <a:spcPct val="80000"/>
              </a:lnSpc>
            </a:pPr>
            <a:endParaRPr lang="en-US" altLang="ko-KR" sz="2000" b="1" smtClean="0">
              <a:ea typeface="굴림" pitchFamily="34" charset="-127"/>
            </a:endParaRPr>
          </a:p>
          <a:p>
            <a:pPr>
              <a:lnSpc>
                <a:spcPct val="80000"/>
              </a:lnSpc>
            </a:pPr>
            <a:r>
              <a:rPr lang="en-US" altLang="ko-KR" sz="2000" b="1" smtClean="0">
                <a:ea typeface="굴림" pitchFamily="34" charset="-127"/>
              </a:rPr>
              <a:t>The solution of an </a:t>
            </a:r>
            <a:r>
              <a:rPr lang="en-US" altLang="ko-KR" sz="2000" b="1" smtClean="0">
                <a:solidFill>
                  <a:srgbClr val="FF0000"/>
                </a:solidFill>
                <a:ea typeface="굴림" pitchFamily="34" charset="-127"/>
              </a:rPr>
              <a:t>NP-complete problem</a:t>
            </a:r>
            <a:r>
              <a:rPr lang="en-US" altLang="ko-KR" sz="2000" b="1" smtClean="0">
                <a:ea typeface="굴림" pitchFamily="34" charset="-127"/>
              </a:rPr>
              <a:t>:</a:t>
            </a:r>
          </a:p>
          <a:p>
            <a:pPr>
              <a:lnSpc>
                <a:spcPct val="80000"/>
              </a:lnSpc>
            </a:pPr>
            <a:endParaRPr lang="en-US" altLang="ko-KR" sz="2000" b="1" smtClean="0">
              <a:ea typeface="굴림" pitchFamily="34" charset="-127"/>
            </a:endParaRPr>
          </a:p>
          <a:p>
            <a:pPr>
              <a:lnSpc>
                <a:spcPct val="80000"/>
              </a:lnSpc>
            </a:pPr>
            <a:r>
              <a:rPr lang="en-US" altLang="ko-KR" sz="2000" b="1" smtClean="0">
                <a:solidFill>
                  <a:srgbClr val="0000FF"/>
                </a:solidFill>
                <a:ea typeface="굴림" pitchFamily="34" charset="-127"/>
              </a:rPr>
              <a:t>1. Pattern matching</a:t>
            </a:r>
            <a:r>
              <a:rPr lang="en-US" altLang="ko-KR" sz="2000" b="1" smtClean="0">
                <a:ea typeface="굴림" pitchFamily="34" charset="-127"/>
              </a:rPr>
              <a:t> applied to searching databases of molecules. </a:t>
            </a:r>
          </a:p>
          <a:p>
            <a:pPr>
              <a:lnSpc>
                <a:spcPct val="80000"/>
              </a:lnSpc>
            </a:pPr>
            <a:endParaRPr lang="en-US" altLang="ko-KR" sz="2000" b="1" smtClean="0">
              <a:ea typeface="굴림" pitchFamily="34" charset="-127"/>
            </a:endParaRPr>
          </a:p>
          <a:p>
            <a:pPr>
              <a:lnSpc>
                <a:spcPct val="80000"/>
              </a:lnSpc>
            </a:pPr>
            <a:r>
              <a:rPr lang="en-US" altLang="ko-KR" sz="2000" b="1" smtClean="0">
                <a:solidFill>
                  <a:srgbClr val="0000FF"/>
                </a:solidFill>
                <a:ea typeface="굴림" pitchFamily="34" charset="-127"/>
              </a:rPr>
              <a:t>2. Planning/scheduling</a:t>
            </a:r>
            <a:r>
              <a:rPr lang="en-US" altLang="ko-KR" sz="2000" b="1" smtClean="0">
                <a:ea typeface="굴림" pitchFamily="34" charset="-127"/>
              </a:rPr>
              <a:t> application for assigning people to seats subject to constraints. </a:t>
            </a:r>
          </a:p>
          <a:p>
            <a:pPr>
              <a:lnSpc>
                <a:spcPct val="80000"/>
              </a:lnSpc>
            </a:pPr>
            <a:endParaRPr lang="en-US" altLang="ko-KR" sz="2000" b="1" smtClean="0">
              <a:ea typeface="굴림" pitchFamily="34" charset="-127"/>
            </a:endParaRPr>
          </a:p>
          <a:p>
            <a:pPr>
              <a:lnSpc>
                <a:spcPct val="80000"/>
              </a:lnSpc>
            </a:pPr>
            <a:r>
              <a:rPr lang="en-US" altLang="ko-KR" sz="2000" b="1" smtClean="0">
                <a:solidFill>
                  <a:srgbClr val="0000FF"/>
                </a:solidFill>
                <a:ea typeface="굴림" pitchFamily="34" charset="-127"/>
              </a:rPr>
              <a:t>3. Sudoku </a:t>
            </a:r>
          </a:p>
        </p:txBody>
      </p:sp>
      <p:pic>
        <p:nvPicPr>
          <p:cNvPr id="78940" name="Picture 4" descr="20070110_d-wave_orion_processor"/>
          <p:cNvPicPr>
            <a:picLocks noChangeAspect="1" noChangeArrowheads="1"/>
          </p:cNvPicPr>
          <p:nvPr/>
        </p:nvPicPr>
        <p:blipFill>
          <a:blip r:embed="rId3"/>
          <a:srcRect/>
          <a:stretch>
            <a:fillRect/>
          </a:stretch>
        </p:blipFill>
        <p:spPr bwMode="auto">
          <a:xfrm>
            <a:off x="4294188" y="838200"/>
            <a:ext cx="4849812" cy="4876800"/>
          </a:xfrm>
          <a:prstGeom prst="rect">
            <a:avLst/>
          </a:prstGeom>
          <a:noFill/>
          <a:ln w="9525">
            <a:noFill/>
            <a:miter lim="800000"/>
            <a:headEnd/>
            <a:tailEnd/>
          </a:ln>
        </p:spPr>
      </p:pic>
      <p:grpSp>
        <p:nvGrpSpPr>
          <p:cNvPr id="78941" name="Group 5"/>
          <p:cNvGrpSpPr>
            <a:grpSpLocks/>
          </p:cNvGrpSpPr>
          <p:nvPr/>
        </p:nvGrpSpPr>
        <p:grpSpPr bwMode="auto">
          <a:xfrm>
            <a:off x="1752600" y="4572000"/>
            <a:ext cx="2514600" cy="2286000"/>
            <a:chOff x="1392" y="1200"/>
            <a:chExt cx="3024" cy="2688"/>
          </a:xfrm>
        </p:grpSpPr>
        <p:sp>
          <p:nvSpPr>
            <p:cNvPr id="78946" name="Rectangle 6"/>
            <p:cNvSpPr>
              <a:spLocks noChangeArrowheads="1"/>
            </p:cNvSpPr>
            <p:nvPr/>
          </p:nvSpPr>
          <p:spPr bwMode="auto">
            <a:xfrm>
              <a:off x="2064"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47" name="Rectangle 7"/>
            <p:cNvSpPr>
              <a:spLocks noChangeArrowheads="1"/>
            </p:cNvSpPr>
            <p:nvPr/>
          </p:nvSpPr>
          <p:spPr bwMode="auto">
            <a:xfrm>
              <a:off x="1728"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48" name="Rectangle 8"/>
            <p:cNvSpPr>
              <a:spLocks noChangeArrowheads="1"/>
            </p:cNvSpPr>
            <p:nvPr/>
          </p:nvSpPr>
          <p:spPr bwMode="auto">
            <a:xfrm>
              <a:off x="1392" y="1200"/>
              <a:ext cx="336" cy="336"/>
            </a:xfrm>
            <a:prstGeom prst="rect">
              <a:avLst/>
            </a:prstGeom>
            <a:noFill/>
            <a:ln w="9525">
              <a:solidFill>
                <a:schemeClr val="tx1"/>
              </a:solidFill>
              <a:miter lim="800000"/>
              <a:headEnd/>
              <a:tailEnd/>
            </a:ln>
          </p:spPr>
          <p:txBody>
            <a:bodyPr wrap="none" anchor="ctr"/>
            <a:lstStyle/>
            <a:p>
              <a:pPr algn="ctr"/>
              <a:r>
                <a:rPr lang="en-US" sz="2400"/>
                <a:t>7</a:t>
              </a:r>
            </a:p>
          </p:txBody>
        </p:sp>
        <p:sp>
          <p:nvSpPr>
            <p:cNvPr id="78949" name="Rectangle 9"/>
            <p:cNvSpPr>
              <a:spLocks noChangeArrowheads="1"/>
            </p:cNvSpPr>
            <p:nvPr/>
          </p:nvSpPr>
          <p:spPr bwMode="auto">
            <a:xfrm>
              <a:off x="2064" y="153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0" name="Rectangle 10"/>
            <p:cNvSpPr>
              <a:spLocks noChangeArrowheads="1"/>
            </p:cNvSpPr>
            <p:nvPr/>
          </p:nvSpPr>
          <p:spPr bwMode="auto">
            <a:xfrm>
              <a:off x="1728" y="1536"/>
              <a:ext cx="336" cy="336"/>
            </a:xfrm>
            <a:prstGeom prst="rect">
              <a:avLst/>
            </a:prstGeom>
            <a:noFill/>
            <a:ln w="9525">
              <a:solidFill>
                <a:schemeClr val="tx1"/>
              </a:solidFill>
              <a:miter lim="800000"/>
              <a:headEnd/>
              <a:tailEnd/>
            </a:ln>
          </p:spPr>
          <p:txBody>
            <a:bodyPr wrap="none" anchor="ctr"/>
            <a:lstStyle/>
            <a:p>
              <a:pPr algn="ctr"/>
              <a:r>
                <a:rPr lang="en-US" sz="2400"/>
                <a:t>3</a:t>
              </a:r>
            </a:p>
          </p:txBody>
        </p:sp>
        <p:sp>
          <p:nvSpPr>
            <p:cNvPr id="78951" name="Rectangle 11"/>
            <p:cNvSpPr>
              <a:spLocks noChangeArrowheads="1"/>
            </p:cNvSpPr>
            <p:nvPr/>
          </p:nvSpPr>
          <p:spPr bwMode="auto">
            <a:xfrm>
              <a:off x="1392" y="153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2" name="Rectangle 12"/>
            <p:cNvSpPr>
              <a:spLocks noChangeArrowheads="1"/>
            </p:cNvSpPr>
            <p:nvPr/>
          </p:nvSpPr>
          <p:spPr bwMode="auto">
            <a:xfrm>
              <a:off x="2064" y="1872"/>
              <a:ext cx="336" cy="336"/>
            </a:xfrm>
            <a:prstGeom prst="rect">
              <a:avLst/>
            </a:prstGeom>
            <a:noFill/>
            <a:ln w="9525">
              <a:solidFill>
                <a:schemeClr val="tx1"/>
              </a:solidFill>
              <a:miter lim="800000"/>
              <a:headEnd/>
              <a:tailEnd/>
            </a:ln>
          </p:spPr>
          <p:txBody>
            <a:bodyPr wrap="none" anchor="ctr"/>
            <a:lstStyle/>
            <a:p>
              <a:pPr algn="ctr"/>
              <a:r>
                <a:rPr lang="en-US" sz="2400"/>
                <a:t>2</a:t>
              </a:r>
            </a:p>
          </p:txBody>
        </p:sp>
        <p:sp>
          <p:nvSpPr>
            <p:cNvPr id="78953" name="Rectangle 13"/>
            <p:cNvSpPr>
              <a:spLocks noChangeArrowheads="1"/>
            </p:cNvSpPr>
            <p:nvPr/>
          </p:nvSpPr>
          <p:spPr bwMode="auto">
            <a:xfrm>
              <a:off x="1728"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4" name="Rectangle 14"/>
            <p:cNvSpPr>
              <a:spLocks noChangeArrowheads="1"/>
            </p:cNvSpPr>
            <p:nvPr/>
          </p:nvSpPr>
          <p:spPr bwMode="auto">
            <a:xfrm>
              <a:off x="1392"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5" name="Rectangle 15"/>
            <p:cNvSpPr>
              <a:spLocks noChangeArrowheads="1"/>
            </p:cNvSpPr>
            <p:nvPr/>
          </p:nvSpPr>
          <p:spPr bwMode="auto">
            <a:xfrm>
              <a:off x="1392" y="1200"/>
              <a:ext cx="1008" cy="1008"/>
            </a:xfrm>
            <a:prstGeom prst="rect">
              <a:avLst/>
            </a:prstGeom>
            <a:noFill/>
            <a:ln w="38100">
              <a:solidFill>
                <a:schemeClr val="tx1"/>
              </a:solidFill>
              <a:miter lim="800000"/>
              <a:headEnd/>
              <a:tailEnd/>
            </a:ln>
          </p:spPr>
          <p:txBody>
            <a:bodyPr wrap="none" anchor="ctr"/>
            <a:lstStyle/>
            <a:p>
              <a:endParaRPr lang="en-US"/>
            </a:p>
          </p:txBody>
        </p:sp>
        <p:sp>
          <p:nvSpPr>
            <p:cNvPr id="78956" name="Rectangle 16"/>
            <p:cNvSpPr>
              <a:spLocks noChangeArrowheads="1"/>
            </p:cNvSpPr>
            <p:nvPr/>
          </p:nvSpPr>
          <p:spPr bwMode="auto">
            <a:xfrm>
              <a:off x="3072"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7" name="Rectangle 17"/>
            <p:cNvSpPr>
              <a:spLocks noChangeArrowheads="1"/>
            </p:cNvSpPr>
            <p:nvPr/>
          </p:nvSpPr>
          <p:spPr bwMode="auto">
            <a:xfrm>
              <a:off x="2736" y="1200"/>
              <a:ext cx="336" cy="336"/>
            </a:xfrm>
            <a:prstGeom prst="rect">
              <a:avLst/>
            </a:prstGeom>
            <a:noFill/>
            <a:ln w="9525">
              <a:solidFill>
                <a:schemeClr val="tx1"/>
              </a:solidFill>
              <a:miter lim="800000"/>
              <a:headEnd/>
              <a:tailEnd/>
            </a:ln>
          </p:spPr>
          <p:txBody>
            <a:bodyPr wrap="none" anchor="ctr"/>
            <a:lstStyle/>
            <a:p>
              <a:pPr algn="ctr"/>
              <a:r>
                <a:rPr lang="en-US" sz="2400"/>
                <a:t>1</a:t>
              </a:r>
            </a:p>
          </p:txBody>
        </p:sp>
        <p:sp>
          <p:nvSpPr>
            <p:cNvPr id="78958" name="Rectangle 18"/>
            <p:cNvSpPr>
              <a:spLocks noChangeArrowheads="1"/>
            </p:cNvSpPr>
            <p:nvPr/>
          </p:nvSpPr>
          <p:spPr bwMode="auto">
            <a:xfrm>
              <a:off x="2400"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59" name="Rectangle 19"/>
            <p:cNvSpPr>
              <a:spLocks noChangeArrowheads="1"/>
            </p:cNvSpPr>
            <p:nvPr/>
          </p:nvSpPr>
          <p:spPr bwMode="auto">
            <a:xfrm>
              <a:off x="3072" y="1536"/>
              <a:ext cx="336" cy="336"/>
            </a:xfrm>
            <a:prstGeom prst="rect">
              <a:avLst/>
            </a:prstGeom>
            <a:noFill/>
            <a:ln w="9525">
              <a:solidFill>
                <a:schemeClr val="tx1"/>
              </a:solidFill>
              <a:miter lim="800000"/>
              <a:headEnd/>
              <a:tailEnd/>
            </a:ln>
          </p:spPr>
          <p:txBody>
            <a:bodyPr wrap="none" anchor="ctr"/>
            <a:lstStyle/>
            <a:p>
              <a:pPr algn="ctr"/>
              <a:r>
                <a:rPr lang="en-US" sz="2400"/>
                <a:t>8</a:t>
              </a:r>
            </a:p>
          </p:txBody>
        </p:sp>
        <p:sp>
          <p:nvSpPr>
            <p:cNvPr id="78960" name="Rectangle 20"/>
            <p:cNvSpPr>
              <a:spLocks noChangeArrowheads="1"/>
            </p:cNvSpPr>
            <p:nvPr/>
          </p:nvSpPr>
          <p:spPr bwMode="auto">
            <a:xfrm>
              <a:off x="2736" y="153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1" name="Rectangle 21"/>
            <p:cNvSpPr>
              <a:spLocks noChangeArrowheads="1"/>
            </p:cNvSpPr>
            <p:nvPr/>
          </p:nvSpPr>
          <p:spPr bwMode="auto">
            <a:xfrm>
              <a:off x="2400" y="1536"/>
              <a:ext cx="336" cy="336"/>
            </a:xfrm>
            <a:prstGeom prst="rect">
              <a:avLst/>
            </a:prstGeom>
            <a:noFill/>
            <a:ln w="9525">
              <a:solidFill>
                <a:schemeClr val="tx1"/>
              </a:solidFill>
              <a:miter lim="800000"/>
              <a:headEnd/>
              <a:tailEnd/>
            </a:ln>
          </p:spPr>
          <p:txBody>
            <a:bodyPr wrap="none" anchor="ctr"/>
            <a:lstStyle/>
            <a:p>
              <a:pPr algn="ctr"/>
              <a:r>
                <a:rPr lang="en-US" sz="2400"/>
                <a:t>2</a:t>
              </a:r>
            </a:p>
          </p:txBody>
        </p:sp>
        <p:sp>
          <p:nvSpPr>
            <p:cNvPr id="78962" name="Rectangle 22"/>
            <p:cNvSpPr>
              <a:spLocks noChangeArrowheads="1"/>
            </p:cNvSpPr>
            <p:nvPr/>
          </p:nvSpPr>
          <p:spPr bwMode="auto">
            <a:xfrm>
              <a:off x="3072"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3" name="Rectangle 23"/>
            <p:cNvSpPr>
              <a:spLocks noChangeArrowheads="1"/>
            </p:cNvSpPr>
            <p:nvPr/>
          </p:nvSpPr>
          <p:spPr bwMode="auto">
            <a:xfrm>
              <a:off x="2736"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4" name="Rectangle 24"/>
            <p:cNvSpPr>
              <a:spLocks noChangeArrowheads="1"/>
            </p:cNvSpPr>
            <p:nvPr/>
          </p:nvSpPr>
          <p:spPr bwMode="auto">
            <a:xfrm>
              <a:off x="2400"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5" name="Rectangle 25"/>
            <p:cNvSpPr>
              <a:spLocks noChangeArrowheads="1"/>
            </p:cNvSpPr>
            <p:nvPr/>
          </p:nvSpPr>
          <p:spPr bwMode="auto">
            <a:xfrm>
              <a:off x="2400" y="1200"/>
              <a:ext cx="1008" cy="1008"/>
            </a:xfrm>
            <a:prstGeom prst="rect">
              <a:avLst/>
            </a:prstGeom>
            <a:noFill/>
            <a:ln w="38100">
              <a:solidFill>
                <a:schemeClr val="tx1"/>
              </a:solidFill>
              <a:miter lim="800000"/>
              <a:headEnd/>
              <a:tailEnd/>
            </a:ln>
          </p:spPr>
          <p:txBody>
            <a:bodyPr wrap="none" anchor="ctr"/>
            <a:lstStyle/>
            <a:p>
              <a:endParaRPr lang="en-US"/>
            </a:p>
          </p:txBody>
        </p:sp>
        <p:sp>
          <p:nvSpPr>
            <p:cNvPr id="78966" name="Rectangle 26"/>
            <p:cNvSpPr>
              <a:spLocks noChangeArrowheads="1"/>
            </p:cNvSpPr>
            <p:nvPr/>
          </p:nvSpPr>
          <p:spPr bwMode="auto">
            <a:xfrm>
              <a:off x="4080" y="1200"/>
              <a:ext cx="336" cy="336"/>
            </a:xfrm>
            <a:prstGeom prst="rect">
              <a:avLst/>
            </a:prstGeom>
            <a:noFill/>
            <a:ln w="9525">
              <a:solidFill>
                <a:schemeClr val="tx1"/>
              </a:solidFill>
              <a:miter lim="800000"/>
              <a:headEnd/>
              <a:tailEnd/>
            </a:ln>
          </p:spPr>
          <p:txBody>
            <a:bodyPr wrap="none" anchor="ctr"/>
            <a:lstStyle/>
            <a:p>
              <a:pPr algn="ctr"/>
              <a:r>
                <a:rPr lang="en-US" sz="2400"/>
                <a:t>5</a:t>
              </a:r>
            </a:p>
          </p:txBody>
        </p:sp>
        <p:sp>
          <p:nvSpPr>
            <p:cNvPr id="78967" name="Rectangle 27"/>
            <p:cNvSpPr>
              <a:spLocks noChangeArrowheads="1"/>
            </p:cNvSpPr>
            <p:nvPr/>
          </p:nvSpPr>
          <p:spPr bwMode="auto">
            <a:xfrm>
              <a:off x="3744"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8" name="Rectangle 28"/>
            <p:cNvSpPr>
              <a:spLocks noChangeArrowheads="1"/>
            </p:cNvSpPr>
            <p:nvPr/>
          </p:nvSpPr>
          <p:spPr bwMode="auto">
            <a:xfrm>
              <a:off x="3408" y="120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69" name="Rectangle 29"/>
            <p:cNvSpPr>
              <a:spLocks noChangeArrowheads="1"/>
            </p:cNvSpPr>
            <p:nvPr/>
          </p:nvSpPr>
          <p:spPr bwMode="auto">
            <a:xfrm>
              <a:off x="4080" y="153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0" name="Rectangle 30"/>
            <p:cNvSpPr>
              <a:spLocks noChangeArrowheads="1"/>
            </p:cNvSpPr>
            <p:nvPr/>
          </p:nvSpPr>
          <p:spPr bwMode="auto">
            <a:xfrm>
              <a:off x="3744" y="1536"/>
              <a:ext cx="336" cy="336"/>
            </a:xfrm>
            <a:prstGeom prst="rect">
              <a:avLst/>
            </a:prstGeom>
            <a:noFill/>
            <a:ln w="9525">
              <a:solidFill>
                <a:schemeClr val="tx1"/>
              </a:solidFill>
              <a:miter lim="800000"/>
              <a:headEnd/>
              <a:tailEnd/>
            </a:ln>
          </p:spPr>
          <p:txBody>
            <a:bodyPr wrap="none" anchor="ctr"/>
            <a:lstStyle/>
            <a:p>
              <a:pPr algn="ctr"/>
              <a:r>
                <a:rPr lang="en-US" sz="2400"/>
                <a:t>9</a:t>
              </a:r>
            </a:p>
          </p:txBody>
        </p:sp>
        <p:sp>
          <p:nvSpPr>
            <p:cNvPr id="78971" name="Rectangle 31"/>
            <p:cNvSpPr>
              <a:spLocks noChangeArrowheads="1"/>
            </p:cNvSpPr>
            <p:nvPr/>
          </p:nvSpPr>
          <p:spPr bwMode="auto">
            <a:xfrm>
              <a:off x="3408" y="153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2" name="Rectangle 32"/>
            <p:cNvSpPr>
              <a:spLocks noChangeArrowheads="1"/>
            </p:cNvSpPr>
            <p:nvPr/>
          </p:nvSpPr>
          <p:spPr bwMode="auto">
            <a:xfrm>
              <a:off x="4080"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3" name="Rectangle 33"/>
            <p:cNvSpPr>
              <a:spLocks noChangeArrowheads="1"/>
            </p:cNvSpPr>
            <p:nvPr/>
          </p:nvSpPr>
          <p:spPr bwMode="auto">
            <a:xfrm>
              <a:off x="3744" y="187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4" name="Rectangle 34"/>
            <p:cNvSpPr>
              <a:spLocks noChangeArrowheads="1"/>
            </p:cNvSpPr>
            <p:nvPr/>
          </p:nvSpPr>
          <p:spPr bwMode="auto">
            <a:xfrm>
              <a:off x="3408" y="1872"/>
              <a:ext cx="336" cy="336"/>
            </a:xfrm>
            <a:prstGeom prst="rect">
              <a:avLst/>
            </a:prstGeom>
            <a:noFill/>
            <a:ln w="9525">
              <a:solidFill>
                <a:schemeClr val="tx1"/>
              </a:solidFill>
              <a:miter lim="800000"/>
              <a:headEnd/>
              <a:tailEnd/>
            </a:ln>
          </p:spPr>
          <p:txBody>
            <a:bodyPr wrap="none" anchor="ctr"/>
            <a:lstStyle/>
            <a:p>
              <a:pPr algn="ctr"/>
              <a:r>
                <a:rPr lang="en-US" sz="2400"/>
                <a:t>8</a:t>
              </a:r>
            </a:p>
          </p:txBody>
        </p:sp>
        <p:sp>
          <p:nvSpPr>
            <p:cNvPr id="78975" name="Rectangle 35"/>
            <p:cNvSpPr>
              <a:spLocks noChangeArrowheads="1"/>
            </p:cNvSpPr>
            <p:nvPr/>
          </p:nvSpPr>
          <p:spPr bwMode="auto">
            <a:xfrm>
              <a:off x="3408" y="1200"/>
              <a:ext cx="1008" cy="1008"/>
            </a:xfrm>
            <a:prstGeom prst="rect">
              <a:avLst/>
            </a:prstGeom>
            <a:noFill/>
            <a:ln w="38100">
              <a:solidFill>
                <a:schemeClr val="tx1"/>
              </a:solidFill>
              <a:miter lim="800000"/>
              <a:headEnd/>
              <a:tailEnd/>
            </a:ln>
          </p:spPr>
          <p:txBody>
            <a:bodyPr wrap="none" anchor="ctr"/>
            <a:lstStyle/>
            <a:p>
              <a:endParaRPr lang="en-US"/>
            </a:p>
          </p:txBody>
        </p:sp>
        <p:sp>
          <p:nvSpPr>
            <p:cNvPr id="78976" name="Rectangle 36"/>
            <p:cNvSpPr>
              <a:spLocks noChangeArrowheads="1"/>
            </p:cNvSpPr>
            <p:nvPr/>
          </p:nvSpPr>
          <p:spPr bwMode="auto">
            <a:xfrm>
              <a:off x="2064" y="2208"/>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7" name="Rectangle 37"/>
            <p:cNvSpPr>
              <a:spLocks noChangeArrowheads="1"/>
            </p:cNvSpPr>
            <p:nvPr/>
          </p:nvSpPr>
          <p:spPr bwMode="auto">
            <a:xfrm>
              <a:off x="1728" y="2208"/>
              <a:ext cx="336" cy="336"/>
            </a:xfrm>
            <a:prstGeom prst="rect">
              <a:avLst/>
            </a:prstGeom>
            <a:noFill/>
            <a:ln w="9525">
              <a:solidFill>
                <a:schemeClr val="tx1"/>
              </a:solidFill>
              <a:miter lim="800000"/>
              <a:headEnd/>
              <a:tailEnd/>
            </a:ln>
          </p:spPr>
          <p:txBody>
            <a:bodyPr wrap="none" anchor="ctr"/>
            <a:lstStyle/>
            <a:p>
              <a:pPr algn="ctr"/>
              <a:r>
                <a:rPr lang="en-US" sz="2400"/>
                <a:t>2</a:t>
              </a:r>
            </a:p>
          </p:txBody>
        </p:sp>
        <p:sp>
          <p:nvSpPr>
            <p:cNvPr id="78978" name="Rectangle 38"/>
            <p:cNvSpPr>
              <a:spLocks noChangeArrowheads="1"/>
            </p:cNvSpPr>
            <p:nvPr/>
          </p:nvSpPr>
          <p:spPr bwMode="auto">
            <a:xfrm>
              <a:off x="1392" y="2208"/>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79" name="Rectangle 39"/>
            <p:cNvSpPr>
              <a:spLocks noChangeArrowheads="1"/>
            </p:cNvSpPr>
            <p:nvPr/>
          </p:nvSpPr>
          <p:spPr bwMode="auto">
            <a:xfrm>
              <a:off x="2064"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80" name="Rectangle 40"/>
            <p:cNvSpPr>
              <a:spLocks noChangeArrowheads="1"/>
            </p:cNvSpPr>
            <p:nvPr/>
          </p:nvSpPr>
          <p:spPr bwMode="auto">
            <a:xfrm>
              <a:off x="1728"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81" name="Rectangle 41"/>
            <p:cNvSpPr>
              <a:spLocks noChangeArrowheads="1"/>
            </p:cNvSpPr>
            <p:nvPr/>
          </p:nvSpPr>
          <p:spPr bwMode="auto">
            <a:xfrm>
              <a:off x="1392" y="2544"/>
              <a:ext cx="336" cy="336"/>
            </a:xfrm>
            <a:prstGeom prst="rect">
              <a:avLst/>
            </a:prstGeom>
            <a:noFill/>
            <a:ln w="9525">
              <a:solidFill>
                <a:schemeClr val="tx1"/>
              </a:solidFill>
              <a:miter lim="800000"/>
              <a:headEnd/>
              <a:tailEnd/>
            </a:ln>
          </p:spPr>
          <p:txBody>
            <a:bodyPr wrap="none" anchor="ctr"/>
            <a:lstStyle/>
            <a:p>
              <a:pPr algn="ctr"/>
              <a:r>
                <a:rPr lang="en-US" sz="2400"/>
                <a:t>3</a:t>
              </a:r>
            </a:p>
          </p:txBody>
        </p:sp>
        <p:sp>
          <p:nvSpPr>
            <p:cNvPr id="78982" name="Rectangle 42"/>
            <p:cNvSpPr>
              <a:spLocks noChangeArrowheads="1"/>
            </p:cNvSpPr>
            <p:nvPr/>
          </p:nvSpPr>
          <p:spPr bwMode="auto">
            <a:xfrm>
              <a:off x="2064" y="288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83" name="Rectangle 43"/>
            <p:cNvSpPr>
              <a:spLocks noChangeArrowheads="1"/>
            </p:cNvSpPr>
            <p:nvPr/>
          </p:nvSpPr>
          <p:spPr bwMode="auto">
            <a:xfrm>
              <a:off x="1728" y="2880"/>
              <a:ext cx="336" cy="336"/>
            </a:xfrm>
            <a:prstGeom prst="rect">
              <a:avLst/>
            </a:prstGeom>
            <a:noFill/>
            <a:ln w="9525">
              <a:solidFill>
                <a:schemeClr val="tx1"/>
              </a:solidFill>
              <a:miter lim="800000"/>
              <a:headEnd/>
              <a:tailEnd/>
            </a:ln>
          </p:spPr>
          <p:txBody>
            <a:bodyPr wrap="none" anchor="ctr"/>
            <a:lstStyle/>
            <a:p>
              <a:pPr algn="ctr"/>
              <a:r>
                <a:rPr lang="en-US" sz="2400"/>
                <a:t>4</a:t>
              </a:r>
            </a:p>
          </p:txBody>
        </p:sp>
        <p:sp>
          <p:nvSpPr>
            <p:cNvPr id="78984" name="Rectangle 44"/>
            <p:cNvSpPr>
              <a:spLocks noChangeArrowheads="1"/>
            </p:cNvSpPr>
            <p:nvPr/>
          </p:nvSpPr>
          <p:spPr bwMode="auto">
            <a:xfrm>
              <a:off x="1392" y="288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85" name="Rectangle 45"/>
            <p:cNvSpPr>
              <a:spLocks noChangeArrowheads="1"/>
            </p:cNvSpPr>
            <p:nvPr/>
          </p:nvSpPr>
          <p:spPr bwMode="auto">
            <a:xfrm>
              <a:off x="1392" y="2208"/>
              <a:ext cx="1008" cy="1008"/>
            </a:xfrm>
            <a:prstGeom prst="rect">
              <a:avLst/>
            </a:prstGeom>
            <a:noFill/>
            <a:ln w="38100">
              <a:solidFill>
                <a:schemeClr val="tx1"/>
              </a:solidFill>
              <a:miter lim="800000"/>
              <a:headEnd/>
              <a:tailEnd/>
            </a:ln>
          </p:spPr>
          <p:txBody>
            <a:bodyPr wrap="none" anchor="ctr"/>
            <a:lstStyle/>
            <a:p>
              <a:endParaRPr lang="en-US"/>
            </a:p>
          </p:txBody>
        </p:sp>
        <p:sp>
          <p:nvSpPr>
            <p:cNvPr id="78986" name="Rectangle 46"/>
            <p:cNvSpPr>
              <a:spLocks noChangeArrowheads="1"/>
            </p:cNvSpPr>
            <p:nvPr/>
          </p:nvSpPr>
          <p:spPr bwMode="auto">
            <a:xfrm>
              <a:off x="3072" y="2208"/>
              <a:ext cx="336" cy="336"/>
            </a:xfrm>
            <a:prstGeom prst="rect">
              <a:avLst/>
            </a:prstGeom>
            <a:noFill/>
            <a:ln w="9525">
              <a:solidFill>
                <a:schemeClr val="tx1"/>
              </a:solidFill>
              <a:miter lim="800000"/>
              <a:headEnd/>
              <a:tailEnd/>
            </a:ln>
          </p:spPr>
          <p:txBody>
            <a:bodyPr wrap="none" anchor="ctr"/>
            <a:lstStyle/>
            <a:p>
              <a:pPr algn="ctr"/>
              <a:r>
                <a:rPr lang="en-US" sz="2400"/>
                <a:t>9</a:t>
              </a:r>
            </a:p>
          </p:txBody>
        </p:sp>
        <p:sp>
          <p:nvSpPr>
            <p:cNvPr id="78987" name="Rectangle 47"/>
            <p:cNvSpPr>
              <a:spLocks noChangeArrowheads="1"/>
            </p:cNvSpPr>
            <p:nvPr/>
          </p:nvSpPr>
          <p:spPr bwMode="auto">
            <a:xfrm>
              <a:off x="2736" y="2208"/>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88" name="Rectangle 48"/>
            <p:cNvSpPr>
              <a:spLocks noChangeArrowheads="1"/>
            </p:cNvSpPr>
            <p:nvPr/>
          </p:nvSpPr>
          <p:spPr bwMode="auto">
            <a:xfrm>
              <a:off x="2400" y="2208"/>
              <a:ext cx="336" cy="336"/>
            </a:xfrm>
            <a:prstGeom prst="rect">
              <a:avLst/>
            </a:prstGeom>
            <a:noFill/>
            <a:ln w="9525">
              <a:solidFill>
                <a:schemeClr val="tx1"/>
              </a:solidFill>
              <a:miter lim="800000"/>
              <a:headEnd/>
              <a:tailEnd/>
            </a:ln>
          </p:spPr>
          <p:txBody>
            <a:bodyPr wrap="none" anchor="ctr"/>
            <a:lstStyle/>
            <a:p>
              <a:pPr algn="ctr"/>
              <a:r>
                <a:rPr lang="en-US" sz="2400"/>
                <a:t>3</a:t>
              </a:r>
            </a:p>
          </p:txBody>
        </p:sp>
        <p:sp>
          <p:nvSpPr>
            <p:cNvPr id="78989" name="Rectangle 49"/>
            <p:cNvSpPr>
              <a:spLocks noChangeArrowheads="1"/>
            </p:cNvSpPr>
            <p:nvPr/>
          </p:nvSpPr>
          <p:spPr bwMode="auto">
            <a:xfrm>
              <a:off x="3072"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0" name="Rectangle 50"/>
            <p:cNvSpPr>
              <a:spLocks noChangeArrowheads="1"/>
            </p:cNvSpPr>
            <p:nvPr/>
          </p:nvSpPr>
          <p:spPr bwMode="auto">
            <a:xfrm>
              <a:off x="2736"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1" name="Rectangle 51"/>
            <p:cNvSpPr>
              <a:spLocks noChangeArrowheads="1"/>
            </p:cNvSpPr>
            <p:nvPr/>
          </p:nvSpPr>
          <p:spPr bwMode="auto">
            <a:xfrm>
              <a:off x="2400"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2" name="Rectangle 52"/>
            <p:cNvSpPr>
              <a:spLocks noChangeArrowheads="1"/>
            </p:cNvSpPr>
            <p:nvPr/>
          </p:nvSpPr>
          <p:spPr bwMode="auto">
            <a:xfrm>
              <a:off x="3072" y="2880"/>
              <a:ext cx="336" cy="336"/>
            </a:xfrm>
            <a:prstGeom prst="rect">
              <a:avLst/>
            </a:prstGeom>
            <a:noFill/>
            <a:ln w="9525">
              <a:solidFill>
                <a:schemeClr val="tx1"/>
              </a:solidFill>
              <a:miter lim="800000"/>
              <a:headEnd/>
              <a:tailEnd/>
            </a:ln>
          </p:spPr>
          <p:txBody>
            <a:bodyPr wrap="none" anchor="ctr"/>
            <a:lstStyle/>
            <a:p>
              <a:pPr algn="ctr"/>
              <a:r>
                <a:rPr lang="en-US" sz="2400"/>
                <a:t>7</a:t>
              </a:r>
            </a:p>
          </p:txBody>
        </p:sp>
        <p:sp>
          <p:nvSpPr>
            <p:cNvPr id="78993" name="Rectangle 53"/>
            <p:cNvSpPr>
              <a:spLocks noChangeArrowheads="1"/>
            </p:cNvSpPr>
            <p:nvPr/>
          </p:nvSpPr>
          <p:spPr bwMode="auto">
            <a:xfrm>
              <a:off x="2736" y="288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4" name="Rectangle 54"/>
            <p:cNvSpPr>
              <a:spLocks noChangeArrowheads="1"/>
            </p:cNvSpPr>
            <p:nvPr/>
          </p:nvSpPr>
          <p:spPr bwMode="auto">
            <a:xfrm>
              <a:off x="2400" y="2880"/>
              <a:ext cx="336" cy="336"/>
            </a:xfrm>
            <a:prstGeom prst="rect">
              <a:avLst/>
            </a:prstGeom>
            <a:noFill/>
            <a:ln w="9525">
              <a:solidFill>
                <a:schemeClr val="tx1"/>
              </a:solidFill>
              <a:miter lim="800000"/>
              <a:headEnd/>
              <a:tailEnd/>
            </a:ln>
          </p:spPr>
          <p:txBody>
            <a:bodyPr wrap="none" anchor="ctr"/>
            <a:lstStyle/>
            <a:p>
              <a:pPr algn="ctr"/>
              <a:r>
                <a:rPr lang="en-US" sz="2400"/>
                <a:t>5</a:t>
              </a:r>
            </a:p>
          </p:txBody>
        </p:sp>
        <p:sp>
          <p:nvSpPr>
            <p:cNvPr id="78995" name="Rectangle 55"/>
            <p:cNvSpPr>
              <a:spLocks noChangeArrowheads="1"/>
            </p:cNvSpPr>
            <p:nvPr/>
          </p:nvSpPr>
          <p:spPr bwMode="auto">
            <a:xfrm>
              <a:off x="2400" y="2208"/>
              <a:ext cx="1008" cy="1008"/>
            </a:xfrm>
            <a:prstGeom prst="rect">
              <a:avLst/>
            </a:prstGeom>
            <a:noFill/>
            <a:ln w="38100">
              <a:solidFill>
                <a:schemeClr val="tx1"/>
              </a:solidFill>
              <a:miter lim="800000"/>
              <a:headEnd/>
              <a:tailEnd/>
            </a:ln>
          </p:spPr>
          <p:txBody>
            <a:bodyPr wrap="none" anchor="ctr"/>
            <a:lstStyle/>
            <a:p>
              <a:endParaRPr lang="en-US"/>
            </a:p>
          </p:txBody>
        </p:sp>
        <p:sp>
          <p:nvSpPr>
            <p:cNvPr id="78996" name="Rectangle 56"/>
            <p:cNvSpPr>
              <a:spLocks noChangeArrowheads="1"/>
            </p:cNvSpPr>
            <p:nvPr/>
          </p:nvSpPr>
          <p:spPr bwMode="auto">
            <a:xfrm>
              <a:off x="4080" y="2208"/>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7" name="Rectangle 57"/>
            <p:cNvSpPr>
              <a:spLocks noChangeArrowheads="1"/>
            </p:cNvSpPr>
            <p:nvPr/>
          </p:nvSpPr>
          <p:spPr bwMode="auto">
            <a:xfrm>
              <a:off x="3744" y="2208"/>
              <a:ext cx="336" cy="336"/>
            </a:xfrm>
            <a:prstGeom prst="rect">
              <a:avLst/>
            </a:prstGeom>
            <a:noFill/>
            <a:ln w="9525">
              <a:solidFill>
                <a:schemeClr val="tx1"/>
              </a:solidFill>
              <a:miter lim="800000"/>
              <a:headEnd/>
              <a:tailEnd/>
            </a:ln>
          </p:spPr>
          <p:txBody>
            <a:bodyPr wrap="none" anchor="ctr"/>
            <a:lstStyle/>
            <a:p>
              <a:pPr algn="ctr"/>
              <a:r>
                <a:rPr lang="en-US" sz="2400"/>
                <a:t>8</a:t>
              </a:r>
            </a:p>
          </p:txBody>
        </p:sp>
        <p:sp>
          <p:nvSpPr>
            <p:cNvPr id="78998" name="Rectangle 58"/>
            <p:cNvSpPr>
              <a:spLocks noChangeArrowheads="1"/>
            </p:cNvSpPr>
            <p:nvPr/>
          </p:nvSpPr>
          <p:spPr bwMode="auto">
            <a:xfrm>
              <a:off x="3408" y="2208"/>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8999" name="Rectangle 59"/>
            <p:cNvSpPr>
              <a:spLocks noChangeArrowheads="1"/>
            </p:cNvSpPr>
            <p:nvPr/>
          </p:nvSpPr>
          <p:spPr bwMode="auto">
            <a:xfrm>
              <a:off x="4080" y="2544"/>
              <a:ext cx="336" cy="336"/>
            </a:xfrm>
            <a:prstGeom prst="rect">
              <a:avLst/>
            </a:prstGeom>
            <a:noFill/>
            <a:ln w="9525">
              <a:solidFill>
                <a:schemeClr val="tx1"/>
              </a:solidFill>
              <a:miter lim="800000"/>
              <a:headEnd/>
              <a:tailEnd/>
            </a:ln>
          </p:spPr>
          <p:txBody>
            <a:bodyPr wrap="none" anchor="ctr"/>
            <a:lstStyle/>
            <a:p>
              <a:pPr algn="ctr"/>
              <a:r>
                <a:rPr lang="en-US" sz="2400"/>
                <a:t>7</a:t>
              </a:r>
            </a:p>
          </p:txBody>
        </p:sp>
        <p:sp>
          <p:nvSpPr>
            <p:cNvPr id="79000" name="Rectangle 60"/>
            <p:cNvSpPr>
              <a:spLocks noChangeArrowheads="1"/>
            </p:cNvSpPr>
            <p:nvPr/>
          </p:nvSpPr>
          <p:spPr bwMode="auto">
            <a:xfrm>
              <a:off x="3744"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1" name="Rectangle 61"/>
            <p:cNvSpPr>
              <a:spLocks noChangeArrowheads="1"/>
            </p:cNvSpPr>
            <p:nvPr/>
          </p:nvSpPr>
          <p:spPr bwMode="auto">
            <a:xfrm>
              <a:off x="3408" y="2544"/>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2" name="Rectangle 62"/>
            <p:cNvSpPr>
              <a:spLocks noChangeArrowheads="1"/>
            </p:cNvSpPr>
            <p:nvPr/>
          </p:nvSpPr>
          <p:spPr bwMode="auto">
            <a:xfrm>
              <a:off x="4080" y="288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3" name="Rectangle 63"/>
            <p:cNvSpPr>
              <a:spLocks noChangeArrowheads="1"/>
            </p:cNvSpPr>
            <p:nvPr/>
          </p:nvSpPr>
          <p:spPr bwMode="auto">
            <a:xfrm>
              <a:off x="3744" y="2880"/>
              <a:ext cx="336" cy="336"/>
            </a:xfrm>
            <a:prstGeom prst="rect">
              <a:avLst/>
            </a:prstGeom>
            <a:noFill/>
            <a:ln w="9525">
              <a:solidFill>
                <a:schemeClr val="tx1"/>
              </a:solidFill>
              <a:miter lim="800000"/>
              <a:headEnd/>
              <a:tailEnd/>
            </a:ln>
          </p:spPr>
          <p:txBody>
            <a:bodyPr wrap="none" anchor="ctr"/>
            <a:lstStyle/>
            <a:p>
              <a:pPr algn="ctr"/>
              <a:r>
                <a:rPr lang="en-US" sz="2400"/>
                <a:t>6</a:t>
              </a:r>
            </a:p>
          </p:txBody>
        </p:sp>
        <p:sp>
          <p:nvSpPr>
            <p:cNvPr id="79004" name="Rectangle 64"/>
            <p:cNvSpPr>
              <a:spLocks noChangeArrowheads="1"/>
            </p:cNvSpPr>
            <p:nvPr/>
          </p:nvSpPr>
          <p:spPr bwMode="auto">
            <a:xfrm>
              <a:off x="3408" y="2880"/>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5" name="Rectangle 65"/>
            <p:cNvSpPr>
              <a:spLocks noChangeArrowheads="1"/>
            </p:cNvSpPr>
            <p:nvPr/>
          </p:nvSpPr>
          <p:spPr bwMode="auto">
            <a:xfrm>
              <a:off x="3408" y="2208"/>
              <a:ext cx="1008" cy="1008"/>
            </a:xfrm>
            <a:prstGeom prst="rect">
              <a:avLst/>
            </a:prstGeom>
            <a:noFill/>
            <a:ln w="38100">
              <a:solidFill>
                <a:schemeClr val="tx1"/>
              </a:solidFill>
              <a:miter lim="800000"/>
              <a:headEnd/>
              <a:tailEnd/>
            </a:ln>
          </p:spPr>
          <p:txBody>
            <a:bodyPr wrap="none" anchor="ctr"/>
            <a:lstStyle/>
            <a:p>
              <a:endParaRPr lang="en-US"/>
            </a:p>
          </p:txBody>
        </p:sp>
        <p:sp>
          <p:nvSpPr>
            <p:cNvPr id="79006" name="Rectangle 66"/>
            <p:cNvSpPr>
              <a:spLocks noChangeArrowheads="1"/>
            </p:cNvSpPr>
            <p:nvPr/>
          </p:nvSpPr>
          <p:spPr bwMode="auto">
            <a:xfrm>
              <a:off x="4080"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7" name="Rectangle 67"/>
            <p:cNvSpPr>
              <a:spLocks noChangeArrowheads="1"/>
            </p:cNvSpPr>
            <p:nvPr/>
          </p:nvSpPr>
          <p:spPr bwMode="auto">
            <a:xfrm>
              <a:off x="3744"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08" name="Rectangle 68"/>
            <p:cNvSpPr>
              <a:spLocks noChangeArrowheads="1"/>
            </p:cNvSpPr>
            <p:nvPr/>
          </p:nvSpPr>
          <p:spPr bwMode="auto">
            <a:xfrm>
              <a:off x="3408" y="3216"/>
              <a:ext cx="336" cy="336"/>
            </a:xfrm>
            <a:prstGeom prst="rect">
              <a:avLst/>
            </a:prstGeom>
            <a:noFill/>
            <a:ln w="9525">
              <a:solidFill>
                <a:schemeClr val="tx1"/>
              </a:solidFill>
              <a:miter lim="800000"/>
              <a:headEnd/>
              <a:tailEnd/>
            </a:ln>
          </p:spPr>
          <p:txBody>
            <a:bodyPr wrap="none" anchor="ctr"/>
            <a:lstStyle/>
            <a:p>
              <a:pPr algn="ctr"/>
              <a:r>
                <a:rPr lang="en-US" sz="2400"/>
                <a:t>6</a:t>
              </a:r>
            </a:p>
          </p:txBody>
        </p:sp>
        <p:sp>
          <p:nvSpPr>
            <p:cNvPr id="79009" name="Rectangle 69"/>
            <p:cNvSpPr>
              <a:spLocks noChangeArrowheads="1"/>
            </p:cNvSpPr>
            <p:nvPr/>
          </p:nvSpPr>
          <p:spPr bwMode="auto">
            <a:xfrm>
              <a:off x="4080" y="355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0" name="Rectangle 70"/>
            <p:cNvSpPr>
              <a:spLocks noChangeArrowheads="1"/>
            </p:cNvSpPr>
            <p:nvPr/>
          </p:nvSpPr>
          <p:spPr bwMode="auto">
            <a:xfrm>
              <a:off x="3744" y="3552"/>
              <a:ext cx="336" cy="336"/>
            </a:xfrm>
            <a:prstGeom prst="rect">
              <a:avLst/>
            </a:prstGeom>
            <a:noFill/>
            <a:ln w="9525">
              <a:solidFill>
                <a:schemeClr val="tx1"/>
              </a:solidFill>
              <a:miter lim="800000"/>
              <a:headEnd/>
              <a:tailEnd/>
            </a:ln>
          </p:spPr>
          <p:txBody>
            <a:bodyPr wrap="none" anchor="ctr"/>
            <a:lstStyle/>
            <a:p>
              <a:pPr algn="ctr"/>
              <a:r>
                <a:rPr lang="en-US" sz="2400"/>
                <a:t>2</a:t>
              </a:r>
            </a:p>
          </p:txBody>
        </p:sp>
        <p:sp>
          <p:nvSpPr>
            <p:cNvPr id="79011" name="Rectangle 71"/>
            <p:cNvSpPr>
              <a:spLocks noChangeArrowheads="1"/>
            </p:cNvSpPr>
            <p:nvPr/>
          </p:nvSpPr>
          <p:spPr bwMode="auto">
            <a:xfrm>
              <a:off x="3408" y="355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2" name="Rectangle 72"/>
            <p:cNvSpPr>
              <a:spLocks noChangeArrowheads="1"/>
            </p:cNvSpPr>
            <p:nvPr/>
          </p:nvSpPr>
          <p:spPr bwMode="auto">
            <a:xfrm>
              <a:off x="3072"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3" name="Rectangle 73"/>
            <p:cNvSpPr>
              <a:spLocks noChangeArrowheads="1"/>
            </p:cNvSpPr>
            <p:nvPr/>
          </p:nvSpPr>
          <p:spPr bwMode="auto">
            <a:xfrm>
              <a:off x="2736"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4" name="Rectangle 74"/>
            <p:cNvSpPr>
              <a:spLocks noChangeArrowheads="1"/>
            </p:cNvSpPr>
            <p:nvPr/>
          </p:nvSpPr>
          <p:spPr bwMode="auto">
            <a:xfrm>
              <a:off x="2400"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5" name="Rectangle 75"/>
            <p:cNvSpPr>
              <a:spLocks noChangeArrowheads="1"/>
            </p:cNvSpPr>
            <p:nvPr/>
          </p:nvSpPr>
          <p:spPr bwMode="auto">
            <a:xfrm>
              <a:off x="3072" y="3552"/>
              <a:ext cx="336" cy="336"/>
            </a:xfrm>
            <a:prstGeom prst="rect">
              <a:avLst/>
            </a:prstGeom>
            <a:noFill/>
            <a:ln w="9525">
              <a:solidFill>
                <a:schemeClr val="tx1"/>
              </a:solidFill>
              <a:miter lim="800000"/>
              <a:headEnd/>
              <a:tailEnd/>
            </a:ln>
          </p:spPr>
          <p:txBody>
            <a:bodyPr wrap="none" anchor="ctr"/>
            <a:lstStyle/>
            <a:p>
              <a:pPr algn="ctr"/>
              <a:r>
                <a:rPr lang="en-US" sz="2400"/>
                <a:t>6</a:t>
              </a:r>
            </a:p>
          </p:txBody>
        </p:sp>
        <p:sp>
          <p:nvSpPr>
            <p:cNvPr id="79016" name="Rectangle 76"/>
            <p:cNvSpPr>
              <a:spLocks noChangeArrowheads="1"/>
            </p:cNvSpPr>
            <p:nvPr/>
          </p:nvSpPr>
          <p:spPr bwMode="auto">
            <a:xfrm>
              <a:off x="2736" y="355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17" name="Rectangle 77"/>
            <p:cNvSpPr>
              <a:spLocks noChangeArrowheads="1"/>
            </p:cNvSpPr>
            <p:nvPr/>
          </p:nvSpPr>
          <p:spPr bwMode="auto">
            <a:xfrm>
              <a:off x="2400" y="3552"/>
              <a:ext cx="336" cy="336"/>
            </a:xfrm>
            <a:prstGeom prst="rect">
              <a:avLst/>
            </a:prstGeom>
            <a:noFill/>
            <a:ln w="9525">
              <a:solidFill>
                <a:schemeClr val="tx1"/>
              </a:solidFill>
              <a:miter lim="800000"/>
              <a:headEnd/>
              <a:tailEnd/>
            </a:ln>
          </p:spPr>
          <p:txBody>
            <a:bodyPr wrap="none" anchor="ctr"/>
            <a:lstStyle/>
            <a:p>
              <a:pPr algn="ctr"/>
              <a:r>
                <a:rPr lang="en-US" sz="2400"/>
                <a:t>4</a:t>
              </a:r>
            </a:p>
          </p:txBody>
        </p:sp>
        <p:sp>
          <p:nvSpPr>
            <p:cNvPr id="79018" name="Rectangle 78"/>
            <p:cNvSpPr>
              <a:spLocks noChangeArrowheads="1"/>
            </p:cNvSpPr>
            <p:nvPr/>
          </p:nvSpPr>
          <p:spPr bwMode="auto">
            <a:xfrm>
              <a:off x="2064" y="3216"/>
              <a:ext cx="336" cy="336"/>
            </a:xfrm>
            <a:prstGeom prst="rect">
              <a:avLst/>
            </a:prstGeom>
            <a:noFill/>
            <a:ln w="9525">
              <a:solidFill>
                <a:schemeClr val="tx1"/>
              </a:solidFill>
              <a:miter lim="800000"/>
              <a:headEnd/>
              <a:tailEnd/>
            </a:ln>
          </p:spPr>
          <p:txBody>
            <a:bodyPr wrap="none" anchor="ctr"/>
            <a:lstStyle/>
            <a:p>
              <a:pPr algn="ctr"/>
              <a:r>
                <a:rPr lang="en-US" sz="2400"/>
                <a:t>4</a:t>
              </a:r>
            </a:p>
          </p:txBody>
        </p:sp>
        <p:sp>
          <p:nvSpPr>
            <p:cNvPr id="79019" name="Rectangle 79"/>
            <p:cNvSpPr>
              <a:spLocks noChangeArrowheads="1"/>
            </p:cNvSpPr>
            <p:nvPr/>
          </p:nvSpPr>
          <p:spPr bwMode="auto">
            <a:xfrm>
              <a:off x="1728"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20" name="Rectangle 80"/>
            <p:cNvSpPr>
              <a:spLocks noChangeArrowheads="1"/>
            </p:cNvSpPr>
            <p:nvPr/>
          </p:nvSpPr>
          <p:spPr bwMode="auto">
            <a:xfrm>
              <a:off x="1392" y="3216"/>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21" name="Rectangle 81"/>
            <p:cNvSpPr>
              <a:spLocks noChangeArrowheads="1"/>
            </p:cNvSpPr>
            <p:nvPr/>
          </p:nvSpPr>
          <p:spPr bwMode="auto">
            <a:xfrm>
              <a:off x="2064" y="3552"/>
              <a:ext cx="336" cy="336"/>
            </a:xfrm>
            <a:prstGeom prst="rect">
              <a:avLst/>
            </a:prstGeom>
            <a:noFill/>
            <a:ln w="9525">
              <a:solidFill>
                <a:schemeClr val="tx1"/>
              </a:solidFill>
              <a:miter lim="800000"/>
              <a:headEnd/>
              <a:tailEnd/>
            </a:ln>
          </p:spPr>
          <p:txBody>
            <a:bodyPr wrap="none" anchor="ctr"/>
            <a:lstStyle/>
            <a:p>
              <a:pPr algn="ctr"/>
              <a:endParaRPr lang="en-US" sz="2400"/>
            </a:p>
          </p:txBody>
        </p:sp>
        <p:sp>
          <p:nvSpPr>
            <p:cNvPr id="79022" name="Rectangle 82"/>
            <p:cNvSpPr>
              <a:spLocks noChangeArrowheads="1"/>
            </p:cNvSpPr>
            <p:nvPr/>
          </p:nvSpPr>
          <p:spPr bwMode="auto">
            <a:xfrm>
              <a:off x="1728" y="3552"/>
              <a:ext cx="336" cy="336"/>
            </a:xfrm>
            <a:prstGeom prst="rect">
              <a:avLst/>
            </a:prstGeom>
            <a:noFill/>
            <a:ln w="9525">
              <a:solidFill>
                <a:schemeClr val="tx1"/>
              </a:solidFill>
              <a:miter lim="800000"/>
              <a:headEnd/>
              <a:tailEnd/>
            </a:ln>
          </p:spPr>
          <p:txBody>
            <a:bodyPr wrap="none" anchor="ctr"/>
            <a:lstStyle/>
            <a:p>
              <a:pPr algn="ctr"/>
              <a:r>
                <a:rPr lang="en-US" sz="2400"/>
                <a:t>5</a:t>
              </a:r>
            </a:p>
          </p:txBody>
        </p:sp>
        <p:sp>
          <p:nvSpPr>
            <p:cNvPr id="79023" name="Rectangle 83"/>
            <p:cNvSpPr>
              <a:spLocks noChangeArrowheads="1"/>
            </p:cNvSpPr>
            <p:nvPr/>
          </p:nvSpPr>
          <p:spPr bwMode="auto">
            <a:xfrm>
              <a:off x="1392" y="3552"/>
              <a:ext cx="336" cy="336"/>
            </a:xfrm>
            <a:prstGeom prst="rect">
              <a:avLst/>
            </a:prstGeom>
            <a:noFill/>
            <a:ln w="9525">
              <a:solidFill>
                <a:schemeClr val="tx1"/>
              </a:solidFill>
              <a:miter lim="800000"/>
              <a:headEnd/>
              <a:tailEnd/>
            </a:ln>
          </p:spPr>
          <p:txBody>
            <a:bodyPr wrap="none" anchor="ctr"/>
            <a:lstStyle/>
            <a:p>
              <a:pPr algn="ctr"/>
              <a:endParaRPr lang="en-US" sz="2400"/>
            </a:p>
          </p:txBody>
        </p:sp>
      </p:grpSp>
      <p:sp>
        <p:nvSpPr>
          <p:cNvPr id="78942" name="Line 90"/>
          <p:cNvSpPr>
            <a:spLocks noChangeShapeType="1"/>
          </p:cNvSpPr>
          <p:nvPr/>
        </p:nvSpPr>
        <p:spPr bwMode="auto">
          <a:xfrm>
            <a:off x="1752600" y="6248400"/>
            <a:ext cx="0" cy="609600"/>
          </a:xfrm>
          <a:prstGeom prst="line">
            <a:avLst/>
          </a:prstGeom>
          <a:noFill/>
          <a:ln w="38100">
            <a:solidFill>
              <a:schemeClr val="tx1"/>
            </a:solidFill>
            <a:round/>
            <a:headEnd/>
            <a:tailEnd/>
          </a:ln>
        </p:spPr>
        <p:txBody>
          <a:bodyPr/>
          <a:lstStyle/>
          <a:p>
            <a:endParaRPr lang="en-US"/>
          </a:p>
        </p:txBody>
      </p:sp>
      <p:sp>
        <p:nvSpPr>
          <p:cNvPr id="78943" name="Line 91"/>
          <p:cNvSpPr>
            <a:spLocks noChangeShapeType="1"/>
          </p:cNvSpPr>
          <p:nvPr/>
        </p:nvSpPr>
        <p:spPr bwMode="auto">
          <a:xfrm>
            <a:off x="2590800" y="6248400"/>
            <a:ext cx="0" cy="609600"/>
          </a:xfrm>
          <a:prstGeom prst="line">
            <a:avLst/>
          </a:prstGeom>
          <a:noFill/>
          <a:ln w="38100">
            <a:solidFill>
              <a:schemeClr val="tx1"/>
            </a:solidFill>
            <a:round/>
            <a:headEnd/>
            <a:tailEnd/>
          </a:ln>
        </p:spPr>
        <p:txBody>
          <a:bodyPr/>
          <a:lstStyle/>
          <a:p>
            <a:endParaRPr lang="en-US"/>
          </a:p>
        </p:txBody>
      </p:sp>
      <p:sp>
        <p:nvSpPr>
          <p:cNvPr id="78944" name="Line 92"/>
          <p:cNvSpPr>
            <a:spLocks noChangeShapeType="1"/>
          </p:cNvSpPr>
          <p:nvPr/>
        </p:nvSpPr>
        <p:spPr bwMode="auto">
          <a:xfrm>
            <a:off x="3429000" y="6248400"/>
            <a:ext cx="0" cy="609600"/>
          </a:xfrm>
          <a:prstGeom prst="line">
            <a:avLst/>
          </a:prstGeom>
          <a:noFill/>
          <a:ln w="38100">
            <a:solidFill>
              <a:schemeClr val="tx1"/>
            </a:solidFill>
            <a:round/>
            <a:headEnd/>
            <a:tailEnd/>
          </a:ln>
        </p:spPr>
        <p:txBody>
          <a:bodyPr/>
          <a:lstStyle/>
          <a:p>
            <a:endParaRPr lang="en-US"/>
          </a:p>
        </p:txBody>
      </p:sp>
      <p:sp>
        <p:nvSpPr>
          <p:cNvPr id="78945" name="Line 93"/>
          <p:cNvSpPr>
            <a:spLocks noChangeShapeType="1"/>
          </p:cNvSpPr>
          <p:nvPr/>
        </p:nvSpPr>
        <p:spPr bwMode="auto">
          <a:xfrm>
            <a:off x="4267200" y="6324600"/>
            <a:ext cx="0" cy="60960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0" y="0"/>
            <a:ext cx="9144000" cy="1066800"/>
          </a:xfrm>
        </p:spPr>
        <p:txBody>
          <a:bodyPr/>
          <a:lstStyle/>
          <a:p>
            <a:pPr>
              <a:defRPr/>
            </a:pPr>
            <a:r>
              <a:rPr lang="en-US" sz="4000" b="1" smtClean="0">
                <a:solidFill>
                  <a:srgbClr val="0000FF"/>
                </a:solidFill>
                <a:effectLst>
                  <a:outerShdw blurRad="38100" dist="38100" dir="2700000" algn="tl">
                    <a:srgbClr val="C0C0C0"/>
                  </a:outerShdw>
                </a:effectLst>
              </a:rPr>
              <a:t>Orion Is the Constraint Satisfaction Solver </a:t>
            </a:r>
          </a:p>
        </p:txBody>
      </p:sp>
      <p:sp>
        <p:nvSpPr>
          <p:cNvPr id="2" name="Rectangle 3"/>
          <p:cNvSpPr>
            <a:spLocks noGrp="1"/>
          </p:cNvSpPr>
          <p:nvPr>
            <p:ph type="body" idx="1"/>
          </p:nvPr>
        </p:nvSpPr>
        <p:spPr>
          <a:xfrm>
            <a:off x="4800600" y="1219200"/>
            <a:ext cx="4191000" cy="5181600"/>
          </a:xfrm>
        </p:spPr>
        <p:txBody>
          <a:bodyPr/>
          <a:lstStyle/>
          <a:p>
            <a:pPr>
              <a:lnSpc>
                <a:spcPct val="90000"/>
              </a:lnSpc>
            </a:pPr>
            <a:endParaRPr lang="en-US" altLang="ko-KR" b="1" smtClean="0">
              <a:ea typeface="굴림" pitchFamily="34" charset="-127"/>
            </a:endParaRPr>
          </a:p>
          <a:p>
            <a:pPr>
              <a:lnSpc>
                <a:spcPct val="90000"/>
              </a:lnSpc>
            </a:pPr>
            <a:r>
              <a:rPr lang="en-US" altLang="ko-KR" b="1" smtClean="0">
                <a:ea typeface="굴림" pitchFamily="34" charset="-127"/>
              </a:rPr>
              <a:t>The company promises to provide </a:t>
            </a:r>
            <a:r>
              <a:rPr lang="en-US" altLang="ko-KR" b="1" smtClean="0">
                <a:solidFill>
                  <a:srgbClr val="FF0000"/>
                </a:solidFill>
                <a:ea typeface="굴림" pitchFamily="34" charset="-127"/>
              </a:rPr>
              <a:t>free access by Internet</a:t>
            </a:r>
            <a:r>
              <a:rPr lang="en-US" altLang="ko-KR" b="1" smtClean="0">
                <a:ea typeface="굴림" pitchFamily="34" charset="-127"/>
              </a:rPr>
              <a:t> to one of their systems to those researchers who want to </a:t>
            </a:r>
            <a:r>
              <a:rPr lang="en-US" altLang="ko-KR" b="1" smtClean="0">
                <a:solidFill>
                  <a:srgbClr val="0000FF"/>
                </a:solidFill>
                <a:ea typeface="굴림" pitchFamily="34" charset="-127"/>
              </a:rPr>
              <a:t>develop their own applications</a:t>
            </a:r>
            <a:r>
              <a:rPr lang="en-US" altLang="ko-KR" b="1" smtClean="0">
                <a:ea typeface="굴림" pitchFamily="34" charset="-127"/>
              </a:rPr>
              <a:t>.</a:t>
            </a:r>
            <a:endParaRPr lang="en-US" b="1" smtClean="0"/>
          </a:p>
        </p:txBody>
      </p:sp>
      <p:pic>
        <p:nvPicPr>
          <p:cNvPr id="79875" name="Picture 4" descr="img_0748"/>
          <p:cNvPicPr>
            <a:picLocks noChangeAspect="1" noChangeArrowheads="1"/>
          </p:cNvPicPr>
          <p:nvPr/>
        </p:nvPicPr>
        <p:blipFill>
          <a:blip r:embed="rId2"/>
          <a:srcRect/>
          <a:stretch>
            <a:fillRect/>
          </a:stretch>
        </p:blipFill>
        <p:spPr bwMode="auto">
          <a:xfrm>
            <a:off x="228600" y="1295400"/>
            <a:ext cx="4419600" cy="3535363"/>
          </a:xfrm>
          <a:prstGeom prst="rect">
            <a:avLst/>
          </a:prstGeom>
          <a:noFill/>
          <a:ln w="9525">
            <a:noFill/>
            <a:miter lim="800000"/>
            <a:headEnd/>
            <a:tailEnd/>
          </a:ln>
        </p:spPr>
      </p:pic>
      <p:sp>
        <p:nvSpPr>
          <p:cNvPr id="79877" name="Text Box 5"/>
          <p:cNvSpPr txBox="1">
            <a:spLocks noChangeArrowheads="1"/>
          </p:cNvSpPr>
          <p:nvPr/>
        </p:nvSpPr>
        <p:spPr bwMode="auto">
          <a:xfrm>
            <a:off x="304800" y="5105400"/>
            <a:ext cx="4038600" cy="1554163"/>
          </a:xfrm>
          <a:prstGeom prst="rect">
            <a:avLst/>
          </a:prstGeom>
          <a:noFill/>
          <a:ln w="9525">
            <a:noFill/>
            <a:miter lim="800000"/>
            <a:headEnd/>
            <a:tailEnd/>
          </a:ln>
          <a:effectLst/>
        </p:spPr>
        <p:txBody>
          <a:bodyPr>
            <a:spAutoFit/>
          </a:bodyPr>
          <a:lstStyle/>
          <a:p>
            <a:pPr>
              <a:spcBef>
                <a:spcPct val="50000"/>
              </a:spcBef>
              <a:defRPr/>
            </a:pPr>
            <a:r>
              <a:rPr lang="en-US" sz="3200" b="1" i="1">
                <a:solidFill>
                  <a:srgbClr val="0000FF"/>
                </a:solidFill>
                <a:effectLst>
                  <a:outerShdw blurRad="38100" dist="38100" dir="2700000" algn="tl">
                    <a:srgbClr val="C0C0C0"/>
                  </a:outerShdw>
                </a:effectLst>
              </a:rPr>
              <a:t>Does it have quadratic speed-up?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body" idx="1"/>
          </p:nvPr>
        </p:nvSpPr>
        <p:spPr>
          <a:xfrm>
            <a:off x="228600" y="914400"/>
            <a:ext cx="8382000" cy="5715000"/>
          </a:xfrm>
          <a:solidFill>
            <a:srgbClr val="FFFF66"/>
          </a:solidFill>
        </p:spPr>
        <p:txBody>
          <a:bodyPr/>
          <a:lstStyle/>
          <a:p>
            <a:pPr>
              <a:lnSpc>
                <a:spcPct val="80000"/>
              </a:lnSpc>
              <a:defRPr/>
            </a:pPr>
            <a:r>
              <a:rPr lang="en-US" altLang="ko-KR" sz="2000" b="1" smtClean="0">
                <a:ea typeface="굴림" charset="-127"/>
              </a:rPr>
              <a:t>The plans are that by the end of year 2008 the  Orion systems will be scaled to </a:t>
            </a:r>
            <a:r>
              <a:rPr lang="en-US" altLang="ko-KR" sz="2000" b="1" smtClean="0">
                <a:solidFill>
                  <a:srgbClr val="0000FF"/>
                </a:solidFill>
                <a:effectLst>
                  <a:outerShdw blurRad="38100" dist="38100" dir="2700000" algn="tl">
                    <a:srgbClr val="000000"/>
                  </a:outerShdw>
                </a:effectLst>
                <a:ea typeface="굴림" charset="-127"/>
              </a:rPr>
              <a:t>more than 1000 qubits</a:t>
            </a:r>
            <a:r>
              <a:rPr lang="en-US" altLang="ko-KR" sz="2000" b="1" smtClean="0">
                <a:ea typeface="굴림" charset="-127"/>
              </a:rPr>
              <a:t>.</a:t>
            </a:r>
          </a:p>
          <a:p>
            <a:pPr>
              <a:lnSpc>
                <a:spcPct val="80000"/>
              </a:lnSpc>
              <a:defRPr/>
            </a:pPr>
            <a:endParaRPr lang="en-US" altLang="ko-KR" sz="2000" b="1" smtClean="0">
              <a:ea typeface="굴림" charset="-127"/>
            </a:endParaRPr>
          </a:p>
          <a:p>
            <a:pPr>
              <a:lnSpc>
                <a:spcPct val="80000"/>
              </a:lnSpc>
              <a:defRPr/>
            </a:pPr>
            <a:r>
              <a:rPr lang="en-US" altLang="ko-KR" sz="2000" b="1" smtClean="0">
                <a:ea typeface="굴림" charset="-127"/>
              </a:rPr>
              <a:t> Company plans to build in 2009 processors specifically designed for </a:t>
            </a:r>
            <a:r>
              <a:rPr lang="en-US" altLang="ko-KR" sz="2000" b="1" smtClean="0">
                <a:solidFill>
                  <a:srgbClr val="0000FF"/>
                </a:solidFill>
                <a:ea typeface="굴림" charset="-127"/>
              </a:rPr>
              <a:t>quantum simulation</a:t>
            </a:r>
            <a:r>
              <a:rPr lang="en-US" altLang="ko-KR" sz="2000" b="1" smtClean="0">
                <a:ea typeface="굴림" charset="-127"/>
              </a:rPr>
              <a:t>, which represents a big commercial opportunity. </a:t>
            </a:r>
          </a:p>
          <a:p>
            <a:pPr>
              <a:lnSpc>
                <a:spcPct val="80000"/>
              </a:lnSpc>
              <a:defRPr/>
            </a:pPr>
            <a:endParaRPr lang="en-US" altLang="ko-KR" sz="2000" b="1" smtClean="0">
              <a:ea typeface="굴림" charset="-127"/>
            </a:endParaRPr>
          </a:p>
        </p:txBody>
      </p:sp>
      <p:sp>
        <p:nvSpPr>
          <p:cNvPr id="2" name="Rectangle 3"/>
          <p:cNvSpPr>
            <a:spLocks noChangeArrowheads="1"/>
          </p:cNvSpPr>
          <p:nvPr/>
        </p:nvSpPr>
        <p:spPr bwMode="auto">
          <a:xfrm>
            <a:off x="0" y="0"/>
            <a:ext cx="9144000" cy="792163"/>
          </a:xfrm>
          <a:prstGeom prst="rect">
            <a:avLst/>
          </a:prstGeom>
          <a:noFill/>
          <a:ln w="9525">
            <a:noFill/>
            <a:miter lim="800000"/>
            <a:headEnd/>
            <a:tailEnd/>
          </a:ln>
        </p:spPr>
        <p:txBody>
          <a:bodyPr anchor="ctr"/>
          <a:lstStyle/>
          <a:p>
            <a:pPr algn="ctr" eaLnBrk="0" hangingPunct="0"/>
            <a:r>
              <a:rPr lang="en-US" sz="4400">
                <a:latin typeface="Calibri" pitchFamily="34" charset="0"/>
              </a:rPr>
              <a:t>Orion computer from DWAVE</a:t>
            </a:r>
          </a:p>
        </p:txBody>
      </p:sp>
      <p:pic>
        <p:nvPicPr>
          <p:cNvPr id="80899" name="Picture 4" descr="untitled"/>
          <p:cNvPicPr>
            <a:picLocks noChangeAspect="1" noChangeArrowheads="1"/>
          </p:cNvPicPr>
          <p:nvPr/>
        </p:nvPicPr>
        <p:blipFill>
          <a:blip r:embed="rId2"/>
          <a:srcRect/>
          <a:stretch>
            <a:fillRect/>
          </a:stretch>
        </p:blipFill>
        <p:spPr bwMode="auto">
          <a:xfrm>
            <a:off x="4191000" y="3143250"/>
            <a:ext cx="4953000" cy="3714750"/>
          </a:xfrm>
          <a:prstGeom prst="rect">
            <a:avLst/>
          </a:prstGeom>
          <a:noFill/>
          <a:ln w="9525">
            <a:noFill/>
            <a:miter lim="800000"/>
            <a:headEnd/>
            <a:tailEnd/>
          </a:ln>
        </p:spPr>
      </p:pic>
      <p:sp>
        <p:nvSpPr>
          <p:cNvPr id="80900" name="Rectangle 5"/>
          <p:cNvSpPr>
            <a:spLocks noChangeArrowheads="1"/>
          </p:cNvSpPr>
          <p:nvPr/>
        </p:nvSpPr>
        <p:spPr bwMode="auto">
          <a:xfrm>
            <a:off x="0" y="3352800"/>
            <a:ext cx="4191000" cy="3505200"/>
          </a:xfrm>
          <a:prstGeom prst="rect">
            <a:avLst/>
          </a:prstGeom>
          <a:solidFill>
            <a:srgbClr val="CCFFFF"/>
          </a:solidFill>
          <a:ln w="9525">
            <a:noFill/>
            <a:miter lim="800000"/>
            <a:headEnd/>
            <a:tailEnd/>
          </a:ln>
        </p:spPr>
        <p:txBody>
          <a:bodyPr/>
          <a:lstStyle/>
          <a:p>
            <a:pPr marL="342900" indent="-342900" eaLnBrk="0" hangingPunct="0">
              <a:lnSpc>
                <a:spcPct val="80000"/>
              </a:lnSpc>
              <a:spcBef>
                <a:spcPct val="20000"/>
              </a:spcBef>
              <a:buFont typeface="Arial" charset="0"/>
              <a:buChar char="•"/>
            </a:pPr>
            <a:r>
              <a:rPr lang="en-US" altLang="ko-KR" sz="2400" b="1">
                <a:latin typeface="Calibri" pitchFamily="34" charset="0"/>
                <a:ea typeface="굴림" pitchFamily="34" charset="-127"/>
              </a:rPr>
              <a:t>These problems include: </a:t>
            </a:r>
            <a:r>
              <a:rPr lang="en-US" altLang="ko-KR" sz="2400" b="1">
                <a:solidFill>
                  <a:srgbClr val="FF0000"/>
                </a:solidFill>
                <a:latin typeface="Calibri" pitchFamily="34" charset="0"/>
                <a:ea typeface="굴림" pitchFamily="34" charset="-127"/>
              </a:rPr>
              <a:t>protein folding, drug design </a:t>
            </a:r>
            <a:r>
              <a:rPr lang="en-US" altLang="ko-KR" sz="2400" b="1">
                <a:solidFill>
                  <a:schemeClr val="hlink"/>
                </a:solidFill>
                <a:latin typeface="Calibri" pitchFamily="34" charset="0"/>
                <a:ea typeface="굴림" pitchFamily="34" charset="-127"/>
              </a:rPr>
              <a:t>and many other</a:t>
            </a:r>
            <a:r>
              <a:rPr lang="en-US" altLang="ko-KR" sz="2400" b="1">
                <a:solidFill>
                  <a:srgbClr val="FF0000"/>
                </a:solidFill>
                <a:latin typeface="Calibri" pitchFamily="34" charset="0"/>
                <a:ea typeface="굴림" pitchFamily="34" charset="-127"/>
              </a:rPr>
              <a:t> in chemistry, biology and material science</a:t>
            </a:r>
            <a:r>
              <a:rPr lang="en-US" altLang="ko-KR" sz="2400" b="1">
                <a:latin typeface="Calibri" pitchFamily="34" charset="0"/>
                <a:ea typeface="굴림" pitchFamily="34" charset="-127"/>
              </a:rPr>
              <a:t>. </a:t>
            </a:r>
          </a:p>
          <a:p>
            <a:pPr marL="342900" indent="-342900" eaLnBrk="0" hangingPunct="0">
              <a:lnSpc>
                <a:spcPct val="80000"/>
              </a:lnSpc>
              <a:spcBef>
                <a:spcPct val="20000"/>
              </a:spcBef>
              <a:buFont typeface="Arial" charset="0"/>
              <a:buChar char="•"/>
            </a:pPr>
            <a:endParaRPr lang="en-US" altLang="ko-KR" sz="2400" b="1">
              <a:latin typeface="Calibri" pitchFamily="34" charset="0"/>
              <a:ea typeface="굴림" pitchFamily="34" charset="-127"/>
            </a:endParaRPr>
          </a:p>
          <a:p>
            <a:pPr marL="342900" indent="-342900" eaLnBrk="0" hangingPunct="0">
              <a:lnSpc>
                <a:spcPct val="80000"/>
              </a:lnSpc>
              <a:spcBef>
                <a:spcPct val="20000"/>
              </a:spcBef>
              <a:buFont typeface="Arial" charset="0"/>
              <a:buChar char="•"/>
            </a:pPr>
            <a:r>
              <a:rPr lang="en-US" altLang="ko-KR" sz="2400" b="1">
                <a:latin typeface="Calibri" pitchFamily="34" charset="0"/>
                <a:ea typeface="굴림" pitchFamily="34" charset="-127"/>
              </a:rPr>
              <a:t>Thus the company claims to dominate </a:t>
            </a:r>
            <a:r>
              <a:rPr lang="en-US" altLang="ko-KR" sz="2400" b="1">
                <a:solidFill>
                  <a:srgbClr val="FF0000"/>
                </a:solidFill>
                <a:latin typeface="Calibri" pitchFamily="34" charset="0"/>
                <a:ea typeface="굴림" pitchFamily="34" charset="-127"/>
              </a:rPr>
              <a:t>enormous markets</a:t>
            </a:r>
            <a:r>
              <a:rPr lang="en-US" altLang="ko-KR" sz="2400" b="1">
                <a:latin typeface="Calibri" pitchFamily="34" charset="0"/>
                <a:ea typeface="굴림" pitchFamily="34" charset="-127"/>
              </a:rPr>
              <a:t> of NP-complete problems and quantum simulation.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body" idx="1"/>
          </p:nvPr>
        </p:nvSpPr>
        <p:spPr>
          <a:xfrm>
            <a:off x="0" y="2743200"/>
            <a:ext cx="9144000" cy="4114800"/>
          </a:xfrm>
        </p:spPr>
        <p:txBody>
          <a:bodyPr/>
          <a:lstStyle/>
          <a:p>
            <a:pPr>
              <a:lnSpc>
                <a:spcPct val="80000"/>
              </a:lnSpc>
              <a:defRPr/>
            </a:pPr>
            <a:r>
              <a:rPr lang="en-US" altLang="ko-KR" sz="2000" b="1" smtClean="0">
                <a:effectLst>
                  <a:outerShdw blurRad="38100" dist="38100" dir="2700000" algn="tl">
                    <a:srgbClr val="C0C0C0"/>
                  </a:outerShdw>
                </a:effectLst>
                <a:ea typeface="굴림" charset="-127"/>
              </a:rPr>
              <a:t>Adiabatic Quantum Computing was </a:t>
            </a:r>
            <a:r>
              <a:rPr lang="en-US" altLang="ko-KR" sz="2000" b="1" smtClean="0">
                <a:solidFill>
                  <a:srgbClr val="0000FF"/>
                </a:solidFill>
                <a:effectLst>
                  <a:outerShdw blurRad="38100" dist="38100" dir="2700000" algn="tl">
                    <a:srgbClr val="C0C0C0"/>
                  </a:outerShdw>
                </a:effectLst>
                <a:ea typeface="굴림" charset="-127"/>
              </a:rPr>
              <a:t>proved equivalent</a:t>
            </a:r>
            <a:r>
              <a:rPr lang="en-US" altLang="ko-KR" sz="2000" b="1" smtClean="0">
                <a:effectLst>
                  <a:outerShdw blurRad="38100" dist="38100" dir="2700000" algn="tl">
                    <a:srgbClr val="C0C0C0"/>
                  </a:outerShdw>
                </a:effectLst>
                <a:ea typeface="굴림" charset="-127"/>
              </a:rPr>
              <a:t> to standard QC circuit model.</a:t>
            </a:r>
          </a:p>
          <a:p>
            <a:pPr>
              <a:lnSpc>
                <a:spcPct val="80000"/>
              </a:lnSpc>
              <a:defRPr/>
            </a:pPr>
            <a:endParaRPr lang="en-US" altLang="ko-KR" sz="2000" b="1" smtClean="0">
              <a:effectLst>
                <a:outerShdw blurRad="38100" dist="38100" dir="2700000" algn="tl">
                  <a:srgbClr val="C0C0C0"/>
                </a:outerShdw>
              </a:effectLst>
              <a:ea typeface="굴림" charset="-127"/>
            </a:endParaRPr>
          </a:p>
          <a:p>
            <a:pPr>
              <a:lnSpc>
                <a:spcPct val="80000"/>
              </a:lnSpc>
              <a:defRPr/>
            </a:pPr>
            <a:r>
              <a:rPr lang="en-US" altLang="ko-KR" sz="2000" b="1" smtClean="0">
                <a:effectLst>
                  <a:outerShdw blurRad="38100" dist="38100" dir="2700000" algn="tl">
                    <a:srgbClr val="C0C0C0"/>
                  </a:outerShdw>
                </a:effectLst>
                <a:ea typeface="굴림" charset="-127"/>
              </a:rPr>
              <a:t>Each of the developed by us methods </a:t>
            </a:r>
            <a:r>
              <a:rPr lang="en-US" altLang="ko-KR" sz="2000" b="1" smtClean="0">
                <a:solidFill>
                  <a:srgbClr val="FF0000"/>
                </a:solidFill>
                <a:effectLst>
                  <a:outerShdw blurRad="38100" dist="38100" dir="2700000" algn="tl">
                    <a:srgbClr val="C0C0C0"/>
                  </a:outerShdw>
                </a:effectLst>
                <a:ea typeface="굴림" charset="-127"/>
              </a:rPr>
              <a:t>can be transformed to an adiabatic</a:t>
            </a:r>
            <a:r>
              <a:rPr lang="en-US" altLang="ko-KR" sz="2000" b="1" smtClean="0">
                <a:effectLst>
                  <a:outerShdw blurRad="38100" dist="38100" dir="2700000" algn="tl">
                    <a:srgbClr val="C0C0C0"/>
                  </a:outerShdw>
                </a:effectLst>
                <a:ea typeface="굴림" charset="-127"/>
              </a:rPr>
              <a:t> quantum program and run on Orion. </a:t>
            </a:r>
          </a:p>
          <a:p>
            <a:pPr>
              <a:lnSpc>
                <a:spcPct val="80000"/>
              </a:lnSpc>
              <a:defRPr/>
            </a:pPr>
            <a:endParaRPr lang="en-US" altLang="ko-KR" sz="2000" b="1" smtClean="0">
              <a:effectLst>
                <a:outerShdw blurRad="38100" dist="38100" dir="2700000" algn="tl">
                  <a:srgbClr val="C0C0C0"/>
                </a:outerShdw>
              </a:effectLst>
              <a:ea typeface="굴림" charset="-127"/>
            </a:endParaRPr>
          </a:p>
          <a:p>
            <a:pPr>
              <a:lnSpc>
                <a:spcPct val="80000"/>
              </a:lnSpc>
              <a:defRPr/>
            </a:pPr>
            <a:r>
              <a:rPr lang="en-US" altLang="ko-KR" sz="2000" b="1" smtClean="0">
                <a:effectLst>
                  <a:outerShdw blurRad="38100" dist="38100" dir="2700000" algn="tl">
                    <a:srgbClr val="C0C0C0"/>
                  </a:outerShdw>
                </a:effectLst>
                <a:ea typeface="굴림" charset="-127"/>
              </a:rPr>
              <a:t>We developed </a:t>
            </a:r>
            <a:r>
              <a:rPr lang="en-US" altLang="ko-KR" sz="2000" b="1" smtClean="0">
                <a:solidFill>
                  <a:srgbClr val="FF0000"/>
                </a:solidFill>
                <a:effectLst>
                  <a:outerShdw blurRad="38100" dist="38100" dir="2700000" algn="tl">
                    <a:srgbClr val="C0C0C0"/>
                  </a:outerShdw>
                </a:effectLst>
                <a:ea typeface="굴림" charset="-127"/>
              </a:rPr>
              <a:t>logic minimization methods</a:t>
            </a:r>
            <a:r>
              <a:rPr lang="en-US" altLang="ko-KR" sz="2000" b="1" smtClean="0">
                <a:effectLst>
                  <a:outerShdw blurRad="38100" dist="38100" dir="2700000" algn="tl">
                    <a:srgbClr val="C0C0C0"/>
                  </a:outerShdw>
                </a:effectLst>
                <a:ea typeface="굴림" charset="-127"/>
              </a:rPr>
              <a:t> to reduce the graph that is created in AQC to program problems such as </a:t>
            </a:r>
            <a:r>
              <a:rPr lang="en-US" altLang="ko-KR" sz="2000" b="1" smtClean="0">
                <a:solidFill>
                  <a:srgbClr val="3366FF"/>
                </a:solidFill>
                <a:effectLst>
                  <a:outerShdw blurRad="38100" dist="38100" dir="2700000" algn="tl">
                    <a:srgbClr val="C0C0C0"/>
                  </a:outerShdw>
                </a:effectLst>
                <a:ea typeface="굴림" charset="-127"/>
              </a:rPr>
              <a:t>Maximum Clique</a:t>
            </a:r>
            <a:r>
              <a:rPr lang="en-US" altLang="ko-KR" sz="2000" b="1" smtClean="0">
                <a:effectLst>
                  <a:outerShdw blurRad="38100" dist="38100" dir="2700000" algn="tl">
                    <a:srgbClr val="C0C0C0"/>
                  </a:outerShdw>
                </a:effectLst>
                <a:ea typeface="굴림" charset="-127"/>
              </a:rPr>
              <a:t> or </a:t>
            </a:r>
            <a:r>
              <a:rPr lang="en-US" altLang="ko-KR" sz="2000" b="1" smtClean="0">
                <a:solidFill>
                  <a:schemeClr val="hlink"/>
                </a:solidFill>
                <a:effectLst>
                  <a:outerShdw blurRad="38100" dist="38100" dir="2700000" algn="tl">
                    <a:srgbClr val="C0C0C0"/>
                  </a:outerShdw>
                </a:effectLst>
                <a:ea typeface="굴림" charset="-127"/>
              </a:rPr>
              <a:t>SAT</a:t>
            </a:r>
            <a:r>
              <a:rPr lang="en-US" altLang="ko-KR" sz="2000" b="1" smtClean="0">
                <a:effectLst>
                  <a:outerShdw blurRad="38100" dist="38100" dir="2700000" algn="tl">
                    <a:srgbClr val="C0C0C0"/>
                  </a:outerShdw>
                </a:effectLst>
                <a:ea typeface="굴림" charset="-127"/>
              </a:rPr>
              <a:t>. </a:t>
            </a:r>
          </a:p>
          <a:p>
            <a:pPr>
              <a:lnSpc>
                <a:spcPct val="80000"/>
              </a:lnSpc>
              <a:defRPr/>
            </a:pPr>
            <a:endParaRPr lang="en-US" altLang="ko-KR" sz="2000" b="1" smtClean="0">
              <a:effectLst>
                <a:outerShdw blurRad="38100" dist="38100" dir="2700000" algn="tl">
                  <a:srgbClr val="C0C0C0"/>
                </a:outerShdw>
              </a:effectLst>
              <a:ea typeface="굴림" charset="-127"/>
            </a:endParaRPr>
          </a:p>
          <a:p>
            <a:pPr>
              <a:lnSpc>
                <a:spcPct val="80000"/>
              </a:lnSpc>
              <a:defRPr/>
            </a:pPr>
            <a:r>
              <a:rPr lang="en-US" altLang="ko-KR" sz="2000" b="1" smtClean="0">
                <a:effectLst>
                  <a:outerShdw blurRad="38100" dist="38100" dir="2700000" algn="tl">
                    <a:srgbClr val="C0C0C0"/>
                  </a:outerShdw>
                </a:effectLst>
                <a:ea typeface="굴림" charset="-127"/>
              </a:rPr>
              <a:t>This programming is like on </a:t>
            </a:r>
            <a:r>
              <a:rPr lang="en-US" altLang="ko-KR" sz="2000" b="1" smtClean="0">
                <a:effectLst>
                  <a:outerShdw blurRad="38100" dist="38100" dir="2700000" algn="tl">
                    <a:srgbClr val="C0C0C0"/>
                  </a:outerShdw>
                </a:effectLst>
                <a:latin typeface="Arial"/>
                <a:ea typeface="굴림" charset="-127"/>
              </a:rPr>
              <a:t>“</a:t>
            </a:r>
            <a:r>
              <a:rPr lang="en-US" altLang="ko-KR" sz="2000" b="1" smtClean="0">
                <a:solidFill>
                  <a:srgbClr val="FF0000"/>
                </a:solidFill>
                <a:effectLst>
                  <a:outerShdw blurRad="38100" dist="38100" dir="2700000" algn="tl">
                    <a:srgbClr val="C0C0C0"/>
                  </a:outerShdw>
                </a:effectLst>
                <a:ea typeface="굴림" charset="-127"/>
              </a:rPr>
              <a:t>assembly level</a:t>
            </a:r>
            <a:r>
              <a:rPr lang="en-US" altLang="ko-KR" sz="2000" b="1" smtClean="0">
                <a:effectLst>
                  <a:outerShdw blurRad="38100" dist="38100" dir="2700000" algn="tl">
                    <a:srgbClr val="C0C0C0"/>
                  </a:outerShdw>
                </a:effectLst>
                <a:latin typeface="Arial"/>
                <a:ea typeface="굴림" charset="-127"/>
              </a:rPr>
              <a:t>”</a:t>
            </a:r>
            <a:r>
              <a:rPr lang="en-US" altLang="ko-KR" sz="2000" b="1" smtClean="0">
                <a:effectLst>
                  <a:outerShdw blurRad="38100" dist="38100" dir="2700000" algn="tl">
                    <a:srgbClr val="C0C0C0"/>
                  </a:outerShdw>
                </a:effectLst>
                <a:ea typeface="굴림" charset="-127"/>
              </a:rPr>
              <a:t> but with time more </a:t>
            </a:r>
            <a:r>
              <a:rPr lang="en-US" altLang="ko-KR" sz="2000" b="1" smtClean="0">
                <a:solidFill>
                  <a:srgbClr val="0000FF"/>
                </a:solidFill>
                <a:effectLst>
                  <a:outerShdw blurRad="38100" dist="38100" dir="2700000" algn="tl">
                    <a:srgbClr val="C0C0C0"/>
                  </a:outerShdw>
                </a:effectLst>
                <a:ea typeface="굴림" charset="-127"/>
              </a:rPr>
              <a:t>efficient methods</a:t>
            </a:r>
            <a:r>
              <a:rPr lang="en-US" altLang="ko-KR" sz="2000" b="1" smtClean="0">
                <a:effectLst>
                  <a:outerShdw blurRad="38100" dist="38100" dir="2700000" algn="tl">
                    <a:srgbClr val="C0C0C0"/>
                  </a:outerShdw>
                </a:effectLst>
                <a:ea typeface="굴림" charset="-127"/>
              </a:rPr>
              <a:t> will be developed in our group. </a:t>
            </a:r>
          </a:p>
          <a:p>
            <a:pPr>
              <a:lnSpc>
                <a:spcPct val="80000"/>
              </a:lnSpc>
              <a:defRPr/>
            </a:pPr>
            <a:endParaRPr lang="en-US" altLang="ko-KR" sz="2000" b="1" smtClean="0">
              <a:effectLst>
                <a:outerShdw blurRad="38100" dist="38100" dir="2700000" algn="tl">
                  <a:srgbClr val="C0C0C0"/>
                </a:outerShdw>
              </a:effectLst>
              <a:ea typeface="굴림" charset="-127"/>
            </a:endParaRPr>
          </a:p>
          <a:p>
            <a:pPr lvl="1">
              <a:lnSpc>
                <a:spcPct val="80000"/>
              </a:lnSpc>
              <a:defRPr/>
            </a:pPr>
            <a:r>
              <a:rPr lang="en-US" altLang="ko-KR" sz="1800" b="1" smtClean="0">
                <a:effectLst>
                  <a:outerShdw blurRad="38100" dist="38100" dir="2700000" algn="tl">
                    <a:srgbClr val="C0C0C0"/>
                  </a:outerShdw>
                </a:effectLst>
                <a:ea typeface="굴림" charset="-127"/>
              </a:rPr>
              <a:t>This is also similar to programming current </a:t>
            </a:r>
            <a:r>
              <a:rPr lang="en-US" altLang="ko-KR" sz="1800" b="1" smtClean="0">
                <a:solidFill>
                  <a:srgbClr val="0000FF"/>
                </a:solidFill>
                <a:effectLst>
                  <a:outerShdw blurRad="38100" dist="38100" dir="2700000" algn="tl">
                    <a:srgbClr val="C0C0C0"/>
                  </a:outerShdw>
                </a:effectLst>
                <a:ea typeface="굴림" charset="-127"/>
              </a:rPr>
              <a:t>Field-Programmable Gate Arrays. </a:t>
            </a:r>
          </a:p>
          <a:p>
            <a:pPr>
              <a:lnSpc>
                <a:spcPct val="80000"/>
              </a:lnSpc>
              <a:buFont typeface="Arial" charset="0"/>
              <a:buNone/>
              <a:defRPr/>
            </a:pPr>
            <a:endParaRPr lang="en-US" altLang="ko-KR" sz="2000" b="1" smtClean="0">
              <a:solidFill>
                <a:srgbClr val="0000FF"/>
              </a:solidFill>
              <a:effectLst>
                <a:outerShdw blurRad="38100" dist="38100" dir="2700000" algn="tl">
                  <a:srgbClr val="C0C0C0"/>
                </a:outerShdw>
              </a:effectLst>
              <a:ea typeface="굴림" charset="-127"/>
            </a:endParaRPr>
          </a:p>
        </p:txBody>
      </p:sp>
      <p:sp>
        <p:nvSpPr>
          <p:cNvPr id="81923" name="Rectangle 3"/>
          <p:cNvSpPr>
            <a:spLocks noChangeArrowheads="1"/>
          </p:cNvSpPr>
          <p:nvPr/>
        </p:nvSpPr>
        <p:spPr bwMode="auto">
          <a:xfrm>
            <a:off x="0" y="0"/>
            <a:ext cx="4267200" cy="1457325"/>
          </a:xfrm>
          <a:prstGeom prst="rect">
            <a:avLst/>
          </a:prstGeom>
          <a:solidFill>
            <a:srgbClr val="FFFF99"/>
          </a:solidFill>
          <a:ln w="9525">
            <a:noFill/>
            <a:miter lim="800000"/>
            <a:headEnd/>
            <a:tailEnd/>
          </a:ln>
          <a:effectLst/>
        </p:spPr>
        <p:txBody>
          <a:bodyPr>
            <a:spAutoFit/>
          </a:bodyPr>
          <a:lstStyle/>
          <a:p>
            <a:pPr>
              <a:lnSpc>
                <a:spcPct val="80000"/>
              </a:lnSpc>
              <a:spcBef>
                <a:spcPct val="20000"/>
              </a:spcBef>
              <a:defRPr/>
            </a:pPr>
            <a:r>
              <a:rPr lang="en-US" altLang="ko-KR" sz="2800">
                <a:solidFill>
                  <a:srgbClr val="0000FF"/>
                </a:solidFill>
                <a:effectLst>
                  <a:outerShdw blurRad="38100" dist="38100" dir="2700000" algn="tl">
                    <a:srgbClr val="000000"/>
                  </a:outerShdw>
                </a:effectLst>
                <a:ea typeface="굴림" charset="-127"/>
              </a:rPr>
              <a:t>We plan to concentrate on robotic applications of the Constraint Satisfaction Model. </a:t>
            </a:r>
            <a:endParaRPr lang="en-US" sz="2800">
              <a:solidFill>
                <a:srgbClr val="0000FF"/>
              </a:solidFill>
              <a:effectLst>
                <a:outerShdw blurRad="38100" dist="38100" dir="2700000" algn="tl">
                  <a:srgbClr val="000000"/>
                </a:outerShdw>
              </a:effectLst>
            </a:endParaRPr>
          </a:p>
        </p:txBody>
      </p:sp>
      <p:pic>
        <p:nvPicPr>
          <p:cNvPr id="2" name="Picture 4" descr="_671566_quantum300"/>
          <p:cNvPicPr>
            <a:picLocks noChangeAspect="1" noChangeArrowheads="1"/>
          </p:cNvPicPr>
          <p:nvPr/>
        </p:nvPicPr>
        <p:blipFill>
          <a:blip r:embed="rId2"/>
          <a:srcRect/>
          <a:stretch>
            <a:fillRect/>
          </a:stretch>
        </p:blipFill>
        <p:spPr bwMode="auto">
          <a:xfrm>
            <a:off x="4267200" y="0"/>
            <a:ext cx="48768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a:xfrm>
            <a:off x="0" y="0"/>
            <a:ext cx="9144000" cy="1417638"/>
          </a:xfrm>
        </p:spPr>
        <p:txBody>
          <a:bodyPr/>
          <a:lstStyle/>
          <a:p>
            <a:r>
              <a:rPr lang="en-US" sz="4000" smtClean="0"/>
              <a:t>Future work on Adiabatic Quantum Controller for a robot</a:t>
            </a:r>
          </a:p>
        </p:txBody>
      </p:sp>
      <p:sp>
        <p:nvSpPr>
          <p:cNvPr id="82947" name="Rectangle 3"/>
          <p:cNvSpPr>
            <a:spLocks noGrp="1"/>
          </p:cNvSpPr>
          <p:nvPr>
            <p:ph type="body" idx="1"/>
          </p:nvPr>
        </p:nvSpPr>
        <p:spPr/>
        <p:txBody>
          <a:bodyPr/>
          <a:lstStyle/>
          <a:p>
            <a:pPr>
              <a:defRPr/>
            </a:pPr>
            <a:r>
              <a:rPr lang="en-US" altLang="ko-KR" smtClean="0">
                <a:ea typeface="굴림" charset="-127"/>
              </a:rPr>
              <a:t>In the second </a:t>
            </a:r>
            <a:r>
              <a:rPr lang="en-US" altLang="ko-KR" smtClean="0">
                <a:solidFill>
                  <a:srgbClr val="0000FF"/>
                </a:solidFill>
                <a:ea typeface="굴림" charset="-127"/>
              </a:rPr>
              <a:t>research/development direction</a:t>
            </a:r>
            <a:r>
              <a:rPr lang="en-US" altLang="ko-KR" smtClean="0">
                <a:ea typeface="굴림" charset="-127"/>
              </a:rPr>
              <a:t> the </a:t>
            </a:r>
            <a:r>
              <a:rPr lang="en-US" altLang="ko-KR" b="1" smtClean="0">
                <a:solidFill>
                  <a:srgbClr val="FF0000"/>
                </a:solidFill>
                <a:effectLst>
                  <a:outerShdw blurRad="38100" dist="38100" dir="2700000" algn="tl">
                    <a:srgbClr val="C0C0C0"/>
                  </a:outerShdw>
                </a:effectLst>
                <a:ea typeface="굴림" charset="-127"/>
              </a:rPr>
              <a:t>interface to Orion system</a:t>
            </a:r>
            <a:r>
              <a:rPr lang="en-US" altLang="ko-KR" smtClean="0">
                <a:ea typeface="굴림" charset="-127"/>
              </a:rPr>
              <a:t> will be learned</a:t>
            </a:r>
          </a:p>
          <a:p>
            <a:pPr>
              <a:defRPr/>
            </a:pPr>
            <a:endParaRPr lang="en-US" altLang="ko-KR" smtClean="0">
              <a:ea typeface="굴림" charset="-127"/>
            </a:endParaRPr>
          </a:p>
          <a:p>
            <a:pPr>
              <a:defRPr/>
            </a:pPr>
            <a:r>
              <a:rPr lang="en-US" altLang="ko-KR" smtClean="0">
                <a:ea typeface="굴림" charset="-127"/>
              </a:rPr>
              <a:t>How to formulate </a:t>
            </a:r>
            <a:r>
              <a:rPr lang="en-US" altLang="ko-KR" b="1" smtClean="0">
                <a:solidFill>
                  <a:srgbClr val="FF0000"/>
                </a:solidFill>
                <a:effectLst>
                  <a:outerShdw blurRad="38100" dist="38100" dir="2700000" algn="tl">
                    <a:srgbClr val="C0C0C0"/>
                  </a:outerShdw>
                </a:effectLst>
                <a:ea typeface="굴림" charset="-127"/>
              </a:rPr>
              <a:t>front-end formulations for various robotic problems</a:t>
            </a:r>
            <a:r>
              <a:rPr lang="en-US" altLang="ko-KR" smtClean="0">
                <a:ea typeface="굴림" charset="-127"/>
              </a:rPr>
              <a:t> as constraint-satisfaction problems for this system?</a:t>
            </a: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untitledqw"/>
          <p:cNvPicPr>
            <a:picLocks noChangeAspect="1" noChangeArrowheads="1"/>
          </p:cNvPicPr>
          <p:nvPr/>
        </p:nvPicPr>
        <p:blipFill>
          <a:blip r:embed="rId3"/>
          <a:srcRect b="9863"/>
          <a:stretch>
            <a:fillRect/>
          </a:stretch>
        </p:blipFill>
        <p:spPr bwMode="auto">
          <a:xfrm>
            <a:off x="0" y="0"/>
            <a:ext cx="9144000" cy="6858000"/>
          </a:xfrm>
          <a:prstGeom prst="rect">
            <a:avLst/>
          </a:prstGeom>
          <a:noFill/>
          <a:ln w="9525">
            <a:noFill/>
            <a:miter lim="800000"/>
            <a:headEnd/>
            <a:tailEnd/>
          </a:ln>
        </p:spPr>
      </p:pic>
      <p:sp>
        <p:nvSpPr>
          <p:cNvPr id="83971" name="Rectangle 3"/>
          <p:cNvSpPr>
            <a:spLocks noGrp="1"/>
          </p:cNvSpPr>
          <p:nvPr>
            <p:ph type="title"/>
          </p:nvPr>
        </p:nvSpPr>
        <p:spPr>
          <a:xfrm>
            <a:off x="0" y="0"/>
            <a:ext cx="8229600" cy="1143000"/>
          </a:xfrm>
        </p:spPr>
        <p:txBody>
          <a:bodyPr/>
          <a:lstStyle/>
          <a:p>
            <a:pPr>
              <a:defRPr/>
            </a:pPr>
            <a:r>
              <a:rPr lang="en-US" b="1" smtClean="0">
                <a:solidFill>
                  <a:srgbClr val="0000FF"/>
                </a:solidFill>
                <a:effectLst>
                  <a:outerShdw blurRad="38100" dist="38100" dir="2700000" algn="tl">
                    <a:srgbClr val="C0C0C0"/>
                  </a:outerShdw>
                </a:effectLst>
              </a:rPr>
              <a:t>New Research Direction</a:t>
            </a:r>
          </a:p>
        </p:txBody>
      </p:sp>
      <p:sp>
        <p:nvSpPr>
          <p:cNvPr id="83972" name="Rectangle 4"/>
          <p:cNvSpPr>
            <a:spLocks noGrp="1"/>
          </p:cNvSpPr>
          <p:nvPr>
            <p:ph type="body" idx="1"/>
          </p:nvPr>
        </p:nvSpPr>
        <p:spPr>
          <a:xfrm>
            <a:off x="152400" y="2057400"/>
            <a:ext cx="8610600" cy="4191000"/>
          </a:xfrm>
        </p:spPr>
        <p:txBody>
          <a:bodyPr/>
          <a:lstStyle/>
          <a:p>
            <a:pPr>
              <a:defRPr/>
            </a:pPr>
            <a:r>
              <a:rPr lang="en-US" sz="5400" b="1" smtClean="0">
                <a:solidFill>
                  <a:srgbClr val="FFFFCC"/>
                </a:solidFill>
                <a:effectLst>
                  <a:outerShdw blurRad="38100" dist="38100" dir="2700000" algn="tl">
                    <a:srgbClr val="C0C0C0"/>
                  </a:outerShdw>
                </a:effectLst>
              </a:rPr>
              <a:t>New approach to quantum robotics based on reduction to Constraint Satisfaction Model</a:t>
            </a:r>
          </a:p>
          <a:p>
            <a:pPr>
              <a:defRPr/>
            </a:pPr>
            <a:endParaRPr lang="en-US" altLang="ko-KR" sz="5400" b="1" smtClean="0">
              <a:solidFill>
                <a:srgbClr val="FFFFCC"/>
              </a:solidFill>
              <a:effectLst>
                <a:outerShdw blurRad="38100" dist="38100" dir="2700000" algn="tl">
                  <a:srgbClr val="C0C0C0"/>
                </a:outerShdw>
              </a:effectLst>
              <a:ea typeface="굴림" charset="-127"/>
            </a:endParaRPr>
          </a:p>
        </p:txBody>
      </p:sp>
      <p:sp>
        <p:nvSpPr>
          <p:cNvPr id="83973" name="Text Box 5"/>
          <p:cNvSpPr txBox="1">
            <a:spLocks noChangeArrowheads="1"/>
          </p:cNvSpPr>
          <p:nvPr/>
        </p:nvSpPr>
        <p:spPr bwMode="auto">
          <a:xfrm>
            <a:off x="6629400" y="5867400"/>
            <a:ext cx="2362200" cy="1054100"/>
          </a:xfrm>
          <a:prstGeom prst="rect">
            <a:avLst/>
          </a:prstGeom>
          <a:noFill/>
          <a:ln w="9525">
            <a:noFill/>
            <a:miter lim="800000"/>
            <a:headEnd/>
            <a:tailEnd/>
          </a:ln>
          <a:effectLst/>
        </p:spPr>
        <p:txBody>
          <a:bodyPr>
            <a:spAutoFit/>
          </a:bodyPr>
          <a:lstStyle/>
          <a:p>
            <a:pPr>
              <a:spcBef>
                <a:spcPct val="50000"/>
              </a:spcBef>
              <a:buFontTx/>
              <a:buChar char="•"/>
              <a:defRPr/>
            </a:pPr>
            <a:r>
              <a:rPr lang="en-US" b="1">
                <a:solidFill>
                  <a:schemeClr val="bg1"/>
                </a:solidFill>
                <a:effectLst>
                  <a:outerShdw blurRad="38100" dist="38100" dir="2700000" algn="tl">
                    <a:srgbClr val="C0C0C0"/>
                  </a:outerShdw>
                </a:effectLst>
              </a:rPr>
              <a:t>Well-known problems</a:t>
            </a:r>
          </a:p>
          <a:p>
            <a:pPr>
              <a:spcBef>
                <a:spcPct val="50000"/>
              </a:spcBef>
              <a:buFontTx/>
              <a:buChar char="•"/>
              <a:defRPr/>
            </a:pPr>
            <a:r>
              <a:rPr lang="en-US" b="1">
                <a:solidFill>
                  <a:schemeClr val="bg1"/>
                </a:solidFill>
                <a:effectLst>
                  <a:outerShdw blurRad="38100" dist="38100" dir="2700000" algn="tl">
                    <a:srgbClr val="C0C0C0"/>
                  </a:outerShdw>
                </a:effectLst>
              </a:rPr>
              <a:t>New problems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eaLnBrk="1" hangingPunct="1">
              <a:defRPr/>
            </a:pPr>
            <a:r>
              <a:rPr lang="en-US" sz="6000" b="1" smtClean="0">
                <a:solidFill>
                  <a:srgbClr val="FF0000"/>
                </a:solidFill>
                <a:effectLst>
                  <a:outerShdw blurRad="38100" dist="38100" dir="2700000" algn="tl">
                    <a:srgbClr val="C0C0C0"/>
                  </a:outerShdw>
                </a:effectLst>
              </a:rPr>
              <a:t>Tetrix Robot</a:t>
            </a:r>
            <a:r>
              <a:rPr lang="en-US" sz="4800" b="1" smtClean="0">
                <a:solidFill>
                  <a:srgbClr val="FF0000"/>
                </a:solidFill>
                <a:effectLst>
                  <a:outerShdw blurRad="38100" dist="38100" dir="2700000" algn="tl">
                    <a:srgbClr val="C0C0C0"/>
                  </a:outerShdw>
                </a:effectLst>
              </a:rPr>
              <a:t> </a:t>
            </a:r>
            <a:r>
              <a:rPr lang="en-US" sz="4800" b="1" smtClean="0">
                <a:effectLst>
                  <a:outerShdw blurRad="38100" dist="38100" dir="2700000" algn="tl">
                    <a:srgbClr val="C0C0C0"/>
                  </a:outerShdw>
                </a:effectLst>
              </a:rPr>
              <a:t>Kit from Pitsco</a:t>
            </a:r>
          </a:p>
        </p:txBody>
      </p:sp>
      <p:sp>
        <p:nvSpPr>
          <p:cNvPr id="18434" name="Content Placeholder 2"/>
          <p:cNvSpPr>
            <a:spLocks noGrp="1"/>
          </p:cNvSpPr>
          <p:nvPr>
            <p:ph idx="1"/>
          </p:nvPr>
        </p:nvSpPr>
        <p:spPr>
          <a:xfrm>
            <a:off x="4876800" y="914400"/>
            <a:ext cx="4267200" cy="5791200"/>
          </a:xfrm>
        </p:spPr>
        <p:txBody>
          <a:bodyPr/>
          <a:lstStyle/>
          <a:p>
            <a:pPr eaLnBrk="1" hangingPunct="1"/>
            <a:r>
              <a:rPr lang="en-US" sz="1800" b="1" i="1" smtClean="0"/>
              <a:t>TETRIX</a:t>
            </a:r>
            <a:r>
              <a:rPr lang="en-US" sz="1800" b="1" smtClean="0"/>
              <a:t>™, a complete design system for students who are serious about robotics.</a:t>
            </a:r>
          </a:p>
          <a:p>
            <a:pPr eaLnBrk="1" hangingPunct="1"/>
            <a:endParaRPr lang="en-US" sz="1800" b="1" smtClean="0"/>
          </a:p>
          <a:p>
            <a:pPr eaLnBrk="1" hangingPunct="1"/>
            <a:r>
              <a:rPr lang="en-US" sz="1800" b="1" smtClean="0"/>
              <a:t>Used in commercial companies for robot and embedded systems prototyping.</a:t>
            </a:r>
          </a:p>
          <a:p>
            <a:pPr eaLnBrk="1" hangingPunct="1"/>
            <a:endParaRPr lang="en-US" sz="1800" b="1" i="1" smtClean="0"/>
          </a:p>
          <a:p>
            <a:pPr eaLnBrk="1" hangingPunct="1"/>
            <a:r>
              <a:rPr lang="en-US" sz="1800" b="1" i="1" smtClean="0"/>
              <a:t>TETRIX</a:t>
            </a:r>
            <a:r>
              <a:rPr lang="en-US" sz="1800" b="1" smtClean="0"/>
              <a:t> is also the official building system of the </a:t>
            </a:r>
            <a:r>
              <a:rPr lang="en-US" sz="1800" b="1" i="1" smtClean="0"/>
              <a:t>FIRST</a:t>
            </a:r>
            <a:r>
              <a:rPr lang="en-US" sz="1800" b="1" smtClean="0"/>
              <a:t> Tech Challenge.</a:t>
            </a:r>
          </a:p>
          <a:p>
            <a:pPr eaLnBrk="1" hangingPunct="1"/>
            <a:endParaRPr lang="en-US" sz="1800" b="1" smtClean="0"/>
          </a:p>
          <a:p>
            <a:pPr eaLnBrk="1" hangingPunct="1"/>
            <a:r>
              <a:rPr lang="en-US" sz="1800" b="1" smtClean="0"/>
              <a:t>Our robot  team  will participate for year 2008/2009.</a:t>
            </a:r>
          </a:p>
          <a:p>
            <a:pPr eaLnBrk="1" hangingPunct="1"/>
            <a:endParaRPr lang="en-US" sz="1800" b="1" smtClean="0"/>
          </a:p>
          <a:p>
            <a:pPr eaLnBrk="1" hangingPunct="1"/>
            <a:r>
              <a:rPr lang="en-US" sz="1800" b="1" smtClean="0"/>
              <a:t>You are welcome to join.</a:t>
            </a:r>
          </a:p>
          <a:p>
            <a:pPr eaLnBrk="1" hangingPunct="1"/>
            <a:endParaRPr lang="en-US" sz="1800" b="1" smtClean="0"/>
          </a:p>
          <a:p>
            <a:pPr eaLnBrk="1" hangingPunct="1"/>
            <a:r>
              <a:rPr lang="en-US" sz="1800" b="1" smtClean="0"/>
              <a:t> To learn more about this competition, visit </a:t>
            </a:r>
            <a:r>
              <a:rPr lang="en-US" sz="1800" b="1" smtClean="0">
                <a:hlinkClick r:id="rId2"/>
              </a:rPr>
              <a:t>www.usfirst.org</a:t>
            </a:r>
            <a:r>
              <a:rPr lang="en-US" sz="1800" b="1" smtClean="0"/>
              <a:t>.</a:t>
            </a:r>
          </a:p>
          <a:p>
            <a:pPr eaLnBrk="1" hangingPunct="1"/>
            <a:endParaRPr lang="en-US" sz="1800" b="1" smtClean="0"/>
          </a:p>
          <a:p>
            <a:pPr eaLnBrk="1" hangingPunct="1"/>
            <a:endParaRPr lang="en-US" sz="1600" smtClean="0"/>
          </a:p>
        </p:txBody>
      </p:sp>
      <p:pic>
        <p:nvPicPr>
          <p:cNvPr id="18435" name="Picture 2" descr="http://catalog.pitsco.com/sharedimages/product/Large/L_TETRIXbasekitWithbox.jpg">
            <a:hlinkClick r:id="rId3"/>
          </p:cNvPr>
          <p:cNvPicPr>
            <a:picLocks noChangeAspect="1" noChangeArrowheads="1"/>
          </p:cNvPicPr>
          <p:nvPr/>
        </p:nvPicPr>
        <p:blipFill>
          <a:blip r:embed="rId4"/>
          <a:srcRect/>
          <a:stretch>
            <a:fillRect/>
          </a:stretch>
        </p:blipFill>
        <p:spPr bwMode="auto">
          <a:xfrm>
            <a:off x="0" y="1600200"/>
            <a:ext cx="5257800" cy="376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0" y="0"/>
            <a:ext cx="9144000" cy="1981200"/>
          </a:xfrm>
          <a:solidFill>
            <a:srgbClr val="FFFFCC"/>
          </a:solidFill>
        </p:spPr>
        <p:txBody>
          <a:bodyPr/>
          <a:lstStyle/>
          <a:p>
            <a:pPr eaLnBrk="1" hangingPunct="1">
              <a:defRPr/>
            </a:pPr>
            <a:r>
              <a:rPr lang="en-US" sz="4800" b="1" smtClean="0">
                <a:solidFill>
                  <a:srgbClr val="FF5050"/>
                </a:solidFill>
                <a:effectLst>
                  <a:outerShdw blurRad="38100" dist="38100" dir="2700000" algn="tl">
                    <a:srgbClr val="000000"/>
                  </a:outerShdw>
                </a:effectLst>
              </a:rPr>
              <a:t>Interface to ORION COMPUTER Application Programming Interface API</a:t>
            </a:r>
          </a:p>
        </p:txBody>
      </p:sp>
      <p:sp>
        <p:nvSpPr>
          <p:cNvPr id="3" name="Content Placeholder 2"/>
          <p:cNvSpPr>
            <a:spLocks noGrp="1"/>
          </p:cNvSpPr>
          <p:nvPr>
            <p:ph idx="1"/>
          </p:nvPr>
        </p:nvSpPr>
        <p:spPr>
          <a:xfrm>
            <a:off x="0" y="2362200"/>
            <a:ext cx="8991600" cy="4191000"/>
          </a:xfrm>
        </p:spPr>
        <p:txBody>
          <a:bodyPr rtlCol="0">
            <a:normAutofit fontScale="55000" lnSpcReduction="20000"/>
          </a:bodyPr>
          <a:lstStyle/>
          <a:p>
            <a:pPr eaLnBrk="1" fontAlgn="auto" hangingPunct="1">
              <a:spcAft>
                <a:spcPts val="0"/>
              </a:spcAft>
              <a:buFont typeface="Arial" pitchFamily="34" charset="0"/>
              <a:buChar char="•"/>
              <a:defRPr/>
            </a:pPr>
            <a:r>
              <a:rPr lang="en-US" dirty="0" smtClean="0"/>
              <a:t>This is an Alpha release of Orion Web Services designed to </a:t>
            </a:r>
            <a:r>
              <a:rPr lang="en-US" dirty="0" smtClean="0">
                <a:solidFill>
                  <a:srgbClr val="FF0000"/>
                </a:solidFill>
              </a:rPr>
              <a:t>introduce users to our APIs </a:t>
            </a:r>
            <a:r>
              <a:rPr lang="en-US" dirty="0" smtClean="0"/>
              <a:t>and to solicit user feedback on the usability and functionality of the system.</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Orion web services allow you to formulate </a:t>
            </a:r>
            <a:r>
              <a:rPr lang="en-US" dirty="0" smtClean="0">
                <a:solidFill>
                  <a:srgbClr val="FF0000"/>
                </a:solidFill>
              </a:rPr>
              <a:t>a wide range of problems</a:t>
            </a:r>
            <a:r>
              <a:rPr lang="en-US" dirty="0" smtClean="0"/>
              <a:t> that are amenable to quantum acceleration.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Note that D-Wave’s quantum processors will not be made available in this release.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 Several specialized software solvers targeted at this same set of problems are included in this release so you will be able to formulate and solve problems using Orion software.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We are providing early access to our interfaces to help you learn how to use our APIs and develop applications which leverage our solvers.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When the quantum processors become available your application will be able to call them by using the same APIs and program calls.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685800"/>
          </a:xfrm>
        </p:spPr>
        <p:txBody>
          <a:bodyPr/>
          <a:lstStyle/>
          <a:p>
            <a:pPr eaLnBrk="1" hangingPunct="1"/>
            <a:r>
              <a:rPr lang="en-US" sz="3600" smtClean="0"/>
              <a:t>D-WAVE’S QUANTUM SOLUTION</a:t>
            </a:r>
          </a:p>
        </p:txBody>
      </p:sp>
      <p:sp>
        <p:nvSpPr>
          <p:cNvPr id="3" name="Content Placeholder 2"/>
          <p:cNvSpPr>
            <a:spLocks noGrp="1"/>
          </p:cNvSpPr>
          <p:nvPr>
            <p:ph idx="1"/>
          </p:nvPr>
        </p:nvSpPr>
        <p:spPr>
          <a:xfrm>
            <a:off x="152400" y="762000"/>
            <a:ext cx="8686800" cy="5638800"/>
          </a:xfrm>
        </p:spPr>
        <p:txBody>
          <a:bodyPr rtlCol="0">
            <a:noAutofit/>
          </a:bodyPr>
          <a:lstStyle/>
          <a:p>
            <a:pPr eaLnBrk="1" fontAlgn="auto" hangingPunct="1">
              <a:spcAft>
                <a:spcPts val="0"/>
              </a:spcAft>
              <a:buFont typeface="Arial" pitchFamily="34" charset="0"/>
              <a:buChar char="•"/>
              <a:defRPr/>
            </a:pPr>
            <a:r>
              <a:rPr lang="en-US" sz="1400" dirty="0" smtClean="0"/>
              <a:t>The </a:t>
            </a:r>
            <a:r>
              <a:rPr lang="en-US" sz="1400" dirty="0"/>
              <a:t>D-Wave quantum computer (DQC) promises </a:t>
            </a:r>
            <a:r>
              <a:rPr lang="en-US" sz="1400" dirty="0" smtClean="0"/>
              <a:t>better, faster </a:t>
            </a:r>
            <a:r>
              <a:rPr lang="en-US" sz="1400" dirty="0"/>
              <a:t>solutions to your </a:t>
            </a:r>
            <a:r>
              <a:rPr lang="en-US" sz="1400" dirty="0">
                <a:solidFill>
                  <a:srgbClr val="FF0000"/>
                </a:solidFill>
              </a:rPr>
              <a:t>computationally difficult problems.</a:t>
            </a:r>
          </a:p>
          <a:p>
            <a:pPr eaLnBrk="1" fontAlgn="auto" hangingPunct="1">
              <a:spcAft>
                <a:spcPts val="0"/>
              </a:spcAft>
              <a:buFont typeface="Arial" pitchFamily="34" charset="0"/>
              <a:buChar char="•"/>
              <a:defRPr/>
            </a:pPr>
            <a:endParaRPr lang="en-US" sz="1400" dirty="0" smtClean="0"/>
          </a:p>
          <a:p>
            <a:pPr eaLnBrk="1" fontAlgn="auto" hangingPunct="1">
              <a:spcAft>
                <a:spcPts val="0"/>
              </a:spcAft>
              <a:buFont typeface="Arial" pitchFamily="34" charset="0"/>
              <a:buChar char="•"/>
              <a:defRPr/>
            </a:pPr>
            <a:r>
              <a:rPr lang="en-US" sz="1400" dirty="0" smtClean="0"/>
              <a:t>DQC </a:t>
            </a:r>
            <a:r>
              <a:rPr lang="en-US" sz="1400" dirty="0"/>
              <a:t>works like a </a:t>
            </a:r>
            <a:r>
              <a:rPr lang="en-US" sz="1400" dirty="0">
                <a:solidFill>
                  <a:srgbClr val="FF0000"/>
                </a:solidFill>
              </a:rPr>
              <a:t>co-processor t</a:t>
            </a:r>
            <a:r>
              <a:rPr lang="en-US" sz="1400" dirty="0"/>
              <a:t>hat enhances the ability </a:t>
            </a:r>
            <a:r>
              <a:rPr lang="en-US" sz="1400" dirty="0" smtClean="0"/>
              <a:t>of your </a:t>
            </a:r>
            <a:r>
              <a:rPr lang="en-US" sz="1400" dirty="0"/>
              <a:t>application and conventional computer to solve </a:t>
            </a:r>
            <a:r>
              <a:rPr lang="en-US" sz="1400" dirty="0" smtClean="0"/>
              <a:t>these complex </a:t>
            </a:r>
            <a:r>
              <a:rPr lang="en-US" sz="1400" dirty="0"/>
              <a:t>problems. </a:t>
            </a:r>
            <a:endParaRPr lang="en-US" sz="1400" dirty="0" smtClean="0"/>
          </a:p>
          <a:p>
            <a:pPr eaLnBrk="1" fontAlgn="auto" hangingPunct="1">
              <a:spcAft>
                <a:spcPts val="0"/>
              </a:spcAft>
              <a:buFont typeface="Arial" pitchFamily="34" charset="0"/>
              <a:buChar char="•"/>
              <a:defRPr/>
            </a:pPr>
            <a:endParaRPr lang="en-US" sz="1400" dirty="0"/>
          </a:p>
          <a:p>
            <a:pPr eaLnBrk="1" fontAlgn="auto" hangingPunct="1">
              <a:spcAft>
                <a:spcPts val="0"/>
              </a:spcAft>
              <a:buFont typeface="Arial" pitchFamily="34" charset="0"/>
              <a:buChar char="•"/>
              <a:defRPr/>
            </a:pPr>
            <a:r>
              <a:rPr lang="en-US" sz="1400" dirty="0" smtClean="0"/>
              <a:t>At </a:t>
            </a:r>
            <a:r>
              <a:rPr lang="en-US" sz="1400" dirty="0"/>
              <a:t>the heart of DQC is a </a:t>
            </a:r>
            <a:r>
              <a:rPr lang="en-US" sz="1400" dirty="0" smtClean="0">
                <a:solidFill>
                  <a:srgbClr val="FF0000"/>
                </a:solidFill>
              </a:rPr>
              <a:t>microprocessor that </a:t>
            </a:r>
            <a:r>
              <a:rPr lang="en-US" sz="1400" dirty="0">
                <a:solidFill>
                  <a:srgbClr val="FF0000"/>
                </a:solidFill>
              </a:rPr>
              <a:t>contains quantum bits </a:t>
            </a:r>
            <a:r>
              <a:rPr lang="en-US" sz="1400" dirty="0"/>
              <a:t>(</a:t>
            </a:r>
            <a:r>
              <a:rPr lang="en-US" sz="1400" dirty="0" err="1"/>
              <a:t>qubits</a:t>
            </a:r>
            <a:r>
              <a:rPr lang="en-US" sz="1400" dirty="0"/>
              <a:t>). </a:t>
            </a:r>
            <a:endParaRPr lang="en-US" sz="1400" dirty="0" smtClean="0"/>
          </a:p>
          <a:p>
            <a:pPr eaLnBrk="1" fontAlgn="auto" hangingPunct="1">
              <a:spcAft>
                <a:spcPts val="0"/>
              </a:spcAft>
              <a:buFont typeface="Arial" pitchFamily="34" charset="0"/>
              <a:buChar char="•"/>
              <a:defRPr/>
            </a:pPr>
            <a:endParaRPr lang="en-US" sz="1400" dirty="0"/>
          </a:p>
          <a:p>
            <a:pPr eaLnBrk="1" fontAlgn="auto" hangingPunct="1">
              <a:spcAft>
                <a:spcPts val="0"/>
              </a:spcAft>
              <a:buFont typeface="Arial" pitchFamily="34" charset="0"/>
              <a:buChar char="•"/>
              <a:defRPr/>
            </a:pPr>
            <a:r>
              <a:rPr lang="en-US" sz="1400" dirty="0" smtClean="0"/>
              <a:t>It </a:t>
            </a:r>
            <a:r>
              <a:rPr lang="en-US" sz="1400" dirty="0"/>
              <a:t>uses </a:t>
            </a:r>
            <a:r>
              <a:rPr lang="en-US" sz="1400" dirty="0">
                <a:solidFill>
                  <a:srgbClr val="FF0000"/>
                </a:solidFill>
                <a:effectLst>
                  <a:outerShdw blurRad="38100" dist="38100" dir="2700000" algn="tl">
                    <a:srgbClr val="000000">
                      <a:alpha val="43137"/>
                    </a:srgbClr>
                  </a:outerShdw>
                </a:effectLst>
              </a:rPr>
              <a:t>adiabatic </a:t>
            </a:r>
            <a:r>
              <a:rPr lang="en-US" sz="1400" dirty="0" smtClean="0">
                <a:solidFill>
                  <a:srgbClr val="FF0000"/>
                </a:solidFill>
                <a:effectLst>
                  <a:outerShdw blurRad="38100" dist="38100" dir="2700000" algn="tl">
                    <a:srgbClr val="000000">
                      <a:alpha val="43137"/>
                    </a:srgbClr>
                  </a:outerShdw>
                </a:effectLst>
              </a:rPr>
              <a:t>quantum computing </a:t>
            </a:r>
            <a:r>
              <a:rPr lang="en-US" sz="1400" dirty="0"/>
              <a:t>to perform computations </a:t>
            </a:r>
            <a:r>
              <a:rPr lang="en-US" sz="1400" b="1" i="1" dirty="0">
                <a:solidFill>
                  <a:srgbClr val="FF0000"/>
                </a:solidFill>
              </a:rPr>
              <a:t>in parallel </a:t>
            </a:r>
            <a:r>
              <a:rPr lang="en-US" sz="1400" dirty="0"/>
              <a:t>rather </a:t>
            </a:r>
            <a:r>
              <a:rPr lang="en-US" sz="1400" dirty="0" smtClean="0"/>
              <a:t>than serially </a:t>
            </a:r>
            <a:r>
              <a:rPr lang="en-US" sz="1400" dirty="0"/>
              <a:t>like conventional processors.</a:t>
            </a:r>
          </a:p>
          <a:p>
            <a:pPr eaLnBrk="1" fontAlgn="auto" hangingPunct="1">
              <a:spcAft>
                <a:spcPts val="0"/>
              </a:spcAft>
              <a:buFont typeface="Arial" pitchFamily="34" charset="0"/>
              <a:buChar char="•"/>
              <a:defRPr/>
            </a:pPr>
            <a:endParaRPr lang="en-US" sz="1400" dirty="0" smtClean="0"/>
          </a:p>
          <a:p>
            <a:pPr eaLnBrk="1" fontAlgn="auto" hangingPunct="1">
              <a:spcAft>
                <a:spcPts val="0"/>
              </a:spcAft>
              <a:buFont typeface="Arial" pitchFamily="34" charset="0"/>
              <a:buChar char="•"/>
              <a:defRPr/>
            </a:pPr>
            <a:r>
              <a:rPr lang="en-US" sz="1400" dirty="0" smtClean="0"/>
              <a:t>DQC </a:t>
            </a:r>
            <a:r>
              <a:rPr lang="en-US" sz="1400" dirty="0"/>
              <a:t>is especially well suited </a:t>
            </a:r>
            <a:r>
              <a:rPr lang="en-US" sz="1400" dirty="0" smtClean="0"/>
              <a:t>to</a:t>
            </a:r>
          </a:p>
          <a:p>
            <a:pPr lvl="1" eaLnBrk="1" fontAlgn="auto" hangingPunct="1">
              <a:spcAft>
                <a:spcPts val="0"/>
              </a:spcAft>
              <a:buFont typeface="Arial" pitchFamily="34" charset="0"/>
              <a:buChar char="–"/>
              <a:defRPr/>
            </a:pPr>
            <a:r>
              <a:rPr lang="en-US" sz="1000" dirty="0" smtClean="0"/>
              <a:t> </a:t>
            </a:r>
            <a:r>
              <a:rPr lang="en-US" sz="1000" dirty="0" smtClean="0">
                <a:solidFill>
                  <a:srgbClr val="FF0000"/>
                </a:solidFill>
                <a:effectLst>
                  <a:outerShdw blurRad="38100" dist="38100" dir="2700000" algn="tl">
                    <a:srgbClr val="000000">
                      <a:alpha val="43137"/>
                    </a:srgbClr>
                  </a:outerShdw>
                </a:effectLst>
              </a:rPr>
              <a:t>solving discrete-optimization </a:t>
            </a:r>
            <a:r>
              <a:rPr lang="en-US" sz="1000" dirty="0">
                <a:solidFill>
                  <a:srgbClr val="FF0000"/>
                </a:solidFill>
                <a:effectLst>
                  <a:outerShdw blurRad="38100" dist="38100" dir="2700000" algn="tl">
                    <a:srgbClr val="000000">
                      <a:alpha val="43137"/>
                    </a:srgbClr>
                  </a:outerShdw>
                </a:effectLst>
              </a:rPr>
              <a:t>problems </a:t>
            </a:r>
            <a:r>
              <a:rPr lang="en-US" sz="1000" dirty="0"/>
              <a:t>and </a:t>
            </a:r>
            <a:endParaRPr lang="en-US" sz="1000" dirty="0" smtClean="0"/>
          </a:p>
          <a:p>
            <a:pPr lvl="1" eaLnBrk="1" fontAlgn="auto" hangingPunct="1">
              <a:spcAft>
                <a:spcPts val="0"/>
              </a:spcAft>
              <a:buFont typeface="Arial" pitchFamily="34" charset="0"/>
              <a:buChar char="–"/>
              <a:defRPr/>
            </a:pPr>
            <a:r>
              <a:rPr lang="en-US" sz="1000" b="1" dirty="0" smtClean="0">
                <a:solidFill>
                  <a:srgbClr val="FF0000"/>
                </a:solidFill>
                <a:effectLst>
                  <a:outerShdw blurRad="38100" dist="38100" dir="2700000" algn="tl">
                    <a:srgbClr val="000000">
                      <a:alpha val="43137"/>
                    </a:srgbClr>
                  </a:outerShdw>
                </a:effectLst>
              </a:rPr>
              <a:t>complex search problems</a:t>
            </a:r>
            <a:r>
              <a:rPr lang="en-US" sz="1000" b="1" dirty="0">
                <a:solidFill>
                  <a:srgbClr val="FF0000"/>
                </a:solidFill>
                <a:effectLst>
                  <a:outerShdw blurRad="38100" dist="38100" dir="2700000" algn="tl">
                    <a:srgbClr val="000000">
                      <a:alpha val="43137"/>
                    </a:srgbClr>
                  </a:outerShdw>
                </a:effectLst>
              </a:rPr>
              <a:t>. </a:t>
            </a:r>
            <a:endParaRPr lang="en-US" sz="1000" b="1" dirty="0" smtClean="0">
              <a:solidFill>
                <a:srgbClr val="FF0000"/>
              </a:solidFill>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endParaRPr lang="en-US" sz="1400" dirty="0"/>
          </a:p>
          <a:p>
            <a:pPr eaLnBrk="1" fontAlgn="auto" hangingPunct="1">
              <a:spcAft>
                <a:spcPts val="0"/>
              </a:spcAft>
              <a:buFont typeface="Arial" pitchFamily="34" charset="0"/>
              <a:buChar char="•"/>
              <a:defRPr/>
            </a:pPr>
            <a:r>
              <a:rPr lang="en-US" sz="1400" dirty="0" smtClean="0"/>
              <a:t>The </a:t>
            </a:r>
            <a:r>
              <a:rPr lang="en-US" sz="1400" dirty="0"/>
              <a:t>software’s flexibility lets you exploit </a:t>
            </a:r>
            <a:r>
              <a:rPr lang="en-US" sz="1400" dirty="0" smtClean="0"/>
              <a:t>this ability </a:t>
            </a:r>
            <a:r>
              <a:rPr lang="en-US" sz="1400" dirty="0"/>
              <a:t>for many kinds of applications in a variety of markets.</a:t>
            </a:r>
          </a:p>
          <a:p>
            <a:pPr eaLnBrk="1" fontAlgn="auto" hangingPunct="1">
              <a:spcAft>
                <a:spcPts val="0"/>
              </a:spcAft>
              <a:buFont typeface="Arial" pitchFamily="34" charset="0"/>
              <a:buChar char="•"/>
              <a:defRPr/>
            </a:pPr>
            <a:endParaRPr lang="en-US" sz="1400" dirty="0" smtClean="0"/>
          </a:p>
          <a:p>
            <a:pPr eaLnBrk="1" fontAlgn="auto" hangingPunct="1">
              <a:spcAft>
                <a:spcPts val="0"/>
              </a:spcAft>
              <a:buFont typeface="Arial" pitchFamily="34" charset="0"/>
              <a:buChar char="•"/>
              <a:defRPr/>
            </a:pPr>
            <a:endParaRPr lang="en-US" sz="1400" dirty="0"/>
          </a:p>
          <a:p>
            <a:pPr eaLnBrk="1" fontAlgn="auto" hangingPunct="1">
              <a:spcAft>
                <a:spcPts val="0"/>
              </a:spcAft>
              <a:buFont typeface="Arial" pitchFamily="34" charset="0"/>
              <a:buChar char="•"/>
              <a:defRPr/>
            </a:pPr>
            <a:r>
              <a:rPr lang="en-US" sz="1400" dirty="0" smtClean="0"/>
              <a:t>Its </a:t>
            </a:r>
            <a:r>
              <a:rPr lang="en-US" sz="1400" dirty="0"/>
              <a:t>broad platform lets you easily integrate existing </a:t>
            </a:r>
            <a:r>
              <a:rPr lang="en-US" sz="1400" dirty="0" smtClean="0">
                <a:solidFill>
                  <a:srgbClr val="FF0000"/>
                </a:solidFill>
              </a:rPr>
              <a:t>database, optimization</a:t>
            </a:r>
            <a:r>
              <a:rPr lang="en-US" sz="1400" dirty="0">
                <a:solidFill>
                  <a:srgbClr val="FF0000"/>
                </a:solidFill>
              </a:rPr>
              <a:t>, scheduling and decision-making </a:t>
            </a:r>
            <a:r>
              <a:rPr lang="en-US" sz="1400" dirty="0" smtClean="0">
                <a:solidFill>
                  <a:srgbClr val="FF0000"/>
                </a:solidFill>
              </a:rPr>
              <a:t>applications</a:t>
            </a:r>
            <a:r>
              <a:rPr lang="en-US" sz="1400" dirty="0" smtClean="0"/>
              <a:t> with </a:t>
            </a:r>
            <a:r>
              <a:rPr lang="en-US" sz="1400" dirty="0"/>
              <a:t>DQC. </a:t>
            </a:r>
            <a:endParaRPr lang="en-US" sz="1400" dirty="0" smtClean="0"/>
          </a:p>
          <a:p>
            <a:pPr eaLnBrk="1" fontAlgn="auto" hangingPunct="1">
              <a:spcAft>
                <a:spcPts val="0"/>
              </a:spcAft>
              <a:buFont typeface="Arial" pitchFamily="34" charset="0"/>
              <a:buChar char="•"/>
              <a:defRPr/>
            </a:pPr>
            <a:endParaRPr lang="en-US" sz="1400" dirty="0"/>
          </a:p>
          <a:p>
            <a:pPr eaLnBrk="1" fontAlgn="auto" hangingPunct="1">
              <a:spcAft>
                <a:spcPts val="0"/>
              </a:spcAft>
              <a:buFont typeface="Arial" pitchFamily="34" charset="0"/>
              <a:buChar char="•"/>
              <a:defRPr/>
            </a:pPr>
            <a:r>
              <a:rPr lang="en-US" sz="1400" dirty="0" smtClean="0"/>
              <a:t>You </a:t>
            </a:r>
            <a:r>
              <a:rPr lang="en-US" sz="1400" dirty="0"/>
              <a:t>can also use the </a:t>
            </a:r>
            <a:r>
              <a:rPr lang="en-US" sz="1400" dirty="0">
                <a:solidFill>
                  <a:srgbClr val="FF0000"/>
                </a:solidFill>
              </a:rPr>
              <a:t>DQC platform </a:t>
            </a:r>
            <a:r>
              <a:rPr lang="en-US" sz="1400" dirty="0"/>
              <a:t>and </a:t>
            </a:r>
            <a:r>
              <a:rPr lang="en-US" sz="1400" dirty="0" smtClean="0"/>
              <a:t>our </a:t>
            </a:r>
            <a:r>
              <a:rPr lang="en-US" sz="1400" dirty="0" smtClean="0">
                <a:solidFill>
                  <a:srgbClr val="FF0000"/>
                </a:solidFill>
              </a:rPr>
              <a:t>software </a:t>
            </a:r>
            <a:r>
              <a:rPr lang="en-US" sz="1400" dirty="0">
                <a:solidFill>
                  <a:srgbClr val="FF0000"/>
                </a:solidFill>
              </a:rPr>
              <a:t>development kit (SDK) </a:t>
            </a:r>
            <a:r>
              <a:rPr lang="en-US" sz="1400" dirty="0"/>
              <a:t>to develop new </a:t>
            </a:r>
            <a:r>
              <a:rPr lang="en-US" sz="1400" dirty="0" smtClean="0"/>
              <a:t>applications for </a:t>
            </a:r>
            <a:r>
              <a:rPr lang="en-US" sz="1400" dirty="0"/>
              <a:t>exploiting quantum computation.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Harnessing the Power of the D-Wave Quantum Computer</a:t>
            </a:r>
            <a:endParaRPr lang="en-US" dirty="0"/>
          </a:p>
        </p:txBody>
      </p:sp>
      <p:sp>
        <p:nvSpPr>
          <p:cNvPr id="3" name="Content Placeholder 2"/>
          <p:cNvSpPr>
            <a:spLocks noGrp="1"/>
          </p:cNvSpPr>
          <p:nvPr>
            <p:ph idx="1"/>
          </p:nvPr>
        </p:nvSpPr>
        <p:spPr>
          <a:xfrm>
            <a:off x="457200" y="1600200"/>
            <a:ext cx="8382000" cy="5029200"/>
          </a:xfrm>
        </p:spPr>
        <p:txBody>
          <a:bodyPr>
            <a:normAutofit/>
          </a:bodyPr>
          <a:lstStyle/>
          <a:p>
            <a:pPr eaLnBrk="1" hangingPunct="1">
              <a:lnSpc>
                <a:spcPct val="80000"/>
              </a:lnSpc>
              <a:defRPr/>
            </a:pPr>
            <a:r>
              <a:rPr lang="en-US" sz="2600" b="1" smtClean="0">
                <a:solidFill>
                  <a:srgbClr val="FF5050"/>
                </a:solidFill>
                <a:effectLst>
                  <a:outerShdw blurRad="38100" dist="38100" dir="2700000" algn="tl">
                    <a:srgbClr val="C0C0C0"/>
                  </a:outerShdw>
                </a:effectLst>
              </a:rPr>
              <a:t>The DQC hardware</a:t>
            </a:r>
            <a:r>
              <a:rPr lang="en-US" sz="2200" smtClean="0"/>
              <a:t> is wonderfully powerful and complex.</a:t>
            </a:r>
          </a:p>
          <a:p>
            <a:pPr eaLnBrk="1" hangingPunct="1">
              <a:lnSpc>
                <a:spcPct val="80000"/>
              </a:lnSpc>
              <a:defRPr/>
            </a:pPr>
            <a:r>
              <a:rPr lang="en-US" sz="2200" smtClean="0"/>
              <a:t> </a:t>
            </a:r>
            <a:r>
              <a:rPr lang="en-US" sz="2200" b="1" smtClean="0">
                <a:solidFill>
                  <a:srgbClr val="FF5050"/>
                </a:solidFill>
                <a:effectLst>
                  <a:outerShdw blurRad="38100" dist="38100" dir="2700000" algn="tl">
                    <a:srgbClr val="C0C0C0"/>
                  </a:outerShdw>
                </a:effectLst>
              </a:rPr>
              <a:t>DQC’s </a:t>
            </a:r>
            <a:r>
              <a:rPr lang="en-US" sz="2200" smtClean="0"/>
              <a:t>sophisticated software harnesses that power and hides the complexity.</a:t>
            </a:r>
          </a:p>
          <a:p>
            <a:pPr eaLnBrk="1" hangingPunct="1">
              <a:lnSpc>
                <a:spcPct val="80000"/>
              </a:lnSpc>
              <a:defRPr/>
            </a:pPr>
            <a:endParaRPr lang="en-US" sz="2200" smtClean="0"/>
          </a:p>
          <a:p>
            <a:pPr eaLnBrk="1" hangingPunct="1">
              <a:lnSpc>
                <a:spcPct val="80000"/>
              </a:lnSpc>
              <a:defRPr/>
            </a:pPr>
            <a:r>
              <a:rPr lang="en-US" sz="2200" smtClean="0"/>
              <a:t> In addition, </a:t>
            </a:r>
            <a:r>
              <a:rPr lang="en-US" sz="2200" smtClean="0">
                <a:solidFill>
                  <a:schemeClr val="hlink"/>
                </a:solidFill>
              </a:rPr>
              <a:t>DQC will support several familiar formats</a:t>
            </a:r>
            <a:r>
              <a:rPr lang="en-US" sz="2200" smtClean="0"/>
              <a:t> for exchanging problem descriptions and solutions with user applications based on industry standards.</a:t>
            </a:r>
          </a:p>
          <a:p>
            <a:pPr eaLnBrk="1" hangingPunct="1">
              <a:lnSpc>
                <a:spcPct val="80000"/>
              </a:lnSpc>
              <a:defRPr/>
            </a:pPr>
            <a:endParaRPr lang="en-US" sz="2200" smtClean="0"/>
          </a:p>
          <a:p>
            <a:pPr eaLnBrk="1" hangingPunct="1">
              <a:lnSpc>
                <a:spcPct val="80000"/>
              </a:lnSpc>
              <a:defRPr/>
            </a:pPr>
            <a:r>
              <a:rPr lang="en-US" sz="2200" smtClean="0"/>
              <a:t>To benefit from the power of the D-Wave quantum computer, you will simply need to make minor changes to your application </a:t>
            </a:r>
            <a:r>
              <a:rPr lang="en-US" sz="2200" smtClean="0">
                <a:solidFill>
                  <a:schemeClr val="hlink"/>
                </a:solidFill>
              </a:rPr>
              <a:t>so that it sends the problem description to the DQC</a:t>
            </a:r>
            <a:r>
              <a:rPr lang="en-US" sz="2200" smtClean="0"/>
              <a:t> rather than to the module that currently solves the problem. </a:t>
            </a:r>
          </a:p>
          <a:p>
            <a:pPr eaLnBrk="1" hangingPunct="1">
              <a:lnSpc>
                <a:spcPct val="80000"/>
              </a:lnSpc>
              <a:defRPr/>
            </a:pPr>
            <a:endParaRPr lang="en-US" sz="2200" smtClean="0"/>
          </a:p>
          <a:p>
            <a:pPr eaLnBrk="1" hangingPunct="1">
              <a:lnSpc>
                <a:spcPct val="80000"/>
              </a:lnSpc>
              <a:defRPr/>
            </a:pPr>
            <a:r>
              <a:rPr lang="en-US" sz="2200" smtClean="0"/>
              <a:t>For example, if you have a database application, just change the code in the business logic layer so that it calls the DQC solver via its web server.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rtlCol="0">
            <a:normAutofit fontScale="90000"/>
          </a:bodyPr>
          <a:lstStyle/>
          <a:p>
            <a:pPr eaLnBrk="1" fontAlgn="auto" hangingPunct="1">
              <a:spcAft>
                <a:spcPts val="0"/>
              </a:spcAft>
              <a:defRPr/>
            </a:pPr>
            <a:r>
              <a:rPr lang="en-US" dirty="0" smtClean="0"/>
              <a:t>API software to access the power of DQC</a:t>
            </a:r>
            <a:endParaRPr lang="en-US" dirty="0"/>
          </a:p>
        </p:txBody>
      </p:sp>
      <p:pic>
        <p:nvPicPr>
          <p:cNvPr id="89090" name="Picture 2"/>
          <p:cNvPicPr>
            <a:picLocks noChangeAspect="1" noChangeArrowheads="1"/>
          </p:cNvPicPr>
          <p:nvPr/>
        </p:nvPicPr>
        <p:blipFill>
          <a:blip r:embed="rId2"/>
          <a:srcRect l="6000" t="27499" r="9000" b="18750"/>
          <a:stretch>
            <a:fillRect/>
          </a:stretch>
        </p:blipFill>
        <p:spPr bwMode="auto">
          <a:xfrm>
            <a:off x="0" y="990600"/>
            <a:ext cx="9034463" cy="3427413"/>
          </a:xfrm>
          <a:prstGeom prst="rect">
            <a:avLst/>
          </a:prstGeom>
          <a:noFill/>
          <a:ln w="9525">
            <a:noFill/>
            <a:miter lim="800000"/>
            <a:headEnd/>
            <a:tailEnd/>
          </a:ln>
        </p:spPr>
      </p:pic>
      <p:pic>
        <p:nvPicPr>
          <p:cNvPr id="89091" name="Picture 2"/>
          <p:cNvPicPr>
            <a:picLocks noChangeAspect="1" noChangeArrowheads="1"/>
          </p:cNvPicPr>
          <p:nvPr/>
        </p:nvPicPr>
        <p:blipFill>
          <a:blip r:embed="rId3"/>
          <a:srcRect l="9000" t="33749" r="6000" b="35001"/>
          <a:stretch>
            <a:fillRect/>
          </a:stretch>
        </p:blipFill>
        <p:spPr bwMode="auto">
          <a:xfrm>
            <a:off x="0" y="4840288"/>
            <a:ext cx="9144000" cy="201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smtClean="0"/>
              <a:t>Choose the API that’s Right for You</a:t>
            </a:r>
          </a:p>
        </p:txBody>
      </p:sp>
      <p:sp>
        <p:nvSpPr>
          <p:cNvPr id="3" name="Content Placeholder 2"/>
          <p:cNvSpPr>
            <a:spLocks noGrp="1"/>
          </p:cNvSpPr>
          <p:nvPr>
            <p:ph idx="1"/>
          </p:nvPr>
        </p:nvSpPr>
        <p:spPr/>
        <p:txBody>
          <a:bodyPr>
            <a:normAutofit/>
          </a:bodyPr>
          <a:lstStyle/>
          <a:p>
            <a:pPr eaLnBrk="1" hangingPunct="1">
              <a:lnSpc>
                <a:spcPct val="80000"/>
              </a:lnSpc>
              <a:defRPr/>
            </a:pPr>
            <a:r>
              <a:rPr lang="en-US" sz="2500" smtClean="0"/>
              <a:t>You </a:t>
            </a:r>
            <a:r>
              <a:rPr lang="en-US" sz="2500" smtClean="0">
                <a:solidFill>
                  <a:schemeClr val="hlink"/>
                </a:solidFill>
              </a:rPr>
              <a:t>don’t need to learn a new programming language</a:t>
            </a:r>
            <a:r>
              <a:rPr lang="en-US" sz="2500" smtClean="0"/>
              <a:t> to integrate the D-Wave quantum computer with your application. </a:t>
            </a:r>
          </a:p>
          <a:p>
            <a:pPr eaLnBrk="1" hangingPunct="1">
              <a:lnSpc>
                <a:spcPct val="80000"/>
              </a:lnSpc>
              <a:defRPr/>
            </a:pPr>
            <a:endParaRPr lang="en-US" sz="2500" smtClean="0"/>
          </a:p>
          <a:p>
            <a:pPr eaLnBrk="1" hangingPunct="1">
              <a:lnSpc>
                <a:spcPct val="80000"/>
              </a:lnSpc>
              <a:defRPr/>
            </a:pPr>
            <a:r>
              <a:rPr lang="en-US" sz="2500" smtClean="0"/>
              <a:t>The DQC software platform will provide standard web-service APIs that support several </a:t>
            </a:r>
            <a:r>
              <a:rPr lang="en-US" sz="2500" smtClean="0">
                <a:solidFill>
                  <a:schemeClr val="hlink"/>
                </a:solidFill>
              </a:rPr>
              <a:t>modeling, optimization and domain-specific languages. </a:t>
            </a:r>
          </a:p>
          <a:p>
            <a:pPr eaLnBrk="1" hangingPunct="1">
              <a:lnSpc>
                <a:spcPct val="80000"/>
              </a:lnSpc>
              <a:defRPr/>
            </a:pPr>
            <a:endParaRPr lang="en-US" sz="2500" smtClean="0">
              <a:solidFill>
                <a:schemeClr val="hlink"/>
              </a:solidFill>
            </a:endParaRPr>
          </a:p>
          <a:p>
            <a:pPr eaLnBrk="1" hangingPunct="1">
              <a:lnSpc>
                <a:spcPct val="80000"/>
              </a:lnSpc>
              <a:defRPr/>
            </a:pPr>
            <a:r>
              <a:rPr lang="en-US" sz="2500" smtClean="0"/>
              <a:t>These include </a:t>
            </a:r>
            <a:r>
              <a:rPr lang="en-US" sz="2800" b="1" smtClean="0">
                <a:solidFill>
                  <a:srgbClr val="FF0000"/>
                </a:solidFill>
                <a:effectLst>
                  <a:outerShdw blurRad="38100" dist="38100" dir="2700000" algn="tl">
                    <a:srgbClr val="C0C0C0"/>
                  </a:outerShdw>
                </a:effectLst>
              </a:rPr>
              <a:t>SQL, AMPL </a:t>
            </a:r>
            <a:r>
              <a:rPr lang="en-US" sz="2800" smtClean="0"/>
              <a:t>and</a:t>
            </a:r>
            <a:r>
              <a:rPr lang="en-US" sz="2800" b="1" smtClean="0">
                <a:solidFill>
                  <a:srgbClr val="FF0000"/>
                </a:solidFill>
                <a:effectLst>
                  <a:outerShdw blurRad="38100" dist="38100" dir="2700000" algn="tl">
                    <a:srgbClr val="C0C0C0"/>
                  </a:outerShdw>
                </a:effectLst>
              </a:rPr>
              <a:t> GAMS. </a:t>
            </a:r>
            <a:endParaRPr lang="en-US" sz="2500" b="1" smtClean="0">
              <a:solidFill>
                <a:srgbClr val="FF0000"/>
              </a:solidFill>
              <a:effectLst>
                <a:outerShdw blurRad="38100" dist="38100" dir="2700000" algn="tl">
                  <a:srgbClr val="C0C0C0"/>
                </a:outerShdw>
              </a:effectLst>
            </a:endParaRPr>
          </a:p>
          <a:p>
            <a:pPr eaLnBrk="1" hangingPunct="1">
              <a:lnSpc>
                <a:spcPct val="80000"/>
              </a:lnSpc>
              <a:defRPr/>
            </a:pPr>
            <a:endParaRPr lang="en-US" sz="2500" smtClean="0"/>
          </a:p>
          <a:p>
            <a:pPr eaLnBrk="1" hangingPunct="1">
              <a:lnSpc>
                <a:spcPct val="80000"/>
              </a:lnSpc>
              <a:defRPr/>
            </a:pPr>
            <a:r>
              <a:rPr lang="en-US" sz="2500" smtClean="0"/>
              <a:t>These languages have the advantage of being </a:t>
            </a:r>
            <a:r>
              <a:rPr lang="en-US" sz="2500" smtClean="0">
                <a:solidFill>
                  <a:schemeClr val="hlink"/>
                </a:solidFill>
              </a:rPr>
              <a:t>declarative</a:t>
            </a:r>
            <a:r>
              <a:rPr lang="en-US" sz="2500" smtClean="0"/>
              <a:t>, expressive and familiar to a wide community of users.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z="3500" smtClean="0">
                <a:solidFill>
                  <a:schemeClr val="hlink"/>
                </a:solidFill>
              </a:rPr>
              <a:t>APIs for each of its software layers. </a:t>
            </a:r>
          </a:p>
        </p:txBody>
      </p:sp>
      <p:sp>
        <p:nvSpPr>
          <p:cNvPr id="91138" name="Content Placeholder 2"/>
          <p:cNvSpPr>
            <a:spLocks noGrp="1"/>
          </p:cNvSpPr>
          <p:nvPr>
            <p:ph idx="1"/>
          </p:nvPr>
        </p:nvSpPr>
        <p:spPr/>
        <p:txBody>
          <a:bodyPr/>
          <a:lstStyle/>
          <a:p>
            <a:pPr eaLnBrk="1" hangingPunct="1">
              <a:lnSpc>
                <a:spcPct val="80000"/>
              </a:lnSpc>
            </a:pPr>
            <a:r>
              <a:rPr lang="en-US" sz="2200" smtClean="0"/>
              <a:t>Furthermore, the DQC software platform offers </a:t>
            </a:r>
            <a:r>
              <a:rPr lang="en-US" sz="2200" smtClean="0">
                <a:solidFill>
                  <a:schemeClr val="hlink"/>
                </a:solidFill>
              </a:rPr>
              <a:t>APIs for each of its software layers. </a:t>
            </a:r>
          </a:p>
          <a:p>
            <a:pPr eaLnBrk="1" hangingPunct="1">
              <a:lnSpc>
                <a:spcPct val="80000"/>
              </a:lnSpc>
            </a:pPr>
            <a:endParaRPr lang="en-US" sz="2200" smtClean="0">
              <a:solidFill>
                <a:schemeClr val="hlink"/>
              </a:solidFill>
            </a:endParaRPr>
          </a:p>
          <a:p>
            <a:pPr eaLnBrk="1" hangingPunct="1">
              <a:lnSpc>
                <a:spcPct val="80000"/>
              </a:lnSpc>
            </a:pPr>
            <a:r>
              <a:rPr lang="en-US" sz="2200" smtClean="0"/>
              <a:t>Consequently, applications that need </a:t>
            </a:r>
            <a:r>
              <a:rPr lang="en-US" sz="2200" smtClean="0">
                <a:solidFill>
                  <a:schemeClr val="hlink"/>
                </a:solidFill>
              </a:rPr>
              <a:t>only basic control of DQC</a:t>
            </a:r>
            <a:r>
              <a:rPr lang="en-US" sz="2200" smtClean="0"/>
              <a:t> can interact with the system through one of the standard web-service APIs.</a:t>
            </a:r>
          </a:p>
          <a:p>
            <a:pPr eaLnBrk="1" hangingPunct="1">
              <a:lnSpc>
                <a:spcPct val="80000"/>
              </a:lnSpc>
            </a:pPr>
            <a:endParaRPr lang="en-US" sz="2200" smtClean="0"/>
          </a:p>
          <a:p>
            <a:pPr eaLnBrk="1" hangingPunct="1">
              <a:lnSpc>
                <a:spcPct val="80000"/>
              </a:lnSpc>
            </a:pPr>
            <a:r>
              <a:rPr lang="en-US" sz="2200" smtClean="0"/>
              <a:t> Alternatively, applications that need to control DQC </a:t>
            </a:r>
            <a:r>
              <a:rPr lang="en-US" sz="2200" smtClean="0">
                <a:solidFill>
                  <a:schemeClr val="hlink"/>
                </a:solidFill>
              </a:rPr>
              <a:t>more precisely</a:t>
            </a:r>
            <a:r>
              <a:rPr lang="en-US" sz="2200" smtClean="0"/>
              <a:t> can access it through a </a:t>
            </a:r>
            <a:r>
              <a:rPr lang="en-US" sz="2200" smtClean="0">
                <a:solidFill>
                  <a:srgbClr val="FF5050"/>
                </a:solidFill>
              </a:rPr>
              <a:t>low-level problem-solving API.</a:t>
            </a:r>
            <a:r>
              <a:rPr lang="en-US" sz="2200" smtClean="0"/>
              <a:t> </a:t>
            </a:r>
          </a:p>
          <a:p>
            <a:pPr eaLnBrk="1" hangingPunct="1">
              <a:lnSpc>
                <a:spcPct val="80000"/>
              </a:lnSpc>
            </a:pPr>
            <a:endParaRPr lang="en-US" sz="2200" smtClean="0"/>
          </a:p>
          <a:p>
            <a:pPr eaLnBrk="1" hangingPunct="1">
              <a:lnSpc>
                <a:spcPct val="80000"/>
              </a:lnSpc>
            </a:pPr>
            <a:r>
              <a:rPr lang="en-US" sz="2200" smtClean="0"/>
              <a:t>The flexibility of the DQC software’s layered architecture will even let you </a:t>
            </a:r>
            <a:r>
              <a:rPr lang="en-US" sz="2200" smtClean="0">
                <a:solidFill>
                  <a:srgbClr val="FF5050"/>
                </a:solidFill>
              </a:rPr>
              <a:t>run its top layers locally</a:t>
            </a:r>
            <a:r>
              <a:rPr lang="en-US" sz="2200" smtClean="0"/>
              <a:t> and </a:t>
            </a:r>
            <a:r>
              <a:rPr lang="en-US" sz="2200" smtClean="0">
                <a:solidFill>
                  <a:srgbClr val="FF5050"/>
                </a:solidFill>
              </a:rPr>
              <a:t>access the bottom layers remotely.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endParaRPr lang="en-US" smtClean="0"/>
          </a:p>
        </p:txBody>
      </p:sp>
      <p:pic>
        <p:nvPicPr>
          <p:cNvPr id="92162" name="Picture 2"/>
          <p:cNvPicPr>
            <a:picLocks noChangeAspect="1" noChangeArrowheads="1"/>
          </p:cNvPicPr>
          <p:nvPr/>
        </p:nvPicPr>
        <p:blipFill>
          <a:blip r:embed="rId2"/>
          <a:srcRect l="28500" t="18750" r="25500" b="26250"/>
          <a:stretch>
            <a:fillRect/>
          </a:stretch>
        </p:blipFill>
        <p:spPr bwMode="auto">
          <a:xfrm>
            <a:off x="0" y="25400"/>
            <a:ext cx="8675688" cy="6223000"/>
          </a:xfrm>
          <a:prstGeom prst="rect">
            <a:avLst/>
          </a:prstGeom>
          <a:noFill/>
          <a:ln w="9525">
            <a:noFill/>
            <a:miter lim="800000"/>
            <a:headEnd/>
            <a:tailEnd/>
          </a:ln>
        </p:spPr>
      </p:pic>
      <p:sp>
        <p:nvSpPr>
          <p:cNvPr id="3" name="Content Placeholder 2"/>
          <p:cNvSpPr>
            <a:spLocks noGrp="1"/>
          </p:cNvSpPr>
          <p:nvPr>
            <p:ph idx="1"/>
          </p:nvPr>
        </p:nvSpPr>
        <p:spPr>
          <a:xfrm>
            <a:off x="4648200" y="4724400"/>
            <a:ext cx="4495800" cy="21336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solidFill>
                  <a:srgbClr val="0070C0"/>
                </a:solidFill>
              </a:rPr>
              <a:t>Users can access DQC</a:t>
            </a:r>
          </a:p>
          <a:p>
            <a:pPr lvl="1" eaLnBrk="1" fontAlgn="auto" hangingPunct="1">
              <a:spcAft>
                <a:spcPts val="0"/>
              </a:spcAft>
              <a:buFont typeface="Arial" pitchFamily="34" charset="0"/>
              <a:buChar char="–"/>
              <a:defRPr/>
            </a:pPr>
            <a:r>
              <a:rPr lang="en-US" dirty="0" smtClean="0">
                <a:solidFill>
                  <a:srgbClr val="0070C0"/>
                </a:solidFill>
              </a:rPr>
              <a:t> through their applications and wizards</a:t>
            </a:r>
          </a:p>
          <a:p>
            <a:pPr lvl="1" eaLnBrk="1" fontAlgn="auto" hangingPunct="1">
              <a:spcAft>
                <a:spcPts val="0"/>
              </a:spcAft>
              <a:buFont typeface="Arial" pitchFamily="34" charset="0"/>
              <a:buChar char="–"/>
              <a:defRPr/>
            </a:pPr>
            <a:r>
              <a:rPr lang="en-US" dirty="0" smtClean="0">
                <a:solidFill>
                  <a:srgbClr val="0070C0"/>
                </a:solidFill>
              </a:rPr>
              <a:t>Directly through web service API </a:t>
            </a:r>
          </a:p>
          <a:p>
            <a:pPr lvl="1" eaLnBrk="1" fontAlgn="auto" hangingPunct="1">
              <a:spcAft>
                <a:spcPts val="0"/>
              </a:spcAft>
              <a:buFont typeface="Arial" pitchFamily="34" charset="0"/>
              <a:buChar char="–"/>
              <a:defRPr/>
            </a:pPr>
            <a:r>
              <a:rPr lang="en-US" dirty="0" smtClean="0">
                <a:solidFill>
                  <a:srgbClr val="0070C0"/>
                </a:solidFill>
              </a:rPr>
              <a:t>Primitive Problem Solving APIs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mtClean="0"/>
              <a:t>System Deployment</a:t>
            </a:r>
          </a:p>
        </p:txBody>
      </p:sp>
      <p:sp>
        <p:nvSpPr>
          <p:cNvPr id="93186" name="Content Placeholder 2"/>
          <p:cNvSpPr>
            <a:spLocks noGrp="1"/>
          </p:cNvSpPr>
          <p:nvPr>
            <p:ph idx="1"/>
          </p:nvPr>
        </p:nvSpPr>
        <p:spPr/>
        <p:txBody>
          <a:bodyPr/>
          <a:lstStyle/>
          <a:p>
            <a:pPr eaLnBrk="1" hangingPunct="1">
              <a:lnSpc>
                <a:spcPct val="90000"/>
              </a:lnSpc>
            </a:pPr>
            <a:r>
              <a:rPr lang="en-US" sz="2700" smtClean="0"/>
              <a:t>D-Wave will package its quantum computer hardware in industry-standard racks so that they will be </a:t>
            </a:r>
            <a:r>
              <a:rPr lang="en-US" sz="2700" smtClean="0">
                <a:solidFill>
                  <a:srgbClr val="FF5050"/>
                </a:solidFill>
              </a:rPr>
              <a:t>field deployable. </a:t>
            </a:r>
          </a:p>
          <a:p>
            <a:pPr eaLnBrk="1" hangingPunct="1">
              <a:lnSpc>
                <a:spcPct val="90000"/>
              </a:lnSpc>
            </a:pPr>
            <a:endParaRPr lang="en-US" sz="2700" smtClean="0">
              <a:solidFill>
                <a:srgbClr val="FF5050"/>
              </a:solidFill>
            </a:endParaRPr>
          </a:p>
          <a:p>
            <a:pPr eaLnBrk="1" hangingPunct="1">
              <a:lnSpc>
                <a:spcPct val="90000"/>
              </a:lnSpc>
            </a:pPr>
            <a:r>
              <a:rPr lang="en-US" sz="2700" smtClean="0"/>
              <a:t>Because DQC is extremely energy-efficient, it offers massive reductions in </a:t>
            </a:r>
            <a:r>
              <a:rPr lang="en-US" sz="2700" smtClean="0">
                <a:solidFill>
                  <a:srgbClr val="FF5050"/>
                </a:solidFill>
              </a:rPr>
              <a:t>power and cooling costs</a:t>
            </a:r>
            <a:r>
              <a:rPr lang="en-US" sz="2700" smtClean="0"/>
              <a:t> over other high-performance computing options. </a:t>
            </a:r>
          </a:p>
          <a:p>
            <a:pPr eaLnBrk="1" hangingPunct="1">
              <a:lnSpc>
                <a:spcPct val="90000"/>
              </a:lnSpc>
            </a:pPr>
            <a:endParaRPr lang="en-US" sz="2700" smtClean="0"/>
          </a:p>
          <a:p>
            <a:pPr eaLnBrk="1" hangingPunct="1">
              <a:lnSpc>
                <a:spcPct val="90000"/>
              </a:lnSpc>
            </a:pPr>
            <a:r>
              <a:rPr lang="en-US" sz="2700" smtClean="0"/>
              <a:t>DQC hardware can be installed at </a:t>
            </a:r>
            <a:r>
              <a:rPr lang="en-US" sz="2700" smtClean="0">
                <a:solidFill>
                  <a:srgbClr val="FF5050"/>
                </a:solidFill>
              </a:rPr>
              <a:t>user sites</a:t>
            </a:r>
            <a:r>
              <a:rPr lang="en-US" sz="2700" smtClean="0"/>
              <a:t> or, alternatively, </a:t>
            </a:r>
            <a:r>
              <a:rPr lang="en-US" sz="2700" smtClean="0">
                <a:solidFill>
                  <a:srgbClr val="FF5050"/>
                </a:solidFill>
              </a:rPr>
              <a:t>accessed remotely</a:t>
            </a:r>
            <a:r>
              <a:rPr lang="en-US" sz="2700" smtClean="0"/>
              <a:t> as a service provided by you or D-Wave.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0" y="0"/>
            <a:ext cx="9144000" cy="838200"/>
          </a:xfrm>
        </p:spPr>
        <p:txBody>
          <a:bodyPr/>
          <a:lstStyle/>
          <a:p>
            <a:pPr eaLnBrk="1" hangingPunct="1">
              <a:defRPr/>
            </a:pPr>
            <a:r>
              <a:rPr lang="en-US" sz="4000" b="1" smtClean="0">
                <a:solidFill>
                  <a:srgbClr val="FF5050"/>
                </a:solidFill>
                <a:effectLst>
                  <a:outerShdw blurRad="38100" dist="38100" dir="2700000" algn="tl">
                    <a:srgbClr val="C0C0C0"/>
                  </a:outerShdw>
                </a:effectLst>
              </a:rPr>
              <a:t>Partnership </a:t>
            </a:r>
            <a:r>
              <a:rPr lang="en-US" sz="4000" smtClean="0"/>
              <a:t>Opportunities with D-Wave</a:t>
            </a:r>
          </a:p>
        </p:txBody>
      </p:sp>
      <p:sp>
        <p:nvSpPr>
          <p:cNvPr id="3" name="Content Placeholder 2"/>
          <p:cNvSpPr>
            <a:spLocks noGrp="1"/>
          </p:cNvSpPr>
          <p:nvPr>
            <p:ph idx="1"/>
          </p:nvPr>
        </p:nvSpPr>
        <p:spPr>
          <a:xfrm>
            <a:off x="228600" y="1219200"/>
            <a:ext cx="8686800" cy="5410200"/>
          </a:xfrm>
        </p:spPr>
        <p:txBody>
          <a:bodyPr>
            <a:normAutofit/>
          </a:bodyPr>
          <a:lstStyle/>
          <a:p>
            <a:pPr eaLnBrk="1" hangingPunct="1">
              <a:lnSpc>
                <a:spcPct val="80000"/>
              </a:lnSpc>
              <a:defRPr/>
            </a:pPr>
            <a:r>
              <a:rPr lang="en-US" sz="2500" smtClean="0"/>
              <a:t>D-Wave currently has DQC hardware and software available that lets you build pilot applications leveraging quantum-computing technology. </a:t>
            </a:r>
          </a:p>
          <a:p>
            <a:pPr eaLnBrk="1" hangingPunct="1">
              <a:lnSpc>
                <a:spcPct val="80000"/>
              </a:lnSpc>
              <a:defRPr/>
            </a:pPr>
            <a:endParaRPr lang="en-US" sz="2500" smtClean="0"/>
          </a:p>
          <a:p>
            <a:pPr eaLnBrk="1" hangingPunct="1">
              <a:lnSpc>
                <a:spcPct val="80000"/>
              </a:lnSpc>
              <a:defRPr/>
            </a:pPr>
            <a:r>
              <a:rPr lang="en-US" sz="2500" smtClean="0"/>
              <a:t>We are rapidly scaling the size of the quantum solver.</a:t>
            </a:r>
          </a:p>
          <a:p>
            <a:pPr eaLnBrk="1" hangingPunct="1">
              <a:lnSpc>
                <a:spcPct val="80000"/>
              </a:lnSpc>
              <a:defRPr/>
            </a:pPr>
            <a:endParaRPr lang="en-US" sz="2500" smtClean="0"/>
          </a:p>
          <a:p>
            <a:pPr eaLnBrk="1" hangingPunct="1">
              <a:lnSpc>
                <a:spcPct val="80000"/>
              </a:lnSpc>
              <a:defRPr/>
            </a:pPr>
            <a:r>
              <a:rPr lang="en-US" sz="2500" smtClean="0"/>
              <a:t>D-Wave is now </a:t>
            </a:r>
            <a:r>
              <a:rPr lang="en-US" sz="2500" smtClean="0">
                <a:solidFill>
                  <a:srgbClr val="FF5050"/>
                </a:solidFill>
              </a:rPr>
              <a:t>accepting a limited number of development partners who can help us drive additional requirements</a:t>
            </a:r>
            <a:r>
              <a:rPr lang="en-US" sz="2500" smtClean="0"/>
              <a:t> for applications that would benefit from the ability to solve computationally difficult problems efficiently. </a:t>
            </a:r>
          </a:p>
          <a:p>
            <a:pPr eaLnBrk="1" hangingPunct="1">
              <a:lnSpc>
                <a:spcPct val="80000"/>
              </a:lnSpc>
              <a:defRPr/>
            </a:pPr>
            <a:endParaRPr lang="en-US" sz="2500" smtClean="0"/>
          </a:p>
          <a:p>
            <a:pPr eaLnBrk="1" hangingPunct="1">
              <a:lnSpc>
                <a:spcPct val="80000"/>
              </a:lnSpc>
              <a:defRPr/>
            </a:pPr>
            <a:r>
              <a:rPr lang="en-US" sz="2500" smtClean="0"/>
              <a:t>We </a:t>
            </a:r>
            <a:r>
              <a:rPr lang="en-US" sz="2500" smtClean="0">
                <a:effectLst>
                  <a:outerShdw blurRad="38100" dist="38100" dir="2700000" algn="tl">
                    <a:srgbClr val="C0C0C0"/>
                  </a:outerShdw>
                </a:effectLst>
              </a:rPr>
              <a:t>encourage those who wish to benefit</a:t>
            </a:r>
            <a:r>
              <a:rPr lang="en-US" sz="2500" smtClean="0"/>
              <a:t> from accelerated discrete-optimization and search capabilities to contact D-Wave Systems Inc. at busdev@dwavesys.com.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SAT Solvers = </a:t>
            </a:r>
            <a:r>
              <a:rPr lang="en-US" b="1" dirty="0" smtClean="0"/>
              <a:t>Formal hardware verifications</a:t>
            </a:r>
            <a:endParaRPr lang="en-US"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Verifying whether a logic circuit performs to specifications is an important part of the circuit design process.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Here are some benchmark SAT problems generated during formal hardware verification on real circuits and links to the methods used to generate them</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All of the benchmarks at this site </a:t>
            </a:r>
            <a:r>
              <a:rPr lang="en-US" dirty="0" smtClean="0">
                <a:solidFill>
                  <a:srgbClr val="FF0000"/>
                </a:solidFill>
              </a:rPr>
              <a:t>should be solvable </a:t>
            </a:r>
            <a:r>
              <a:rPr lang="en-US" dirty="0" smtClean="0"/>
              <a:t>using </a:t>
            </a:r>
            <a:r>
              <a:rPr lang="en-US" dirty="0" smtClean="0">
                <a:solidFill>
                  <a:srgbClr val="FF0000"/>
                </a:solidFill>
              </a:rPr>
              <a:t>Orion web services’ portfolio of SAT solvers</a:t>
            </a: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 An idea for an application is to build a code base for compiling a circuit design to SAT and then feeding the SAT problem to Orion via web services.</a:t>
            </a:r>
          </a:p>
          <a:p>
            <a:pPr eaLnBrk="1" fontAlgn="auto" hangingPunct="1">
              <a:spcAft>
                <a:spcPts val="0"/>
              </a:spcAft>
              <a:buFont typeface="Arial" pitchFamily="34" charset="0"/>
              <a:buChar char="•"/>
              <a:defRPr/>
            </a:pPr>
            <a:endParaRPr lang="en-US" dirty="0"/>
          </a:p>
        </p:txBody>
      </p:sp>
      <p:sp>
        <p:nvSpPr>
          <p:cNvPr id="95235" name="Rectangle 4"/>
          <p:cNvSpPr>
            <a:spLocks noChangeArrowheads="1"/>
          </p:cNvSpPr>
          <p:nvPr/>
        </p:nvSpPr>
        <p:spPr bwMode="auto">
          <a:xfrm>
            <a:off x="1219200" y="6270625"/>
            <a:ext cx="7508875" cy="587375"/>
          </a:xfrm>
          <a:prstGeom prst="rect">
            <a:avLst/>
          </a:prstGeom>
          <a:solidFill>
            <a:srgbClr val="FFFF99"/>
          </a:solidFill>
          <a:ln w="9525">
            <a:noFill/>
            <a:miter lim="800000"/>
            <a:headEnd/>
            <a:tailEnd/>
          </a:ln>
        </p:spPr>
        <p:txBody>
          <a:bodyPr>
            <a:spAutoFit/>
          </a:bodyPr>
          <a:lstStyle/>
          <a:p>
            <a:pPr lvl="1">
              <a:lnSpc>
                <a:spcPct val="90000"/>
              </a:lnSpc>
              <a:spcBef>
                <a:spcPct val="20000"/>
              </a:spcBef>
              <a:buFont typeface="Arial" charset="0"/>
              <a:buChar char="–"/>
            </a:pPr>
            <a:r>
              <a:rPr lang="en-US"/>
              <a:t>Applications could even access the entire software platform through XML-based web services.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TETRIX by PITSCO</a:t>
            </a:r>
          </a:p>
        </p:txBody>
      </p:sp>
      <p:sp>
        <p:nvSpPr>
          <p:cNvPr id="19458" name="Content Placeholder 2"/>
          <p:cNvSpPr>
            <a:spLocks noGrp="1"/>
          </p:cNvSpPr>
          <p:nvPr>
            <p:ph idx="1"/>
          </p:nvPr>
        </p:nvSpPr>
        <p:spPr/>
        <p:txBody>
          <a:bodyPr/>
          <a:lstStyle/>
          <a:p>
            <a:pPr eaLnBrk="1" hangingPunct="1">
              <a:lnSpc>
                <a:spcPct val="80000"/>
              </a:lnSpc>
            </a:pPr>
            <a:r>
              <a:rPr lang="en-US" sz="2500" smtClean="0"/>
              <a:t>Developed for use in </a:t>
            </a:r>
            <a:r>
              <a:rPr lang="en-US" sz="2500" smtClean="0">
                <a:solidFill>
                  <a:schemeClr val="hlink"/>
                </a:solidFill>
              </a:rPr>
              <a:t>high schools</a:t>
            </a:r>
          </a:p>
          <a:p>
            <a:pPr eaLnBrk="1" hangingPunct="1">
              <a:lnSpc>
                <a:spcPct val="80000"/>
              </a:lnSpc>
            </a:pPr>
            <a:endParaRPr lang="en-US" sz="2500" smtClean="0"/>
          </a:p>
          <a:p>
            <a:pPr eaLnBrk="1" hangingPunct="1">
              <a:lnSpc>
                <a:spcPct val="80000"/>
              </a:lnSpc>
            </a:pPr>
            <a:r>
              <a:rPr lang="en-US" sz="2500" i="1" smtClean="0"/>
              <a:t>TETRIX</a:t>
            </a:r>
            <a:r>
              <a:rPr lang="en-US" sz="2500" smtClean="0"/>
              <a:t> is a revolutionary new </a:t>
            </a:r>
            <a:r>
              <a:rPr lang="en-US" sz="2500" smtClean="0">
                <a:solidFill>
                  <a:schemeClr val="hlink"/>
                </a:solidFill>
              </a:rPr>
              <a:t>metal</a:t>
            </a:r>
            <a:r>
              <a:rPr lang="en-US" sz="2500" smtClean="0"/>
              <a:t> building system </a:t>
            </a:r>
          </a:p>
          <a:p>
            <a:pPr eaLnBrk="1" hangingPunct="1">
              <a:lnSpc>
                <a:spcPct val="80000"/>
              </a:lnSpc>
            </a:pPr>
            <a:endParaRPr lang="en-US" sz="2500" smtClean="0"/>
          </a:p>
          <a:p>
            <a:pPr eaLnBrk="1" hangingPunct="1">
              <a:lnSpc>
                <a:spcPct val="80000"/>
              </a:lnSpc>
            </a:pPr>
            <a:r>
              <a:rPr lang="en-US" sz="2500" smtClean="0"/>
              <a:t>designed by </a:t>
            </a:r>
            <a:r>
              <a:rPr lang="en-US" sz="2500" smtClean="0">
                <a:solidFill>
                  <a:schemeClr val="hlink"/>
                </a:solidFill>
              </a:rPr>
              <a:t>Pitsco</a:t>
            </a:r>
            <a:r>
              <a:rPr lang="en-US" sz="2500" smtClean="0"/>
              <a:t>, Inc. </a:t>
            </a:r>
          </a:p>
          <a:p>
            <a:pPr eaLnBrk="1" hangingPunct="1">
              <a:lnSpc>
                <a:spcPct val="80000"/>
              </a:lnSpc>
            </a:pPr>
            <a:endParaRPr lang="en-US" sz="2500" smtClean="0"/>
          </a:p>
          <a:p>
            <a:pPr eaLnBrk="1" hangingPunct="1">
              <a:lnSpc>
                <a:spcPct val="80000"/>
              </a:lnSpc>
            </a:pPr>
            <a:r>
              <a:rPr lang="en-US" sz="2500" smtClean="0"/>
              <a:t>sold by </a:t>
            </a:r>
            <a:r>
              <a:rPr lang="en-US" sz="2500" smtClean="0">
                <a:solidFill>
                  <a:srgbClr val="FF5050"/>
                </a:solidFill>
              </a:rPr>
              <a:t>LEGO</a:t>
            </a:r>
            <a:r>
              <a:rPr lang="en-US" sz="2500" baseline="30000" smtClean="0">
                <a:solidFill>
                  <a:srgbClr val="FF5050"/>
                </a:solidFill>
              </a:rPr>
              <a:t>®</a:t>
            </a:r>
            <a:r>
              <a:rPr lang="en-US" sz="2500" smtClean="0">
                <a:solidFill>
                  <a:srgbClr val="FF5050"/>
                </a:solidFill>
              </a:rPr>
              <a:t> Education</a:t>
            </a:r>
            <a:r>
              <a:rPr lang="en-US" sz="2500" smtClean="0"/>
              <a:t>.</a:t>
            </a:r>
          </a:p>
          <a:p>
            <a:pPr eaLnBrk="1" hangingPunct="1">
              <a:lnSpc>
                <a:spcPct val="80000"/>
              </a:lnSpc>
            </a:pPr>
            <a:endParaRPr lang="en-US" sz="2500" smtClean="0"/>
          </a:p>
          <a:p>
            <a:pPr eaLnBrk="1" hangingPunct="1">
              <a:lnSpc>
                <a:spcPct val="80000"/>
              </a:lnSpc>
            </a:pPr>
            <a:r>
              <a:rPr lang="en-US" sz="2500" smtClean="0"/>
              <a:t>A unique </a:t>
            </a:r>
            <a:r>
              <a:rPr lang="en-US" sz="2500" smtClean="0">
                <a:solidFill>
                  <a:srgbClr val="FF5050"/>
                </a:solidFill>
              </a:rPr>
              <a:t>LEGO connector</a:t>
            </a:r>
            <a:r>
              <a:rPr lang="en-US" sz="2500" smtClean="0"/>
              <a:t> joins the metal with LEGO elements</a:t>
            </a:r>
          </a:p>
          <a:p>
            <a:pPr eaLnBrk="1" hangingPunct="1">
              <a:lnSpc>
                <a:spcPct val="80000"/>
              </a:lnSpc>
            </a:pPr>
            <a:endParaRPr lang="en-US" sz="2500" smtClean="0"/>
          </a:p>
          <a:p>
            <a:pPr eaLnBrk="1" hangingPunct="1">
              <a:lnSpc>
                <a:spcPct val="80000"/>
              </a:lnSpc>
            </a:pPr>
            <a:r>
              <a:rPr lang="en-US" sz="2500" smtClean="0"/>
              <a:t>use the LEGO </a:t>
            </a:r>
            <a:r>
              <a:rPr lang="en-US" sz="2500" i="1" smtClean="0">
                <a:solidFill>
                  <a:srgbClr val="FF5050"/>
                </a:solidFill>
              </a:rPr>
              <a:t>NXT Intelligent Brick</a:t>
            </a:r>
            <a:r>
              <a:rPr lang="en-US" sz="2500" smtClean="0"/>
              <a:t> as the controller.</a:t>
            </a:r>
          </a:p>
          <a:p>
            <a:pPr eaLnBrk="1" hangingPunct="1">
              <a:lnSpc>
                <a:spcPct val="80000"/>
              </a:lnSpc>
            </a:pPr>
            <a:endParaRPr lang="en-US" sz="2500" smtClean="0"/>
          </a:p>
          <a:p>
            <a:pPr eaLnBrk="1" hangingPunct="1">
              <a:lnSpc>
                <a:spcPct val="80000"/>
              </a:lnSpc>
            </a:pPr>
            <a:endParaRPr lang="en-US" sz="25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a:srcRect l="36749" t="31250" r="21750" b="12500"/>
          <a:stretch>
            <a:fillRect/>
          </a:stretch>
        </p:blipFill>
        <p:spPr bwMode="auto">
          <a:xfrm>
            <a:off x="228600" y="165100"/>
            <a:ext cx="8229600" cy="6692900"/>
          </a:xfrm>
          <a:prstGeom prst="rect">
            <a:avLst/>
          </a:prstGeom>
          <a:noFill/>
          <a:ln w="9525">
            <a:noFill/>
            <a:miter lim="800000"/>
            <a:headEnd/>
            <a:tailEnd/>
          </a:ln>
        </p:spPr>
      </p:pic>
      <p:sp>
        <p:nvSpPr>
          <p:cNvPr id="96258" name="Title 1"/>
          <p:cNvSpPr>
            <a:spLocks noGrp="1"/>
          </p:cNvSpPr>
          <p:nvPr>
            <p:ph type="title"/>
          </p:nvPr>
        </p:nvSpPr>
        <p:spPr>
          <a:xfrm>
            <a:off x="4572000" y="5334000"/>
            <a:ext cx="4038600" cy="1524000"/>
          </a:xfrm>
        </p:spPr>
        <p:txBody>
          <a:bodyPr/>
          <a:lstStyle/>
          <a:p>
            <a:pPr eaLnBrk="1" hangingPunct="1"/>
            <a:r>
              <a:rPr lang="en-US" sz="1200" b="1" smtClean="0"/>
              <a:t>How D-Wave’s Software Works</a:t>
            </a:r>
            <a:br>
              <a:rPr lang="en-US" sz="1200" b="1" smtClean="0"/>
            </a:br>
            <a:r>
              <a:rPr lang="en-US" sz="1200" smtClean="0"/>
              <a:t>The following diagram shows how D Wave’s software processes a problem from the application.</a:t>
            </a:r>
            <a:br>
              <a:rPr lang="en-US" sz="1200" smtClean="0"/>
            </a:br>
            <a:endParaRPr lang="en-US" sz="12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endParaRPr lang="en-US" smtClean="0"/>
          </a:p>
        </p:txBody>
      </p:sp>
      <p:sp>
        <p:nvSpPr>
          <p:cNvPr id="97282" name="Content Placeholder 2"/>
          <p:cNvSpPr>
            <a:spLocks noGrp="1"/>
          </p:cNvSpPr>
          <p:nvPr>
            <p:ph idx="1"/>
          </p:nvPr>
        </p:nvSpPr>
        <p:spPr/>
        <p:txBody>
          <a:bodyPr/>
          <a:lstStyle/>
          <a:p>
            <a:pPr algn="ctr" eaLnBrk="1" hangingPunct="1">
              <a:buFont typeface="Arial" charset="0"/>
              <a:buNone/>
            </a:pPr>
            <a:r>
              <a:rPr lang="en-US" sz="7200" smtClean="0"/>
              <a:t>Examples of problems that can be efficiently solved with Orion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US" b="1" dirty="0" smtClean="0"/>
              <a:t>Conditional robot response based on camera input</a:t>
            </a:r>
            <a:endParaRPr lang="en-US" dirty="0"/>
          </a:p>
        </p:txBody>
      </p:sp>
      <p:sp>
        <p:nvSpPr>
          <p:cNvPr id="98306" name="Content Placeholder 2"/>
          <p:cNvSpPr>
            <a:spLocks noGrp="1"/>
          </p:cNvSpPr>
          <p:nvPr>
            <p:ph idx="1"/>
          </p:nvPr>
        </p:nvSpPr>
        <p:spPr>
          <a:xfrm>
            <a:off x="228600" y="1219200"/>
            <a:ext cx="8763000" cy="5410200"/>
          </a:xfrm>
        </p:spPr>
        <p:txBody>
          <a:bodyPr/>
          <a:lstStyle/>
          <a:p>
            <a:pPr eaLnBrk="1" hangingPunct="1"/>
            <a:r>
              <a:rPr lang="en-US" sz="2400" smtClean="0"/>
              <a:t>This one is really cool. </a:t>
            </a:r>
          </a:p>
          <a:p>
            <a:pPr eaLnBrk="1" hangingPunct="1"/>
            <a:r>
              <a:rPr lang="en-US" sz="2400" smtClean="0"/>
              <a:t>At a high level the way it works is as follows. </a:t>
            </a:r>
          </a:p>
          <a:p>
            <a:pPr eaLnBrk="1" hangingPunct="1"/>
            <a:r>
              <a:rPr lang="en-US" sz="2400" smtClean="0"/>
              <a:t>You have a </a:t>
            </a:r>
            <a:r>
              <a:rPr lang="en-US" sz="2400" smtClean="0">
                <a:solidFill>
                  <a:srgbClr val="FF5050"/>
                </a:solidFill>
              </a:rPr>
              <a:t>camera trained on a human</a:t>
            </a:r>
            <a:r>
              <a:rPr lang="en-US" sz="2400" smtClean="0"/>
              <a:t>. The data taken by the camera is processed so as to detect features, which are generalized patterns of behavior. </a:t>
            </a:r>
          </a:p>
          <a:p>
            <a:pPr eaLnBrk="1" hangingPunct="1"/>
            <a:r>
              <a:rPr lang="en-US" sz="2400" smtClean="0"/>
              <a:t>For example, a feature detector could be configured to detect the </a:t>
            </a:r>
            <a:r>
              <a:rPr lang="en-US" sz="2400" smtClean="0">
                <a:solidFill>
                  <a:srgbClr val="FF5050"/>
                </a:solidFill>
              </a:rPr>
              <a:t>presence of anger in the human</a:t>
            </a:r>
            <a:r>
              <a:rPr lang="en-US" sz="2400" smtClean="0"/>
              <a:t>, for example by learning-based methods.</a:t>
            </a:r>
          </a:p>
          <a:p>
            <a:pPr eaLnBrk="1" hangingPunct="1"/>
            <a:r>
              <a:rPr lang="en-US" sz="2400" smtClean="0"/>
              <a:t>In addition, there is a robot, which is connected to the data processing system connected to the camera. </a:t>
            </a:r>
          </a:p>
          <a:p>
            <a:pPr eaLnBrk="1" hangingPunct="1"/>
            <a:r>
              <a:rPr lang="en-US" sz="2400" smtClean="0"/>
              <a:t>This robot has effectors which control its actions. </a:t>
            </a:r>
          </a:p>
          <a:p>
            <a:pPr eaLnBrk="1" hangingPunct="1"/>
            <a:r>
              <a:rPr lang="en-US" sz="2400" smtClean="0"/>
              <a:t>In this application, the effector controls are functions of the processed input from the camera, where the rules connecting the two are user-determined. </a:t>
            </a:r>
          </a:p>
          <a:p>
            <a:pPr eaLnBrk="1" hangingPunct="1"/>
            <a:endParaRPr lang="en-US"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Content Placeholder 6" descr="untitled.bmp"/>
          <p:cNvPicPr>
            <a:picLocks noGrp="1" noChangeAspect="1"/>
          </p:cNvPicPr>
          <p:nvPr>
            <p:ph idx="1"/>
          </p:nvPr>
        </p:nvPicPr>
        <p:blipFill>
          <a:blip r:embed="rId2"/>
          <a:srcRect/>
          <a:stretch>
            <a:fillRect/>
          </a:stretch>
        </p:blipFill>
        <p:spPr>
          <a:xfrm>
            <a:off x="0" y="228600"/>
            <a:ext cx="5292725" cy="6629400"/>
          </a:xfrm>
        </p:spPr>
      </p:pic>
      <p:sp>
        <p:nvSpPr>
          <p:cNvPr id="8" name="TextBox 7"/>
          <p:cNvSpPr txBox="1"/>
          <p:nvPr/>
        </p:nvSpPr>
        <p:spPr>
          <a:xfrm>
            <a:off x="5469182" y="179608"/>
            <a:ext cx="3603323" cy="6208184"/>
          </a:xfrm>
          <a:prstGeom prst="rect">
            <a:avLst/>
          </a:prstGeom>
          <a:noFill/>
        </p:spPr>
        <p:txBody>
          <a:bodyPr>
            <a:spAutoFit/>
          </a:bodyPr>
          <a:lstStyle/>
          <a:p>
            <a:pPr fontAlgn="auto">
              <a:spcBef>
                <a:spcPts val="0"/>
              </a:spcBef>
              <a:spcAft>
                <a:spcPts val="0"/>
              </a:spcAft>
              <a:buFont typeface="Arial" pitchFamily="34" charset="0"/>
              <a:buChar char="•"/>
              <a:defRPr/>
            </a:pPr>
            <a:r>
              <a:rPr lang="en-US" dirty="0">
                <a:latin typeface="+mn-lt"/>
              </a:rPr>
              <a:t> This generic situation, where the robot’s behavior is conditioned upon the input from the feature detectors connected to the camera, maps to a constraint satisfaction problem </a:t>
            </a:r>
            <a:r>
              <a:rPr lang="en-US" dirty="0">
                <a:latin typeface="+mn-lt"/>
                <a:hlinkClick r:id="rId3"/>
              </a:rPr>
              <a:t>as described here</a:t>
            </a:r>
            <a:r>
              <a:rPr lang="en-US" dirty="0">
                <a:latin typeface="+mn-lt"/>
              </a:rPr>
              <a:t>.</a:t>
            </a:r>
          </a:p>
          <a:p>
            <a:pPr fontAlgn="auto">
              <a:spcBef>
                <a:spcPts val="0"/>
              </a:spcBef>
              <a:spcAft>
                <a:spcPts val="0"/>
              </a:spcAft>
              <a:buFont typeface="Arial" pitchFamily="34" charset="0"/>
              <a:buChar char="•"/>
              <a:defRPr/>
            </a:pPr>
            <a:endParaRPr lang="en-US" dirty="0">
              <a:latin typeface="+mn-lt"/>
            </a:endParaRPr>
          </a:p>
          <a:p>
            <a:pPr fontAlgn="auto">
              <a:spcBef>
                <a:spcPts val="0"/>
              </a:spcBef>
              <a:spcAft>
                <a:spcPts val="0"/>
              </a:spcAft>
              <a:buFont typeface="Arial" pitchFamily="34" charset="0"/>
              <a:buChar char="•"/>
              <a:defRPr/>
            </a:pPr>
            <a:r>
              <a:rPr lang="en-US" dirty="0">
                <a:latin typeface="+mn-lt"/>
              </a:rPr>
              <a:t> The way this would work is that the human / camera / robot system would generate optimization and </a:t>
            </a:r>
            <a:r>
              <a:rPr lang="en-US" dirty="0" err="1">
                <a:latin typeface="+mn-lt"/>
              </a:rPr>
              <a:t>satisfiability</a:t>
            </a:r>
            <a:r>
              <a:rPr lang="en-US" dirty="0">
                <a:latin typeface="+mn-lt"/>
              </a:rPr>
              <a:t> problems, to determine how the robot’s effectors should fire, and these problems can be remotely solved using Orion.</a:t>
            </a:r>
          </a:p>
          <a:p>
            <a:pPr fontAlgn="auto">
              <a:spcBef>
                <a:spcPts val="0"/>
              </a:spcBef>
              <a:spcAft>
                <a:spcPts val="0"/>
              </a:spcAft>
              <a:buFont typeface="Arial" pitchFamily="34" charset="0"/>
              <a:buChar char="•"/>
              <a:defRPr/>
            </a:pPr>
            <a:endParaRPr lang="en-US" dirty="0">
              <a:latin typeface="+mn-lt"/>
            </a:endParaRPr>
          </a:p>
          <a:p>
            <a:pPr fontAlgn="auto">
              <a:spcBef>
                <a:spcPts val="0"/>
              </a:spcBef>
              <a:spcAft>
                <a:spcPts val="0"/>
              </a:spcAft>
              <a:buFont typeface="Arial" pitchFamily="34" charset="0"/>
              <a:buChar char="•"/>
              <a:defRPr/>
            </a:pPr>
            <a:r>
              <a:rPr lang="en-US" dirty="0">
                <a:latin typeface="+mn-lt"/>
              </a:rPr>
              <a:t> For example, you could acquire a </a:t>
            </a:r>
            <a:r>
              <a:rPr lang="en-US" dirty="0">
                <a:latin typeface="+mn-lt"/>
                <a:hlinkClick r:id="rId4"/>
              </a:rPr>
              <a:t>Hansen Robotics Einstein</a:t>
            </a:r>
            <a:r>
              <a:rPr lang="en-US" dirty="0">
                <a:latin typeface="+mn-lt"/>
              </a:rPr>
              <a:t>, sit </a:t>
            </a:r>
            <a:r>
              <a:rPr lang="en-US" strike="sngStrike" dirty="0">
                <a:latin typeface="+mn-lt"/>
              </a:rPr>
              <a:t>it</a:t>
            </a:r>
            <a:r>
              <a:rPr lang="en-US" dirty="0">
                <a:latin typeface="+mn-lt"/>
              </a:rPr>
              <a:t> him on your desk, train a camera on your face, use an anger feature detector that causes the Einstein robot to laugh harder the angrier you get.</a:t>
            </a:r>
          </a:p>
          <a:p>
            <a:pPr fontAlgn="auto">
              <a:spcBef>
                <a:spcPts val="0"/>
              </a:spcBef>
              <a:spcAft>
                <a:spcPts val="0"/>
              </a:spcAft>
              <a:buFont typeface="Arial" pitchFamily="34" charset="0"/>
              <a:buChar char="•"/>
              <a:defRPr/>
            </a:pPr>
            <a:endParaRPr lang="en-US"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0" y="0"/>
            <a:ext cx="9144000" cy="609600"/>
          </a:xfrm>
        </p:spPr>
        <p:txBody>
          <a:bodyPr/>
          <a:lstStyle/>
          <a:p>
            <a:pPr eaLnBrk="1" hangingPunct="1"/>
            <a:r>
              <a:rPr lang="en-US" sz="3600" b="1" smtClean="0"/>
              <a:t>Building error correcting codes</a:t>
            </a:r>
            <a:endParaRPr lang="en-US" sz="3600" smtClean="0"/>
          </a:p>
        </p:txBody>
      </p:sp>
      <p:sp>
        <p:nvSpPr>
          <p:cNvPr id="100354" name="Content Placeholder 2"/>
          <p:cNvSpPr>
            <a:spLocks noGrp="1"/>
          </p:cNvSpPr>
          <p:nvPr>
            <p:ph idx="1"/>
          </p:nvPr>
        </p:nvSpPr>
        <p:spPr>
          <a:xfrm>
            <a:off x="304800" y="685800"/>
            <a:ext cx="8534400" cy="5943600"/>
          </a:xfrm>
        </p:spPr>
        <p:txBody>
          <a:bodyPr/>
          <a:lstStyle/>
          <a:p>
            <a:pPr eaLnBrk="1" hangingPunct="1">
              <a:lnSpc>
                <a:spcPct val="80000"/>
              </a:lnSpc>
              <a:defRPr/>
            </a:pPr>
            <a:r>
              <a:rPr lang="en-US" sz="2000" smtClean="0"/>
              <a:t>Sending, storing and processing operations generate errors. </a:t>
            </a:r>
          </a:p>
          <a:p>
            <a:pPr eaLnBrk="1" hangingPunct="1">
              <a:lnSpc>
                <a:spcPct val="80000"/>
              </a:lnSpc>
              <a:defRPr/>
            </a:pPr>
            <a:endParaRPr lang="en-US" sz="2000" smtClean="0"/>
          </a:p>
          <a:p>
            <a:pPr eaLnBrk="1" hangingPunct="1">
              <a:lnSpc>
                <a:spcPct val="80000"/>
              </a:lnSpc>
              <a:defRPr/>
            </a:pPr>
            <a:r>
              <a:rPr lang="en-US" sz="2000" smtClean="0"/>
              <a:t>One example of this is if I attempt to send you 64 bits of information over the internet, maybe only 63 of them arrive. </a:t>
            </a:r>
          </a:p>
          <a:p>
            <a:pPr eaLnBrk="1" hangingPunct="1">
              <a:lnSpc>
                <a:spcPct val="80000"/>
              </a:lnSpc>
              <a:defRPr/>
            </a:pPr>
            <a:r>
              <a:rPr lang="en-US" sz="2000" smtClean="0"/>
              <a:t>Neither you nor I know which was deleted.</a:t>
            </a:r>
          </a:p>
          <a:p>
            <a:pPr eaLnBrk="1" hangingPunct="1">
              <a:lnSpc>
                <a:spcPct val="80000"/>
              </a:lnSpc>
              <a:defRPr/>
            </a:pPr>
            <a:endParaRPr lang="en-US" sz="2000" smtClean="0"/>
          </a:p>
          <a:p>
            <a:pPr eaLnBrk="1" hangingPunct="1">
              <a:lnSpc>
                <a:spcPct val="80000"/>
              </a:lnSpc>
              <a:defRPr/>
            </a:pPr>
            <a:r>
              <a:rPr lang="en-US" sz="2000" smtClean="0"/>
              <a:t> A code to fix such a problem is called a </a:t>
            </a:r>
            <a:r>
              <a:rPr lang="en-US" sz="2000" smtClean="0">
                <a:hlinkClick r:id="rId2"/>
              </a:rPr>
              <a:t>single-deletion-correcting code</a:t>
            </a:r>
            <a:r>
              <a:rPr lang="en-US" sz="2000" smtClean="0"/>
              <a:t>. There are many other types of errors that occur, and modern encoding schemes need to correct all of them.</a:t>
            </a:r>
          </a:p>
          <a:p>
            <a:pPr eaLnBrk="1" hangingPunct="1">
              <a:lnSpc>
                <a:spcPct val="80000"/>
              </a:lnSpc>
              <a:defRPr/>
            </a:pPr>
            <a:endParaRPr lang="en-US" sz="2000" smtClean="0"/>
          </a:p>
          <a:p>
            <a:pPr eaLnBrk="1" hangingPunct="1">
              <a:lnSpc>
                <a:spcPct val="80000"/>
              </a:lnSpc>
              <a:defRPr/>
            </a:pPr>
            <a:r>
              <a:rPr lang="en-US" sz="2000" smtClean="0"/>
              <a:t>One family of encoding schemes can be found by solving for the Maximum Independent Set of a graph. </a:t>
            </a:r>
          </a:p>
          <a:p>
            <a:pPr eaLnBrk="1" hangingPunct="1">
              <a:lnSpc>
                <a:spcPct val="80000"/>
              </a:lnSpc>
              <a:defRPr/>
            </a:pPr>
            <a:endParaRPr lang="en-US" sz="2000" smtClean="0"/>
          </a:p>
          <a:p>
            <a:pPr eaLnBrk="1" hangingPunct="1">
              <a:lnSpc>
                <a:spcPct val="80000"/>
              </a:lnSpc>
              <a:defRPr/>
            </a:pPr>
            <a:r>
              <a:rPr lang="en-US" sz="2000" smtClean="0"/>
              <a:t>Several challenge graphs whose Maximum Independent Sets provide error correction schemes, are </a:t>
            </a:r>
            <a:r>
              <a:rPr lang="en-US" sz="2000" smtClean="0">
                <a:hlinkClick r:id="rId3"/>
              </a:rPr>
              <a:t>posted </a:t>
            </a:r>
            <a:r>
              <a:rPr lang="en-US" sz="2000" smtClean="0"/>
              <a:t>on DWAVE webpage. Go there and find them. </a:t>
            </a:r>
            <a:r>
              <a:rPr lang="en-US" sz="2000" b="1" smtClean="0">
                <a:solidFill>
                  <a:srgbClr val="FF5050"/>
                </a:solidFill>
                <a:effectLst>
                  <a:outerShdw blurRad="38100" dist="38100" dir="2700000" algn="tl">
                    <a:srgbClr val="C0C0C0"/>
                  </a:outerShdw>
                </a:effectLst>
              </a:rPr>
              <a:t>And Much More</a:t>
            </a:r>
            <a:r>
              <a:rPr lang="en-US" sz="2000" smtClean="0"/>
              <a:t>.</a:t>
            </a:r>
          </a:p>
          <a:p>
            <a:pPr eaLnBrk="1" hangingPunct="1">
              <a:lnSpc>
                <a:spcPct val="80000"/>
              </a:lnSpc>
              <a:defRPr/>
            </a:pPr>
            <a:endParaRPr lang="en-US" sz="2000" smtClean="0"/>
          </a:p>
          <a:p>
            <a:pPr eaLnBrk="1" hangingPunct="1">
              <a:lnSpc>
                <a:spcPct val="80000"/>
              </a:lnSpc>
              <a:defRPr/>
            </a:pPr>
            <a:r>
              <a:rPr lang="en-US" sz="2000" smtClean="0"/>
              <a:t>An application to generate error correction codes could comprise building these graphs based on desired error correction properties, and then solving for </a:t>
            </a:r>
            <a:r>
              <a:rPr lang="en-US" sz="2000" smtClean="0">
                <a:solidFill>
                  <a:srgbClr val="FF0000"/>
                </a:solidFill>
              </a:rPr>
              <a:t>the Maximum Independent Set </a:t>
            </a:r>
            <a:r>
              <a:rPr lang="en-US" sz="2000" smtClean="0"/>
              <a:t>of these graphs using the Orion web services API.</a:t>
            </a:r>
          </a:p>
          <a:p>
            <a:pPr eaLnBrk="1" hangingPunct="1">
              <a:lnSpc>
                <a:spcPct val="80000"/>
              </a:lnSpc>
              <a:defRPr/>
            </a:pPr>
            <a:endParaRPr lang="en-US"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685800"/>
          </a:xfrm>
        </p:spPr>
        <p:txBody>
          <a:bodyPr/>
          <a:lstStyle/>
          <a:p>
            <a:pPr eaLnBrk="1" hangingPunct="1"/>
            <a:r>
              <a:rPr lang="en-US" sz="4000" b="1" smtClean="0"/>
              <a:t>Image recognition</a:t>
            </a:r>
            <a:endParaRPr lang="en-US" sz="4000" smtClean="0"/>
          </a:p>
        </p:txBody>
      </p:sp>
      <p:sp>
        <p:nvSpPr>
          <p:cNvPr id="101378" name="Content Placeholder 2"/>
          <p:cNvSpPr>
            <a:spLocks noGrp="1"/>
          </p:cNvSpPr>
          <p:nvPr>
            <p:ph idx="1"/>
          </p:nvPr>
        </p:nvSpPr>
        <p:spPr>
          <a:xfrm>
            <a:off x="228600" y="838200"/>
            <a:ext cx="8686800" cy="5562600"/>
          </a:xfrm>
        </p:spPr>
        <p:txBody>
          <a:bodyPr/>
          <a:lstStyle/>
          <a:p>
            <a:pPr eaLnBrk="1" hangingPunct="1"/>
            <a:r>
              <a:rPr lang="en-US" sz="2000" smtClean="0">
                <a:hlinkClick r:id="rId2"/>
              </a:rPr>
              <a:t>Image recognition with an adiabatic quantum computer I.</a:t>
            </a:r>
          </a:p>
          <a:p>
            <a:pPr eaLnBrk="1" hangingPunct="1"/>
            <a:r>
              <a:rPr lang="en-US" sz="2000" smtClean="0">
                <a:hlinkClick r:id="rId2"/>
              </a:rPr>
              <a:t> Mapping to quadratic unconstrained binary optimization</a:t>
            </a:r>
            <a:endParaRPr lang="en-US" sz="2000" smtClean="0"/>
          </a:p>
          <a:p>
            <a:pPr eaLnBrk="1" hangingPunct="1"/>
            <a:r>
              <a:rPr lang="en-US" sz="2000" b="1" smtClean="0"/>
              <a:t>Abstract:</a:t>
            </a:r>
            <a:endParaRPr lang="en-US" sz="2000" smtClean="0"/>
          </a:p>
          <a:p>
            <a:pPr eaLnBrk="1" hangingPunct="1"/>
            <a:endParaRPr lang="en-US" sz="2000" smtClean="0"/>
          </a:p>
          <a:p>
            <a:pPr eaLnBrk="1" hangingPunct="1"/>
            <a:r>
              <a:rPr lang="en-US" sz="2000" smtClean="0"/>
              <a:t>Many artificial intelligence (AI) problems naturally map to NP-hard optimization problems. </a:t>
            </a:r>
          </a:p>
          <a:p>
            <a:pPr eaLnBrk="1" hangingPunct="1"/>
            <a:endParaRPr lang="en-US" sz="2000" smtClean="0"/>
          </a:p>
          <a:p>
            <a:pPr eaLnBrk="1" hangingPunct="1"/>
            <a:r>
              <a:rPr lang="en-US" sz="2000" smtClean="0"/>
              <a:t>This has the interesting consequence that enabling human-level capability in machines often requires systems that can handle formally intractable problems. </a:t>
            </a:r>
          </a:p>
          <a:p>
            <a:pPr eaLnBrk="1" hangingPunct="1"/>
            <a:endParaRPr lang="en-US" sz="2000" smtClean="0"/>
          </a:p>
          <a:p>
            <a:pPr eaLnBrk="1" hangingPunct="1"/>
            <a:r>
              <a:rPr lang="en-US" sz="2000" smtClean="0"/>
              <a:t>This issue can sometimes (but possibly not always) be resolved by building special-purpose heuristic algorithms, tailored to the problem in question. </a:t>
            </a:r>
          </a:p>
          <a:p>
            <a:pPr eaLnBrk="1" hangingPunct="1"/>
            <a:endParaRPr lang="en-US" sz="2000" smtClean="0"/>
          </a:p>
          <a:p>
            <a:pPr eaLnBrk="1" hangingPunct="1"/>
            <a:r>
              <a:rPr lang="en-US" sz="2000" smtClean="0"/>
              <a:t>Because of the continued difficulties in automating certain tasks that are natural for humans, there remains a strong motivation for AI researchers to investigate and apply new algorithms and techniques to hard AI problems.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a:xfrm>
            <a:off x="457200" y="0"/>
            <a:ext cx="8229600" cy="685800"/>
          </a:xfrm>
        </p:spPr>
        <p:txBody>
          <a:bodyPr/>
          <a:lstStyle/>
          <a:p>
            <a:pPr eaLnBrk="1" hangingPunct="1"/>
            <a:r>
              <a:rPr lang="en-US" sz="4000" b="1" smtClean="0"/>
              <a:t>Image recognition</a:t>
            </a:r>
            <a:endParaRPr lang="en-US" sz="4000" smtClean="0"/>
          </a:p>
        </p:txBody>
      </p:sp>
      <p:sp>
        <p:nvSpPr>
          <p:cNvPr id="105474" name="Content Placeholder 2"/>
          <p:cNvSpPr>
            <a:spLocks noGrp="1"/>
          </p:cNvSpPr>
          <p:nvPr>
            <p:ph idx="4294967295"/>
          </p:nvPr>
        </p:nvSpPr>
        <p:spPr>
          <a:xfrm>
            <a:off x="228600" y="838200"/>
            <a:ext cx="8686800" cy="5562600"/>
          </a:xfrm>
        </p:spPr>
        <p:txBody>
          <a:bodyPr/>
          <a:lstStyle/>
          <a:p>
            <a:pPr eaLnBrk="1" hangingPunct="1">
              <a:defRPr/>
            </a:pPr>
            <a:r>
              <a:rPr lang="en-US" sz="1800" smtClean="0"/>
              <a:t>Recently a novel class of relevant algorithms that require quantum mechanical hardware have been proposed. </a:t>
            </a:r>
          </a:p>
          <a:p>
            <a:pPr eaLnBrk="1" hangingPunct="1">
              <a:defRPr/>
            </a:pPr>
            <a:endParaRPr lang="en-US" sz="1800" smtClean="0"/>
          </a:p>
          <a:p>
            <a:pPr eaLnBrk="1" hangingPunct="1">
              <a:defRPr/>
            </a:pPr>
            <a:r>
              <a:rPr lang="en-US" sz="1800" smtClean="0"/>
              <a:t>These algorithms, referred to as </a:t>
            </a:r>
            <a:r>
              <a:rPr lang="en-US" sz="2000" smtClean="0">
                <a:solidFill>
                  <a:srgbClr val="FF5050"/>
                </a:solidFill>
              </a:rPr>
              <a:t>quantum adiabatic algorithms</a:t>
            </a:r>
            <a:r>
              <a:rPr lang="en-US" sz="1800" smtClean="0"/>
              <a:t>, represent a new approach to designing both complete and heuristic solvers for NP-hard optimization problems. </a:t>
            </a:r>
          </a:p>
          <a:p>
            <a:pPr eaLnBrk="1" hangingPunct="1">
              <a:defRPr/>
            </a:pPr>
            <a:endParaRPr lang="en-US" sz="1800" smtClean="0"/>
          </a:p>
          <a:p>
            <a:pPr eaLnBrk="1" hangingPunct="1">
              <a:defRPr/>
            </a:pPr>
            <a:r>
              <a:rPr lang="en-US" sz="1800" smtClean="0"/>
              <a:t>In this work we describe how to formulate image recognition, which is a canonical NP-hard AI problem, as a </a:t>
            </a:r>
            <a:r>
              <a:rPr lang="en-US" sz="2000" smtClean="0">
                <a:solidFill>
                  <a:srgbClr val="FF5050"/>
                </a:solidFill>
              </a:rPr>
              <a:t>Quadratic Unconstrained Binary Optimization (QUBO) problem. </a:t>
            </a:r>
          </a:p>
          <a:p>
            <a:pPr eaLnBrk="1" hangingPunct="1">
              <a:defRPr/>
            </a:pPr>
            <a:endParaRPr lang="en-US" sz="2400" b="1" smtClean="0">
              <a:solidFill>
                <a:schemeClr val="accent1"/>
              </a:solidFill>
              <a:effectLst>
                <a:outerShdw blurRad="38100" dist="38100" dir="2700000" algn="tl">
                  <a:srgbClr val="C0C0C0"/>
                </a:outerShdw>
              </a:effectLst>
            </a:endParaRPr>
          </a:p>
          <a:p>
            <a:pPr eaLnBrk="1" hangingPunct="1">
              <a:defRPr/>
            </a:pPr>
            <a:r>
              <a:rPr lang="en-US" sz="2400" b="1" smtClean="0">
                <a:solidFill>
                  <a:schemeClr val="accent1"/>
                </a:solidFill>
                <a:effectLst>
                  <a:outerShdw blurRad="38100" dist="38100" dir="2700000" algn="tl">
                    <a:srgbClr val="C0C0C0"/>
                  </a:outerShdw>
                </a:effectLst>
              </a:rPr>
              <a:t>The QUBO format corresponds to the input format required for D-Wave superconducting adiabatic quantum computing (AQC) processors</a:t>
            </a:r>
            <a:r>
              <a:rPr lang="en-US" sz="1800" smtClean="0"/>
              <a:t>.</a:t>
            </a:r>
          </a:p>
          <a:p>
            <a:pPr eaLnBrk="1" hangingPunct="1">
              <a:defRPr/>
            </a:pPr>
            <a:endParaRPr lang="en-US" sz="1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Determining the behavior of a swarm of Lego </a:t>
            </a:r>
            <a:r>
              <a:rPr lang="en-US" b="1" dirty="0" err="1" smtClean="0"/>
              <a:t>Mindstorms</a:t>
            </a:r>
            <a:r>
              <a:rPr lang="en-US" b="1" dirty="0" smtClean="0"/>
              <a:t> robots</a:t>
            </a:r>
            <a:endParaRPr lang="en-US" dirty="0"/>
          </a:p>
        </p:txBody>
      </p:sp>
      <p:sp>
        <p:nvSpPr>
          <p:cNvPr id="106498" name="Content Placeholder 2"/>
          <p:cNvSpPr>
            <a:spLocks noGrp="1"/>
          </p:cNvSpPr>
          <p:nvPr>
            <p:ph idx="1"/>
          </p:nvPr>
        </p:nvSpPr>
        <p:spPr>
          <a:xfrm>
            <a:off x="457200" y="1600200"/>
            <a:ext cx="8382000" cy="5029200"/>
          </a:xfrm>
        </p:spPr>
        <p:txBody>
          <a:bodyPr/>
          <a:lstStyle/>
          <a:p>
            <a:pPr eaLnBrk="1" hangingPunct="1">
              <a:defRPr/>
            </a:pPr>
            <a:r>
              <a:rPr lang="en-US" sz="1800" smtClean="0"/>
              <a:t>The </a:t>
            </a:r>
            <a:r>
              <a:rPr lang="en-US" sz="1800" u="sng" smtClean="0">
                <a:hlinkClick r:id="rId2"/>
              </a:rPr>
              <a:t>Lego  Mindstorms product has an AP</a:t>
            </a:r>
            <a:r>
              <a:rPr lang="en-US" sz="1800" u="sng" smtClean="0"/>
              <a:t>I </a:t>
            </a:r>
            <a:r>
              <a:rPr lang="en-US" sz="1800" smtClean="0"/>
              <a:t>that allows developers to program behavior of inexpensive robots. </a:t>
            </a:r>
          </a:p>
          <a:p>
            <a:pPr eaLnBrk="1" hangingPunct="1">
              <a:defRPr/>
            </a:pPr>
            <a:endParaRPr lang="en-US" sz="1800" smtClean="0"/>
          </a:p>
          <a:p>
            <a:pPr eaLnBrk="1" hangingPunct="1">
              <a:defRPr/>
            </a:pPr>
            <a:r>
              <a:rPr lang="en-US" sz="1800" smtClean="0"/>
              <a:t>An idea for a class of applications would be to condition the collective behavior of a group of such robots on </a:t>
            </a:r>
            <a:r>
              <a:rPr lang="en-US" sz="2000" b="1" smtClean="0">
                <a:solidFill>
                  <a:schemeClr val="accent1"/>
                </a:solidFill>
                <a:effectLst>
                  <a:outerShdw blurRad="38100" dist="38100" dir="2700000" algn="tl">
                    <a:srgbClr val="C0C0C0"/>
                  </a:outerShdw>
                </a:effectLst>
              </a:rPr>
              <a:t>the solution of quadratic binary programs</a:t>
            </a:r>
            <a:r>
              <a:rPr lang="en-US" sz="1800" smtClean="0"/>
              <a:t> or </a:t>
            </a:r>
            <a:r>
              <a:rPr lang="en-US" sz="1800" smtClean="0">
                <a:solidFill>
                  <a:srgbClr val="FF0000"/>
                </a:solidFill>
              </a:rPr>
              <a:t>SAT problems</a:t>
            </a:r>
            <a:r>
              <a:rPr lang="en-US" sz="1800" smtClean="0"/>
              <a:t>. </a:t>
            </a:r>
          </a:p>
          <a:p>
            <a:pPr eaLnBrk="1" hangingPunct="1">
              <a:defRPr/>
            </a:pPr>
            <a:endParaRPr lang="en-US" sz="1600" smtClean="0"/>
          </a:p>
          <a:p>
            <a:pPr eaLnBrk="1" hangingPunct="1">
              <a:defRPr/>
            </a:pPr>
            <a:r>
              <a:rPr lang="en-US" sz="1600" smtClean="0"/>
              <a:t>The inputs in this case would be </a:t>
            </a:r>
            <a:r>
              <a:rPr lang="en-US" sz="1600" b="1" smtClean="0">
                <a:effectLst>
                  <a:outerShdw blurRad="38100" dist="38100" dir="2700000" algn="tl">
                    <a:srgbClr val="C0C0C0"/>
                  </a:outerShdw>
                </a:effectLst>
              </a:rPr>
              <a:t>sensor data</a:t>
            </a:r>
            <a:r>
              <a:rPr lang="en-US" sz="1600" smtClean="0"/>
              <a:t> coming from the </a:t>
            </a:r>
            <a:r>
              <a:rPr lang="en-US" sz="1600" smtClean="0">
                <a:solidFill>
                  <a:schemeClr val="accent1"/>
                </a:solidFill>
                <a:effectLst>
                  <a:outerShdw blurRad="38100" dist="38100" dir="2700000" algn="tl">
                    <a:srgbClr val="C0C0C0"/>
                  </a:outerShdw>
                </a:effectLst>
              </a:rPr>
              <a:t>robots’ built-in sensors.</a:t>
            </a:r>
            <a:r>
              <a:rPr lang="en-US" sz="1600" smtClean="0"/>
              <a:t> </a:t>
            </a:r>
          </a:p>
          <a:p>
            <a:pPr eaLnBrk="1" hangingPunct="1">
              <a:defRPr/>
            </a:pPr>
            <a:endParaRPr lang="en-US" sz="1800" smtClean="0"/>
          </a:p>
          <a:p>
            <a:pPr eaLnBrk="1" hangingPunct="1">
              <a:defRPr/>
            </a:pPr>
            <a:r>
              <a:rPr lang="en-US" sz="1800" smtClean="0"/>
              <a:t>Orion could be used  to solve </a:t>
            </a:r>
            <a:r>
              <a:rPr lang="en-US" sz="1800" smtClean="0">
                <a:solidFill>
                  <a:srgbClr val="FF0000"/>
                </a:solidFill>
              </a:rPr>
              <a:t>sensor fusion problems</a:t>
            </a:r>
            <a:r>
              <a:rPr lang="en-US" sz="1800" smtClean="0"/>
              <a:t>, or a myriad of other possibilities arising in swarm intelligence. </a:t>
            </a:r>
          </a:p>
          <a:p>
            <a:pPr eaLnBrk="1" hangingPunct="1">
              <a:defRPr/>
            </a:pPr>
            <a:endParaRPr lang="en-US" sz="1600" smtClean="0"/>
          </a:p>
          <a:p>
            <a:pPr eaLnBrk="1" hangingPunct="1">
              <a:defRPr/>
            </a:pPr>
            <a:r>
              <a:rPr lang="en-US" sz="1600" smtClean="0"/>
              <a:t>This would be a very interesting and inexpensive project.</a:t>
            </a:r>
          </a:p>
          <a:p>
            <a:pPr eaLnBrk="1" hangingPunct="1">
              <a:defRPr/>
            </a:pPr>
            <a:endParaRPr lang="en-US" sz="1800" smtClean="0"/>
          </a:p>
          <a:p>
            <a:pPr eaLnBrk="1" hangingPunct="1">
              <a:defRPr/>
            </a:pPr>
            <a:r>
              <a:rPr lang="en-US" sz="1800" b="1" smtClean="0">
                <a:solidFill>
                  <a:srgbClr val="41FF0D"/>
                </a:solidFill>
                <a:effectLst>
                  <a:outerShdw blurRad="38100" dist="38100" dir="2700000" algn="tl">
                    <a:srgbClr val="C0C0C0"/>
                  </a:outerShdw>
                </a:effectLst>
              </a:rPr>
              <a:t> The idea of being able to build a swarm of robots whose behavior is subject to a server-side quantum computer accessed over the internet is exceptionally cool.</a:t>
            </a:r>
            <a:r>
              <a:rPr lang="en-US" sz="180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p:txBody>
          <a:bodyPr/>
          <a:lstStyle/>
          <a:p>
            <a:pPr eaLnBrk="1" hangingPunct="1">
              <a:defRPr/>
            </a:pPr>
            <a:r>
              <a:rPr lang="en-US" altLang="zh-CN" sz="4800" smtClean="0">
                <a:effectLst>
                  <a:outerShdw blurRad="38100" dist="38100" dir="2700000" algn="tl">
                    <a:srgbClr val="C0C0C0"/>
                  </a:outerShdw>
                </a:effectLst>
              </a:rPr>
              <a:t>Other Available Resources - FPGA</a:t>
            </a:r>
          </a:p>
        </p:txBody>
      </p:sp>
      <p:sp>
        <p:nvSpPr>
          <p:cNvPr id="81923" name="Rectangle 3"/>
          <p:cNvSpPr>
            <a:spLocks noGrp="1" noRot="1" noChangeArrowheads="1"/>
          </p:cNvSpPr>
          <p:nvPr>
            <p:ph type="body" idx="4294967295"/>
          </p:nvPr>
        </p:nvSpPr>
        <p:spPr/>
        <p:txBody>
          <a:bodyPr/>
          <a:lstStyle/>
          <a:p>
            <a:pPr eaLnBrk="1" hangingPunct="1">
              <a:defRPr/>
            </a:pPr>
            <a:r>
              <a:rPr lang="en-US" altLang="zh-CN" u="sng" smtClean="0">
                <a:solidFill>
                  <a:schemeClr val="hlink"/>
                </a:solidFill>
                <a:effectLst>
                  <a:outerShdw blurRad="38100" dist="38100" dir="2700000" algn="tl">
                    <a:srgbClr val="C0C0C0"/>
                  </a:outerShdw>
                </a:effectLst>
              </a:rPr>
              <a:t>ALTERA BOARD</a:t>
            </a:r>
          </a:p>
          <a:p>
            <a:pPr lvl="1" eaLnBrk="1" hangingPunct="1">
              <a:spcBef>
                <a:spcPct val="60000"/>
              </a:spcBef>
              <a:defRPr/>
            </a:pPr>
            <a:r>
              <a:rPr lang="en-US" altLang="zh-CN" smtClean="0">
                <a:effectLst>
                  <a:outerShdw blurRad="38100" dist="38100" dir="2700000" algn="tl">
                    <a:srgbClr val="C0C0C0"/>
                  </a:outerShdw>
                </a:effectLst>
              </a:rPr>
              <a:t>Altera Stratix Nios Development Board</a:t>
            </a:r>
          </a:p>
          <a:p>
            <a:pPr lvl="1" eaLnBrk="1" hangingPunct="1">
              <a:spcBef>
                <a:spcPct val="60000"/>
              </a:spcBef>
              <a:defRPr/>
            </a:pPr>
            <a:r>
              <a:rPr lang="en-US" altLang="zh-TW" smtClean="0">
                <a:effectLst>
                  <a:outerShdw blurRad="38100" dist="38100" dir="2700000" algn="tl">
                    <a:srgbClr val="C0C0C0"/>
                  </a:outerShdw>
                </a:effectLst>
              </a:rPr>
              <a:t>Altera UP2 Development Board</a:t>
            </a:r>
            <a:endParaRPr lang="en-US" altLang="zh-CN" sz="2400" smtClean="0">
              <a:effectLst>
                <a:outerShdw blurRad="38100" dist="38100" dir="2700000" algn="tl">
                  <a:srgbClr val="C0C0C0"/>
                </a:outerShdw>
              </a:effectLst>
            </a:endParaRPr>
          </a:p>
          <a:p>
            <a:pPr eaLnBrk="1" hangingPunct="1">
              <a:buFont typeface="Arial" charset="0"/>
              <a:buNone/>
              <a:defRPr/>
            </a:pPr>
            <a:endParaRPr lang="en-US" altLang="zh-CN" smtClean="0">
              <a:effectLst>
                <a:outerShdw blurRad="38100" dist="38100" dir="2700000" algn="tl">
                  <a:srgbClr val="C0C0C0"/>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idx="4294967295"/>
          </p:nvPr>
        </p:nvSpPr>
        <p:spPr>
          <a:xfrm>
            <a:off x="231775" y="381000"/>
            <a:ext cx="8912225" cy="1143000"/>
          </a:xfrm>
        </p:spPr>
        <p:txBody>
          <a:bodyPr/>
          <a:lstStyle/>
          <a:p>
            <a:pPr eaLnBrk="1" hangingPunct="1">
              <a:defRPr/>
            </a:pPr>
            <a:r>
              <a:rPr lang="en-US" altLang="zh-CN" smtClean="0">
                <a:effectLst>
                  <a:outerShdw blurRad="38100" dist="38100" dir="2700000" algn="tl">
                    <a:srgbClr val="C0C0C0"/>
                  </a:outerShdw>
                </a:effectLst>
              </a:rPr>
              <a:t>Why FPGA?</a:t>
            </a:r>
            <a:endParaRPr lang="zh-CN" altLang="en-US" smtClean="0">
              <a:effectLst>
                <a:outerShdw blurRad="38100" dist="38100" dir="2700000" algn="tl">
                  <a:srgbClr val="C0C0C0"/>
                </a:outerShdw>
              </a:effectLst>
            </a:endParaRPr>
          </a:p>
        </p:txBody>
      </p:sp>
      <p:sp>
        <p:nvSpPr>
          <p:cNvPr id="88069" name="Rectangle 5"/>
          <p:cNvSpPr>
            <a:spLocks noGrp="1" noChangeArrowheads="1"/>
          </p:cNvSpPr>
          <p:nvPr>
            <p:ph type="body" idx="4294967295"/>
          </p:nvPr>
        </p:nvSpPr>
        <p:spPr>
          <a:xfrm>
            <a:off x="1447800" y="1943100"/>
            <a:ext cx="7162800" cy="4914900"/>
          </a:xfrm>
        </p:spPr>
        <p:txBody>
          <a:bodyPr/>
          <a:lstStyle/>
          <a:p>
            <a:pPr eaLnBrk="1" hangingPunct="1">
              <a:defRPr/>
            </a:pPr>
            <a:r>
              <a:rPr lang="en-US" altLang="zh-CN" sz="2800" smtClean="0">
                <a:effectLst>
                  <a:outerShdw blurRad="38100" dist="38100" dir="2700000" algn="tl">
                    <a:srgbClr val="C0C0C0"/>
                  </a:outerShdw>
                </a:effectLst>
              </a:rPr>
              <a:t>Handles dense logic and memory elements, offering very high logic capacity</a:t>
            </a:r>
          </a:p>
          <a:p>
            <a:pPr eaLnBrk="1" hangingPunct="1">
              <a:defRPr/>
            </a:pPr>
            <a:r>
              <a:rPr lang="en-US" altLang="zh-CN" sz="2800" smtClean="0">
                <a:effectLst>
                  <a:outerShdw blurRad="38100" dist="38100" dir="2700000" algn="tl">
                    <a:srgbClr val="C0C0C0"/>
                  </a:outerShdw>
                </a:effectLst>
              </a:rPr>
              <a:t>Easy to revise the logic design</a:t>
            </a:r>
          </a:p>
          <a:p>
            <a:pPr eaLnBrk="1" hangingPunct="1">
              <a:defRPr/>
            </a:pPr>
            <a:r>
              <a:rPr lang="en-US" altLang="zh-CN" sz="2800" smtClean="0">
                <a:effectLst>
                  <a:outerShdw blurRad="38100" dist="38100" dir="2700000" algn="tl">
                    <a:srgbClr val="C0C0C0"/>
                  </a:outerShdw>
                </a:effectLst>
              </a:rPr>
              <a:t>Lower cost and shorter development cycle</a:t>
            </a:r>
          </a:p>
          <a:p>
            <a:pPr eaLnBrk="1" hangingPunct="1">
              <a:defRPr/>
            </a:pPr>
            <a:r>
              <a:rPr lang="en-US" altLang="zh-CN" sz="2800" smtClean="0">
                <a:effectLst>
                  <a:outerShdw blurRad="38100" dist="38100" dir="2700000" algn="tl">
                    <a:srgbClr val="C0C0C0"/>
                  </a:outerShdw>
                </a:effectLst>
              </a:rPr>
              <a:t>Complete integrated design environment (IDE)</a:t>
            </a:r>
          </a:p>
          <a:p>
            <a:pPr eaLnBrk="1" hangingPunct="1">
              <a:defRPr/>
            </a:pPr>
            <a:r>
              <a:rPr lang="en-US" altLang="zh-CN" sz="2800" smtClean="0">
                <a:effectLst>
                  <a:outerShdw blurRad="38100" dist="38100" dir="2700000" algn="tl">
                    <a:srgbClr val="C0C0C0"/>
                  </a:outerShdw>
                </a:effectLst>
              </a:rPr>
              <a:t>Easy to learn and use</a:t>
            </a:r>
            <a:endParaRPr lang="zh-CN" altLang="en-US" smtClean="0">
              <a:effectLst>
                <a:outerShdw blurRad="38100" dist="38100" dir="2700000" algn="tl">
                  <a:srgbClr val="C0C0C0"/>
                </a:outerShdw>
              </a:effectLst>
            </a:endParaRPr>
          </a:p>
        </p:txBody>
      </p:sp>
      <p:pic>
        <p:nvPicPr>
          <p:cNvPr id="105475" name="Picture 6" descr="ELEC202"/>
          <p:cNvPicPr>
            <a:picLocks noChangeAspect="1" noChangeArrowheads="1"/>
          </p:cNvPicPr>
          <p:nvPr/>
        </p:nvPicPr>
        <p:blipFill>
          <a:blip r:embed="rId2"/>
          <a:srcRect/>
          <a:stretch>
            <a:fillRect/>
          </a:stretch>
        </p:blipFill>
        <p:spPr bwMode="auto">
          <a:xfrm>
            <a:off x="6705600" y="609600"/>
            <a:ext cx="1071563" cy="703263"/>
          </a:xfrm>
          <a:prstGeom prst="rect">
            <a:avLst/>
          </a:prstGeom>
          <a:noFill/>
          <a:ln w="9525">
            <a:noFill/>
            <a:miter lim="800000"/>
            <a:headEnd/>
            <a:tailEnd/>
          </a:ln>
        </p:spPr>
      </p:pic>
      <p:pic>
        <p:nvPicPr>
          <p:cNvPr id="105476" name="Picture 7" descr="ELEC202"/>
          <p:cNvPicPr>
            <a:picLocks noChangeAspect="1" noChangeArrowheads="1"/>
          </p:cNvPicPr>
          <p:nvPr/>
        </p:nvPicPr>
        <p:blipFill>
          <a:blip r:embed="rId2"/>
          <a:srcRect/>
          <a:stretch>
            <a:fillRect/>
          </a:stretch>
        </p:blipFill>
        <p:spPr bwMode="auto">
          <a:xfrm>
            <a:off x="7772400" y="609600"/>
            <a:ext cx="1071563" cy="703263"/>
          </a:xfrm>
          <a:prstGeom prst="rect">
            <a:avLst/>
          </a:prstGeom>
          <a:noFill/>
          <a:ln w="9525">
            <a:noFill/>
            <a:miter lim="800000"/>
            <a:headEnd/>
            <a:tailEnd/>
          </a:ln>
        </p:spPr>
      </p:pic>
      <p:pic>
        <p:nvPicPr>
          <p:cNvPr id="105477" name="Picture 8" descr="ELEC202"/>
          <p:cNvPicPr>
            <a:picLocks noChangeAspect="1" noChangeArrowheads="1"/>
          </p:cNvPicPr>
          <p:nvPr/>
        </p:nvPicPr>
        <p:blipFill>
          <a:blip r:embed="rId2"/>
          <a:srcRect/>
          <a:stretch>
            <a:fillRect/>
          </a:stretch>
        </p:blipFill>
        <p:spPr bwMode="auto">
          <a:xfrm>
            <a:off x="457200" y="609600"/>
            <a:ext cx="1071563" cy="703263"/>
          </a:xfrm>
          <a:prstGeom prst="rect">
            <a:avLst/>
          </a:prstGeom>
          <a:noFill/>
          <a:ln w="9525">
            <a:noFill/>
            <a:miter lim="800000"/>
            <a:headEnd/>
            <a:tailEnd/>
          </a:ln>
        </p:spPr>
      </p:pic>
      <p:pic>
        <p:nvPicPr>
          <p:cNvPr id="105478" name="Picture 9" descr="ELEC202"/>
          <p:cNvPicPr>
            <a:picLocks noChangeAspect="1" noChangeArrowheads="1"/>
          </p:cNvPicPr>
          <p:nvPr/>
        </p:nvPicPr>
        <p:blipFill>
          <a:blip r:embed="rId2"/>
          <a:srcRect/>
          <a:stretch>
            <a:fillRect/>
          </a:stretch>
        </p:blipFill>
        <p:spPr bwMode="auto">
          <a:xfrm>
            <a:off x="1524000" y="609600"/>
            <a:ext cx="1071563" cy="7032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solidFill>
                  <a:srgbClr val="FF0000"/>
                </a:solidFill>
                <a:effectLst>
                  <a:outerShdw blurRad="38100" dist="38100" dir="2700000" algn="tl">
                    <a:srgbClr val="000000">
                      <a:alpha val="43137"/>
                    </a:srgbClr>
                  </a:outerShdw>
                </a:effectLst>
              </a:rPr>
              <a:t>Tetrix</a:t>
            </a:r>
            <a:r>
              <a:rPr lang="en-US" b="1" dirty="0" smtClean="0">
                <a:solidFill>
                  <a:srgbClr val="FF0000"/>
                </a:solidFill>
                <a:effectLst>
                  <a:outerShdw blurRad="38100" dist="38100" dir="2700000" algn="tl">
                    <a:srgbClr val="000000">
                      <a:alpha val="43137"/>
                    </a:srgbClr>
                  </a:outerShdw>
                </a:effectLst>
              </a:rPr>
              <a:t> Robot Kit</a:t>
            </a:r>
            <a:endParaRPr lang="en-US" dirty="0">
              <a:solidFill>
                <a:srgbClr val="FF0000"/>
              </a:solidFill>
            </a:endParaRPr>
          </a:p>
        </p:txBody>
      </p:sp>
      <p:sp>
        <p:nvSpPr>
          <p:cNvPr id="20482" name="Content Placeholder 2"/>
          <p:cNvSpPr>
            <a:spLocks noGrp="1"/>
          </p:cNvSpPr>
          <p:nvPr>
            <p:ph idx="1"/>
          </p:nvPr>
        </p:nvSpPr>
        <p:spPr/>
        <p:txBody>
          <a:bodyPr/>
          <a:lstStyle/>
          <a:p>
            <a:pPr marL="514350" indent="-514350" eaLnBrk="1" hangingPunct="1">
              <a:lnSpc>
                <a:spcPct val="80000"/>
              </a:lnSpc>
              <a:buFont typeface="Calibri" pitchFamily="34" charset="0"/>
              <a:buAutoNum type="arabicPeriod"/>
            </a:pPr>
            <a:r>
              <a:rPr lang="en-US" sz="2500" smtClean="0"/>
              <a:t>Featuring </a:t>
            </a:r>
            <a:r>
              <a:rPr lang="en-US" sz="2500" smtClean="0">
                <a:solidFill>
                  <a:srgbClr val="FF5050"/>
                </a:solidFill>
              </a:rPr>
              <a:t>heavy-duty aluminum</a:t>
            </a:r>
            <a:r>
              <a:rPr lang="en-US" sz="2500" smtClean="0"/>
              <a:t> elements for construction of robotic components</a:t>
            </a:r>
          </a:p>
          <a:p>
            <a:pPr marL="514350" indent="-514350" eaLnBrk="1" hangingPunct="1">
              <a:lnSpc>
                <a:spcPct val="80000"/>
              </a:lnSpc>
              <a:buFont typeface="Calibri" pitchFamily="34" charset="0"/>
              <a:buAutoNum type="arabicPeriod"/>
            </a:pPr>
            <a:endParaRPr lang="en-US" sz="2500" smtClean="0">
              <a:solidFill>
                <a:srgbClr val="FF5050"/>
              </a:solidFill>
            </a:endParaRPr>
          </a:p>
          <a:p>
            <a:pPr marL="514350" indent="-514350" eaLnBrk="1" hangingPunct="1">
              <a:lnSpc>
                <a:spcPct val="80000"/>
              </a:lnSpc>
              <a:buFont typeface="Calibri" pitchFamily="34" charset="0"/>
              <a:buAutoNum type="arabicPeriod"/>
            </a:pPr>
            <a:r>
              <a:rPr lang="en-US" sz="2500" smtClean="0">
                <a:solidFill>
                  <a:srgbClr val="FF5050"/>
                </a:solidFill>
              </a:rPr>
              <a:t>Flexible and broad</a:t>
            </a:r>
            <a:r>
              <a:rPr lang="en-US" sz="2500" smtClean="0"/>
              <a:t> robot design base</a:t>
            </a:r>
          </a:p>
          <a:p>
            <a:pPr marL="514350" indent="-514350" eaLnBrk="1" hangingPunct="1">
              <a:lnSpc>
                <a:spcPct val="80000"/>
              </a:lnSpc>
              <a:buFont typeface="Calibri" pitchFamily="34" charset="0"/>
              <a:buAutoNum type="arabicPeriod"/>
            </a:pPr>
            <a:endParaRPr lang="en-US" sz="2500" smtClean="0">
              <a:solidFill>
                <a:srgbClr val="FF5050"/>
              </a:solidFill>
            </a:endParaRPr>
          </a:p>
          <a:p>
            <a:pPr marL="514350" indent="-514350" eaLnBrk="1" hangingPunct="1">
              <a:lnSpc>
                <a:spcPct val="80000"/>
              </a:lnSpc>
              <a:buFont typeface="Calibri" pitchFamily="34" charset="0"/>
              <a:buAutoNum type="arabicPeriod"/>
            </a:pPr>
            <a:r>
              <a:rPr lang="en-US" sz="2500" smtClean="0">
                <a:solidFill>
                  <a:srgbClr val="FF5050"/>
                </a:solidFill>
              </a:rPr>
              <a:t>All improved:</a:t>
            </a:r>
            <a:r>
              <a:rPr lang="en-US" sz="2500" smtClean="0"/>
              <a:t> hardware, interface, mechanics and software.</a:t>
            </a:r>
          </a:p>
          <a:p>
            <a:pPr marL="514350" indent="-514350" eaLnBrk="1" hangingPunct="1">
              <a:lnSpc>
                <a:spcPct val="80000"/>
              </a:lnSpc>
              <a:buFont typeface="Calibri" pitchFamily="34" charset="0"/>
              <a:buAutoNum type="arabicPeriod"/>
            </a:pPr>
            <a:r>
              <a:rPr lang="en-US" sz="2500" smtClean="0"/>
              <a:t>Build a basic square chassis robot base with a </a:t>
            </a:r>
            <a:r>
              <a:rPr lang="en-US" sz="2500" smtClean="0">
                <a:solidFill>
                  <a:srgbClr val="FF5050"/>
                </a:solidFill>
              </a:rPr>
              <a:t>remote control</a:t>
            </a:r>
          </a:p>
          <a:p>
            <a:pPr marL="514350" indent="-514350" eaLnBrk="1" hangingPunct="1">
              <a:lnSpc>
                <a:spcPct val="80000"/>
              </a:lnSpc>
              <a:buFont typeface="Calibri" pitchFamily="34" charset="0"/>
              <a:buAutoNum type="arabicPeriod"/>
            </a:pPr>
            <a:endParaRPr lang="en-US" sz="2500" smtClean="0"/>
          </a:p>
          <a:p>
            <a:pPr marL="514350" indent="-514350" eaLnBrk="1" hangingPunct="1">
              <a:lnSpc>
                <a:spcPct val="80000"/>
              </a:lnSpc>
              <a:buFont typeface="Calibri" pitchFamily="34" charset="0"/>
              <a:buAutoNum type="arabicPeriod"/>
            </a:pPr>
            <a:r>
              <a:rPr lang="en-US" sz="2500" smtClean="0"/>
              <a:t>Incorporate other electronics (not included) into design – hundreds of components.</a:t>
            </a:r>
          </a:p>
          <a:p>
            <a:pPr marL="514350" indent="-514350" eaLnBrk="1" hangingPunct="1">
              <a:lnSpc>
                <a:spcPct val="80000"/>
              </a:lnSpc>
              <a:buFont typeface="Calibri" pitchFamily="34" charset="0"/>
              <a:buAutoNum type="arabicPeriod"/>
            </a:pPr>
            <a:endParaRPr lang="en-US" sz="2500" smtClean="0"/>
          </a:p>
          <a:p>
            <a:pPr marL="514350" indent="-514350" eaLnBrk="1" hangingPunct="1">
              <a:lnSpc>
                <a:spcPct val="80000"/>
              </a:lnSpc>
              <a:buFont typeface="Calibri" pitchFamily="34" charset="0"/>
              <a:buAutoNum type="arabicPeriod"/>
            </a:pPr>
            <a:r>
              <a:rPr lang="en-US" sz="2500" smtClean="0"/>
              <a:t>Highly specific </a:t>
            </a:r>
            <a:r>
              <a:rPr lang="en-US" sz="2500" smtClean="0">
                <a:solidFill>
                  <a:srgbClr val="FF5050"/>
                </a:solidFill>
              </a:rPr>
              <a:t>autonomous robot</a:t>
            </a:r>
            <a:r>
              <a:rPr lang="en-US" sz="2500" smtClean="0"/>
              <a:t>.</a:t>
            </a:r>
          </a:p>
          <a:p>
            <a:pPr marL="514350" indent="-514350" eaLnBrk="1" hangingPunct="1">
              <a:lnSpc>
                <a:spcPct val="80000"/>
              </a:lnSpc>
              <a:buFont typeface="Calibri" pitchFamily="34" charset="0"/>
              <a:buAutoNum type="arabicPeriod"/>
            </a:pPr>
            <a:endParaRPr lang="en-US" sz="2500" smtClean="0"/>
          </a:p>
          <a:p>
            <a:pPr marL="514350" indent="-514350" eaLnBrk="1" hangingPunct="1">
              <a:lnSpc>
                <a:spcPct val="80000"/>
              </a:lnSpc>
              <a:buFont typeface="Calibri" pitchFamily="34" charset="0"/>
              <a:buAutoNum type="arabicPeriod"/>
            </a:pPr>
            <a:r>
              <a:rPr lang="en-US" sz="2500" smtClean="0"/>
              <a:t>Designed by </a:t>
            </a:r>
            <a:r>
              <a:rPr lang="en-US" sz="2500" smtClean="0">
                <a:solidFill>
                  <a:srgbClr val="FF5050"/>
                </a:solidFill>
              </a:rPr>
              <a:t>Carnegie Mellon</a:t>
            </a:r>
            <a:r>
              <a:rPr lang="en-US" sz="2500" smtClean="0"/>
              <a:t> University Robotics Department</a:t>
            </a:r>
          </a:p>
          <a:p>
            <a:pPr marL="514350" indent="-514350" eaLnBrk="1" hangingPunct="1">
              <a:lnSpc>
                <a:spcPct val="80000"/>
              </a:lnSpc>
              <a:buFont typeface="Calibri" pitchFamily="34" charset="0"/>
              <a:buAutoNum type="arabicPeriod"/>
            </a:pPr>
            <a:endParaRPr lang="en-US" sz="25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228600"/>
            <a:ext cx="8912225" cy="1143000"/>
          </a:xfrm>
          <a:prstGeom prst="rect">
            <a:avLst/>
          </a:prstGeom>
          <a:noFill/>
          <a:ln w="9525">
            <a:noFill/>
            <a:miter lim="800000"/>
            <a:headEnd/>
            <a:tailEnd/>
          </a:ln>
          <a:effectLst/>
        </p:spPr>
        <p:txBody>
          <a:bodyPr anchor="ctr"/>
          <a:lstStyle/>
          <a:p>
            <a:pPr>
              <a:defRPr/>
            </a:pPr>
            <a:r>
              <a:rPr lang="en-US" altLang="zh-CN" sz="4800" b="1">
                <a:solidFill>
                  <a:srgbClr val="FF5050"/>
                </a:solidFill>
                <a:effectLst>
                  <a:outerShdw blurRad="38100" dist="38100" dir="2700000" algn="tl">
                    <a:srgbClr val="C0C0C0"/>
                  </a:outerShdw>
                </a:effectLst>
                <a:latin typeface="Arial Black" pitchFamily="34" charset="0"/>
              </a:rPr>
              <a:t>Altera Stratix</a:t>
            </a:r>
            <a:r>
              <a:rPr lang="en-US" altLang="zh-CN" sz="3200" b="1">
                <a:solidFill>
                  <a:schemeClr val="tx2"/>
                </a:solidFill>
                <a:effectLst>
                  <a:outerShdw blurRad="38100" dist="38100" dir="2700000" algn="tl">
                    <a:srgbClr val="C0C0C0"/>
                  </a:outerShdw>
                </a:effectLst>
                <a:latin typeface="Arial Black" pitchFamily="34" charset="0"/>
              </a:rPr>
              <a:t> Nios Development Board</a:t>
            </a:r>
          </a:p>
        </p:txBody>
      </p:sp>
      <p:pic>
        <p:nvPicPr>
          <p:cNvPr id="106498" name="Picture 3" descr="kit-nios_1S10_fig1"/>
          <p:cNvPicPr>
            <a:picLocks noChangeAspect="1" noChangeArrowheads="1"/>
          </p:cNvPicPr>
          <p:nvPr/>
        </p:nvPicPr>
        <p:blipFill>
          <a:blip r:embed="rId2"/>
          <a:srcRect/>
          <a:stretch>
            <a:fillRect/>
          </a:stretch>
        </p:blipFill>
        <p:spPr bwMode="auto">
          <a:xfrm>
            <a:off x="2895600" y="1295400"/>
            <a:ext cx="6248400" cy="4002088"/>
          </a:xfrm>
          <a:prstGeom prst="rect">
            <a:avLst/>
          </a:prstGeom>
          <a:noFill/>
          <a:ln w="9525">
            <a:noFill/>
            <a:miter lim="800000"/>
            <a:headEnd/>
            <a:tailEnd/>
          </a:ln>
        </p:spPr>
      </p:pic>
      <p:sp>
        <p:nvSpPr>
          <p:cNvPr id="82948" name="Rectangle 4"/>
          <p:cNvSpPr>
            <a:spLocks noGrp="1" noChangeArrowheads="1"/>
          </p:cNvSpPr>
          <p:nvPr>
            <p:ph type="body" idx="4294967295"/>
          </p:nvPr>
        </p:nvSpPr>
        <p:spPr>
          <a:xfrm>
            <a:off x="0" y="3962400"/>
            <a:ext cx="7391400" cy="2895600"/>
          </a:xfrm>
        </p:spPr>
        <p:txBody>
          <a:bodyPr/>
          <a:lstStyle/>
          <a:p>
            <a:pPr eaLnBrk="1" hangingPunct="1">
              <a:lnSpc>
                <a:spcPct val="110000"/>
              </a:lnSpc>
              <a:defRPr/>
            </a:pPr>
            <a:r>
              <a:rPr lang="en-US" altLang="zh-CN" sz="2400" smtClean="0">
                <a:solidFill>
                  <a:schemeClr val="hlink"/>
                </a:solidFill>
                <a:effectLst>
                  <a:outerShdw blurRad="38100" dist="38100" dir="2700000" algn="tl">
                    <a:srgbClr val="C0C0C0"/>
                  </a:outerShdw>
                </a:effectLst>
              </a:rPr>
              <a:t>Stratix EP1S10F780C6</a:t>
            </a:r>
          </a:p>
          <a:p>
            <a:pPr lvl="1" eaLnBrk="1" hangingPunct="1">
              <a:lnSpc>
                <a:spcPct val="110000"/>
              </a:lnSpc>
              <a:defRPr/>
            </a:pPr>
            <a:r>
              <a:rPr lang="en-US" altLang="zh-CN" sz="2000" smtClean="0">
                <a:effectLst>
                  <a:outerShdw blurRad="38100" dist="38100" dir="2700000" algn="tl">
                    <a:srgbClr val="C0C0C0"/>
                  </a:outerShdw>
                </a:effectLst>
              </a:rPr>
              <a:t>10,570 Logic Elements</a:t>
            </a:r>
          </a:p>
          <a:p>
            <a:pPr lvl="1" eaLnBrk="1" hangingPunct="1">
              <a:lnSpc>
                <a:spcPct val="110000"/>
              </a:lnSpc>
              <a:defRPr/>
            </a:pPr>
            <a:r>
              <a:rPr lang="en-US" altLang="zh-CN" sz="2000" smtClean="0">
                <a:effectLst>
                  <a:outerShdw blurRad="38100" dist="38100" dir="2700000" algn="tl">
                    <a:srgbClr val="C0C0C0"/>
                  </a:outerShdw>
                </a:effectLst>
              </a:rPr>
              <a:t>920 Kb on-chip memory</a:t>
            </a:r>
          </a:p>
          <a:p>
            <a:pPr eaLnBrk="1" hangingPunct="1">
              <a:lnSpc>
                <a:spcPct val="110000"/>
              </a:lnSpc>
              <a:defRPr/>
            </a:pPr>
            <a:r>
              <a:rPr lang="en-US" altLang="zh-CN" sz="2400" smtClean="0">
                <a:solidFill>
                  <a:schemeClr val="hlink"/>
                </a:solidFill>
                <a:effectLst>
                  <a:outerShdw blurRad="38100" dist="38100" dir="2700000" algn="tl">
                    <a:srgbClr val="C0C0C0"/>
                  </a:outerShdw>
                </a:effectLst>
              </a:rPr>
              <a:t>Provide hardware platform for developing embedded system</a:t>
            </a:r>
          </a:p>
          <a:p>
            <a:pPr lvl="1" eaLnBrk="1" hangingPunct="1">
              <a:lnSpc>
                <a:spcPct val="110000"/>
              </a:lnSpc>
              <a:defRPr/>
            </a:pPr>
            <a:r>
              <a:rPr lang="en-US" altLang="zh-CN" sz="2000" smtClean="0">
                <a:effectLst>
                  <a:outerShdw blurRad="38100" dist="38100" dir="2700000" algn="tl">
                    <a:srgbClr val="C0C0C0"/>
                  </a:outerShdw>
                </a:effectLst>
              </a:rPr>
              <a:t>Comes pre-programmed with a 32-bit Nios processor reference design</a:t>
            </a:r>
          </a:p>
          <a:p>
            <a:pPr lvl="1" eaLnBrk="1" hangingPunct="1">
              <a:defRPr/>
            </a:pPr>
            <a:endParaRPr lang="en-US" altLang="zh-CN" sz="2000" smtClean="0">
              <a:effectLst>
                <a:outerShdw blurRad="38100" dist="38100" dir="2700000" algn="tl">
                  <a:srgbClr val="C0C0C0"/>
                </a:outerShdw>
              </a:effectLst>
            </a:endParaRPr>
          </a:p>
          <a:p>
            <a:pPr eaLnBrk="1" hangingPunct="1">
              <a:defRPr/>
            </a:pPr>
            <a:endParaRPr lang="en-US" altLang="zh-CN" sz="2400" smtClean="0">
              <a:effectLst>
                <a:outerShdw blurRad="38100" dist="38100" dir="2700000" algn="tl">
                  <a:srgbClr val="C0C0C0"/>
                </a:outerShdw>
              </a:effectLst>
            </a:endParaRPr>
          </a:p>
          <a:p>
            <a:pPr lvl="1" eaLnBrk="1" hangingPunct="1">
              <a:defRPr/>
            </a:pPr>
            <a:endParaRPr lang="en-US" altLang="zh-CN" sz="2000" smtClean="0">
              <a:effectLst>
                <a:outerShdw blurRad="38100" dist="38100" dir="2700000" algn="tl">
                  <a:srgbClr val="C0C0C0"/>
                </a:outerShdw>
              </a:effectLst>
            </a:endParaRPr>
          </a:p>
          <a:p>
            <a:pPr eaLnBrk="1" hangingPunct="1">
              <a:defRPr/>
            </a:pPr>
            <a:endParaRPr lang="en-US" altLang="zh-CN" sz="2400" smtClean="0">
              <a:effectLst>
                <a:outerShdw blurRad="38100" dist="38100" dir="2700000" algn="tl">
                  <a:srgbClr val="C0C0C0"/>
                </a:outerShdw>
              </a:effectLst>
            </a:endParaRPr>
          </a:p>
          <a:p>
            <a:pPr eaLnBrk="1" hangingPunct="1">
              <a:buFont typeface="Arial" charset="0"/>
              <a:buNone/>
              <a:defRPr/>
            </a:pPr>
            <a:endParaRPr lang="en-US" altLang="zh-CN" sz="2400" smtClean="0">
              <a:effectLst>
                <a:outerShdw blurRad="38100" dist="38100" dir="2700000" algn="tl">
                  <a:srgbClr val="C0C0C0"/>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533400" y="685800"/>
            <a:ext cx="8912225" cy="1143000"/>
          </a:xfrm>
        </p:spPr>
        <p:txBody>
          <a:bodyPr/>
          <a:lstStyle/>
          <a:p>
            <a:pPr eaLnBrk="1" hangingPunct="1">
              <a:defRPr/>
            </a:pPr>
            <a:r>
              <a:rPr lang="en-US" altLang="zh-CN" sz="2800" smtClean="0">
                <a:effectLst>
                  <a:outerShdw blurRad="38100" dist="38100" dir="2700000" algn="tl">
                    <a:srgbClr val="C0C0C0"/>
                  </a:outerShdw>
                </a:effectLst>
              </a:rPr>
              <a:t>Altera Stratix Nios Development Board</a:t>
            </a:r>
            <a:endParaRPr lang="zh-CN" altLang="en-US" sz="2800" smtClean="0">
              <a:effectLst>
                <a:outerShdw blurRad="38100" dist="38100" dir="2700000" algn="tl">
                  <a:srgbClr val="C0C0C0"/>
                </a:outerShdw>
              </a:effectLst>
            </a:endParaRPr>
          </a:p>
        </p:txBody>
      </p:sp>
      <p:sp>
        <p:nvSpPr>
          <p:cNvPr id="83971" name="Rectangle 3"/>
          <p:cNvSpPr>
            <a:spLocks noGrp="1" noChangeArrowheads="1"/>
          </p:cNvSpPr>
          <p:nvPr>
            <p:ph type="body" idx="4294967295"/>
          </p:nvPr>
        </p:nvSpPr>
        <p:spPr>
          <a:xfrm>
            <a:off x="849313" y="1765300"/>
            <a:ext cx="7518400" cy="4113213"/>
          </a:xfrm>
        </p:spPr>
        <p:txBody>
          <a:bodyPr/>
          <a:lstStyle/>
          <a:p>
            <a:pPr eaLnBrk="1" hangingPunct="1">
              <a:defRPr/>
            </a:pPr>
            <a:r>
              <a:rPr lang="zh-CN" altLang="en-US" sz="2400" smtClean="0">
                <a:effectLst>
                  <a:outerShdw blurRad="38100" dist="38100" dir="2700000" algn="tl">
                    <a:srgbClr val="C0C0C0"/>
                  </a:outerShdw>
                </a:effectLst>
              </a:rPr>
              <a:t>8 </a:t>
            </a:r>
            <a:r>
              <a:rPr lang="en-US" altLang="zh-CN" sz="2400" smtClean="0">
                <a:effectLst>
                  <a:outerShdw blurRad="38100" dist="38100" dir="2700000" algn="tl">
                    <a:srgbClr val="C0C0C0"/>
                  </a:outerShdw>
                </a:effectLst>
              </a:rPr>
              <a:t>MB of flash Memory,1MB of static RAM, 16MB of SDRAM</a:t>
            </a:r>
          </a:p>
          <a:p>
            <a:pPr eaLnBrk="1" hangingPunct="1">
              <a:defRPr/>
            </a:pPr>
            <a:r>
              <a:rPr lang="en-US" altLang="zh-CN" sz="2400" smtClean="0">
                <a:effectLst>
                  <a:outerShdw blurRad="38100" dist="38100" dir="2700000" algn="tl">
                    <a:srgbClr val="C0C0C0"/>
                  </a:outerShdw>
                </a:effectLst>
              </a:rPr>
              <a:t>On-board Ethernet MAC/PHY device</a:t>
            </a:r>
          </a:p>
          <a:p>
            <a:pPr eaLnBrk="1" hangingPunct="1">
              <a:defRPr/>
            </a:pPr>
            <a:r>
              <a:rPr lang="en-US" altLang="zh-CN" sz="2400" smtClean="0">
                <a:effectLst>
                  <a:outerShdw blurRad="38100" dist="38100" dir="2700000" algn="tl">
                    <a:srgbClr val="C0C0C0"/>
                  </a:outerShdw>
                </a:effectLst>
              </a:rPr>
              <a:t>Compact Flash connector header</a:t>
            </a:r>
          </a:p>
          <a:p>
            <a:pPr eaLnBrk="1" hangingPunct="1">
              <a:defRPr/>
            </a:pPr>
            <a:r>
              <a:rPr lang="en-US" altLang="zh-CN" sz="2400" smtClean="0">
                <a:effectLst>
                  <a:outerShdw blurRad="38100" dist="38100" dir="2700000" algn="tl">
                    <a:srgbClr val="C0C0C0"/>
                  </a:outerShdw>
                </a:effectLst>
              </a:rPr>
              <a:t>Two RS-232 DB9 serial ports</a:t>
            </a:r>
          </a:p>
          <a:p>
            <a:pPr eaLnBrk="1" hangingPunct="1">
              <a:defRPr/>
            </a:pPr>
            <a:r>
              <a:rPr lang="en-US" altLang="zh-CN" sz="2400" smtClean="0">
                <a:effectLst>
                  <a:outerShdw blurRad="38100" dist="38100" dir="2700000" algn="tl">
                    <a:srgbClr val="C0C0C0"/>
                  </a:outerShdw>
                </a:effectLst>
              </a:rPr>
              <a:t>50MHz oscillator and zero-skew clock distribution circuitry</a:t>
            </a:r>
          </a:p>
          <a:p>
            <a:pPr eaLnBrk="1" hangingPunct="1">
              <a:defRPr/>
            </a:pPr>
            <a:r>
              <a:rPr lang="en-US" altLang="zh-CN" sz="2400" smtClean="0">
                <a:effectLst>
                  <a:outerShdw blurRad="38100" dist="38100" dir="2700000" algn="tl">
                    <a:srgbClr val="C0C0C0"/>
                  </a:outerShdw>
                </a:effectLst>
              </a:rPr>
              <a:t>Four push-button switches</a:t>
            </a:r>
          </a:p>
          <a:p>
            <a:pPr eaLnBrk="1" hangingPunct="1">
              <a:defRPr/>
            </a:pPr>
            <a:r>
              <a:rPr lang="en-US" altLang="zh-CN" sz="2400" smtClean="0">
                <a:effectLst>
                  <a:outerShdw blurRad="38100" dist="38100" dir="2700000" algn="tl">
                    <a:srgbClr val="C0C0C0"/>
                  </a:outerShdw>
                </a:effectLst>
              </a:rPr>
              <a:t>Dual 7-segment LED display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0"/>
            <a:ext cx="2971800" cy="3505200"/>
          </a:xfrm>
        </p:spPr>
        <p:txBody>
          <a:bodyPr/>
          <a:lstStyle/>
          <a:p>
            <a:pPr eaLnBrk="1" hangingPunct="1">
              <a:defRPr/>
            </a:pPr>
            <a:r>
              <a:rPr lang="en-US" altLang="zh-TW" sz="3200" smtClean="0">
                <a:effectLst>
                  <a:outerShdw blurRad="38100" dist="38100" dir="2700000" algn="tl">
                    <a:srgbClr val="C0C0C0"/>
                  </a:outerShdw>
                </a:effectLst>
              </a:rPr>
              <a:t>Altera UP2 Development Board</a:t>
            </a:r>
            <a:endParaRPr lang="zh-CN" altLang="en-US" sz="3200" smtClean="0">
              <a:effectLst>
                <a:outerShdw blurRad="38100" dist="38100" dir="2700000" algn="tl">
                  <a:srgbClr val="C0C0C0"/>
                </a:outerShdw>
              </a:effectLst>
            </a:endParaRPr>
          </a:p>
        </p:txBody>
      </p:sp>
      <p:sp>
        <p:nvSpPr>
          <p:cNvPr id="84995" name="Rectangle 3"/>
          <p:cNvSpPr>
            <a:spLocks noGrp="1" noChangeArrowheads="1"/>
          </p:cNvSpPr>
          <p:nvPr>
            <p:ph type="body" idx="4294967295"/>
          </p:nvPr>
        </p:nvSpPr>
        <p:spPr>
          <a:xfrm>
            <a:off x="304800" y="3962400"/>
            <a:ext cx="8458200" cy="2378075"/>
          </a:xfrm>
        </p:spPr>
        <p:txBody>
          <a:bodyPr/>
          <a:lstStyle/>
          <a:p>
            <a:pPr eaLnBrk="1" hangingPunct="1">
              <a:defRPr/>
            </a:pPr>
            <a:r>
              <a:rPr lang="en-US" altLang="zh-CN" sz="2000" b="1" smtClean="0">
                <a:effectLst>
                  <a:outerShdw blurRad="38100" dist="38100" dir="2700000" algn="tl">
                    <a:srgbClr val="C0C0C0"/>
                  </a:outerShdw>
                </a:effectLst>
              </a:rPr>
              <a:t>EPF10K70RC240-4</a:t>
            </a:r>
            <a:r>
              <a:rPr lang="en-US" altLang="zh-CN" sz="2000" smtClean="0">
                <a:effectLst>
                  <a:outerShdw blurRad="38100" dist="38100" dir="2700000" algn="tl">
                    <a:srgbClr val="C0C0C0"/>
                  </a:outerShdw>
                </a:effectLst>
              </a:rPr>
              <a:t> device</a:t>
            </a:r>
          </a:p>
          <a:p>
            <a:pPr eaLnBrk="1" hangingPunct="1">
              <a:defRPr/>
            </a:pPr>
            <a:r>
              <a:rPr lang="en-US" altLang="zh-CN" sz="2000" b="1" smtClean="0">
                <a:effectLst>
                  <a:outerShdw blurRad="38100" dist="38100" dir="2700000" algn="tl">
                    <a:srgbClr val="C0C0C0"/>
                  </a:outerShdw>
                </a:effectLst>
              </a:rPr>
              <a:t>EPM7128SLC-7</a:t>
            </a:r>
            <a:r>
              <a:rPr lang="en-US" altLang="zh-CN" sz="2000" smtClean="0">
                <a:effectLst>
                  <a:outerShdw blurRad="38100" dist="38100" dir="2700000" algn="tl">
                    <a:srgbClr val="C0C0C0"/>
                  </a:outerShdw>
                </a:effectLst>
              </a:rPr>
              <a:t> device</a:t>
            </a:r>
          </a:p>
          <a:p>
            <a:pPr eaLnBrk="1" hangingPunct="1">
              <a:defRPr/>
            </a:pPr>
            <a:r>
              <a:rPr lang="en-US" altLang="zh-CN" sz="2000" smtClean="0">
                <a:effectLst>
                  <a:outerShdw blurRad="38100" dist="38100" dir="2700000" algn="tl">
                    <a:srgbClr val="C0C0C0"/>
                  </a:outerShdw>
                </a:effectLst>
              </a:rPr>
              <a:t>One RS-232 serial port</a:t>
            </a:r>
          </a:p>
          <a:p>
            <a:pPr eaLnBrk="1" hangingPunct="1">
              <a:defRPr/>
            </a:pPr>
            <a:r>
              <a:rPr lang="en-US" altLang="zh-CN" sz="2000" smtClean="0">
                <a:effectLst>
                  <a:outerShdw blurRad="38100" dist="38100" dir="2700000" algn="tl">
                    <a:srgbClr val="C0C0C0"/>
                  </a:outerShdw>
                </a:effectLst>
              </a:rPr>
              <a:t>Four push-button switches</a:t>
            </a:r>
          </a:p>
          <a:p>
            <a:pPr eaLnBrk="1" hangingPunct="1">
              <a:defRPr/>
            </a:pPr>
            <a:r>
              <a:rPr lang="en-US" altLang="zh-CN" sz="2000" smtClean="0">
                <a:effectLst>
                  <a:outerShdw blurRad="38100" dist="38100" dir="2700000" algn="tl">
                    <a:srgbClr val="C0C0C0"/>
                  </a:outerShdw>
                </a:effectLst>
              </a:rPr>
              <a:t>Dual 7-segment LED display</a:t>
            </a:r>
          </a:p>
          <a:p>
            <a:pPr eaLnBrk="1" hangingPunct="1">
              <a:defRPr/>
            </a:pPr>
            <a:r>
              <a:rPr lang="en-US" altLang="zh-CN" sz="2000" smtClean="0">
                <a:effectLst>
                  <a:outerShdw blurRad="38100" dist="38100" dir="2700000" algn="tl">
                    <a:srgbClr val="C0C0C0"/>
                  </a:outerShdw>
                </a:effectLst>
              </a:rPr>
              <a:t>25.175MHz oscillator</a:t>
            </a:r>
          </a:p>
          <a:p>
            <a:pPr eaLnBrk="1" hangingPunct="1">
              <a:defRPr/>
            </a:pPr>
            <a:endParaRPr lang="en-US" altLang="zh-CN" sz="2000" smtClean="0">
              <a:effectLst>
                <a:outerShdw blurRad="38100" dist="38100" dir="2700000" algn="tl">
                  <a:srgbClr val="C0C0C0"/>
                </a:outerShdw>
              </a:effectLst>
            </a:endParaRPr>
          </a:p>
          <a:p>
            <a:pPr eaLnBrk="1" hangingPunct="1">
              <a:defRPr/>
            </a:pPr>
            <a:endParaRPr lang="zh-CN" altLang="en-US" sz="2400" smtClean="0">
              <a:effectLst>
                <a:outerShdw blurRad="38100" dist="38100" dir="2700000" algn="tl">
                  <a:srgbClr val="C0C0C0"/>
                </a:outerShdw>
              </a:effectLst>
            </a:endParaRPr>
          </a:p>
        </p:txBody>
      </p:sp>
      <p:pic>
        <p:nvPicPr>
          <p:cNvPr id="108547" name="Picture 4" descr="Up1_bd"/>
          <p:cNvPicPr>
            <a:picLocks noChangeAspect="1" noChangeArrowheads="1"/>
          </p:cNvPicPr>
          <p:nvPr/>
        </p:nvPicPr>
        <p:blipFill>
          <a:blip r:embed="rId2"/>
          <a:srcRect/>
          <a:stretch>
            <a:fillRect/>
          </a:stretch>
        </p:blipFill>
        <p:spPr bwMode="auto">
          <a:xfrm>
            <a:off x="3124200" y="0"/>
            <a:ext cx="6019800" cy="38258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idx="4294967295"/>
          </p:nvPr>
        </p:nvSpPr>
        <p:spPr/>
        <p:txBody>
          <a:bodyPr/>
          <a:lstStyle/>
          <a:p>
            <a:pPr eaLnBrk="1" hangingPunct="1">
              <a:defRPr/>
            </a:pPr>
            <a:r>
              <a:rPr lang="en-US" altLang="zh-CN" smtClean="0">
                <a:effectLst>
                  <a:outerShdw blurRad="38100" dist="38100" dir="2700000" algn="tl">
                    <a:srgbClr val="C0C0C0"/>
                  </a:outerShdw>
                </a:effectLst>
              </a:rPr>
              <a:t>Available Resources</a:t>
            </a:r>
          </a:p>
        </p:txBody>
      </p:sp>
      <p:sp>
        <p:nvSpPr>
          <p:cNvPr id="86019" name="Rectangle 3"/>
          <p:cNvSpPr>
            <a:spLocks noGrp="1" noRot="1" noChangeArrowheads="1"/>
          </p:cNvSpPr>
          <p:nvPr>
            <p:ph type="body" idx="4294967295"/>
          </p:nvPr>
        </p:nvSpPr>
        <p:spPr>
          <a:xfrm>
            <a:off x="228600" y="1828800"/>
            <a:ext cx="8458200" cy="5029200"/>
          </a:xfrm>
        </p:spPr>
        <p:txBody>
          <a:bodyPr/>
          <a:lstStyle/>
          <a:p>
            <a:pPr eaLnBrk="1" hangingPunct="1">
              <a:spcAft>
                <a:spcPct val="30000"/>
              </a:spcAft>
              <a:defRPr/>
            </a:pPr>
            <a:r>
              <a:rPr lang="en-US" altLang="zh-CN" u="sng" smtClean="0">
                <a:solidFill>
                  <a:schemeClr val="hlink"/>
                </a:solidFill>
                <a:effectLst>
                  <a:outerShdw blurRad="38100" dist="38100" dir="2700000" algn="tl">
                    <a:srgbClr val="C0C0C0"/>
                  </a:outerShdw>
                </a:effectLst>
              </a:rPr>
              <a:t>CMU CAM</a:t>
            </a:r>
          </a:p>
          <a:p>
            <a:pPr lvl="1" eaLnBrk="1" hangingPunct="1">
              <a:defRPr/>
            </a:pPr>
            <a:r>
              <a:rPr lang="en-US" altLang="zh-CN" sz="2400" smtClean="0">
                <a:effectLst>
                  <a:outerShdw blurRad="38100" dist="38100" dir="2700000" algn="tl">
                    <a:srgbClr val="C0C0C0"/>
                  </a:outerShdw>
                </a:effectLst>
              </a:rPr>
              <a:t>track the position and size of a colorful or bright object </a:t>
            </a:r>
          </a:p>
          <a:p>
            <a:pPr lvl="1" eaLnBrk="1" hangingPunct="1">
              <a:defRPr/>
            </a:pPr>
            <a:r>
              <a:rPr lang="en-US" altLang="zh-CN" sz="2400" smtClean="0">
                <a:effectLst>
                  <a:outerShdw blurRad="38100" dist="38100" dir="2700000" algn="tl">
                    <a:srgbClr val="C0C0C0"/>
                  </a:outerShdw>
                </a:effectLst>
              </a:rPr>
              <a:t>measure the RGB or YUV statistics of an image region </a:t>
            </a:r>
          </a:p>
          <a:p>
            <a:pPr lvl="1" eaLnBrk="1" hangingPunct="1">
              <a:defRPr/>
            </a:pPr>
            <a:r>
              <a:rPr lang="en-US" altLang="zh-CN" sz="2400" smtClean="0">
                <a:effectLst>
                  <a:outerShdw blurRad="38100" dist="38100" dir="2700000" algn="tl">
                    <a:srgbClr val="C0C0C0"/>
                  </a:outerShdw>
                </a:effectLst>
              </a:rPr>
              <a:t>automatically acquire and track the first object it sees </a:t>
            </a:r>
          </a:p>
          <a:p>
            <a:pPr lvl="1" eaLnBrk="1" hangingPunct="1">
              <a:defRPr/>
            </a:pPr>
            <a:r>
              <a:rPr lang="en-US" altLang="zh-CN" sz="2400" smtClean="0">
                <a:effectLst>
                  <a:outerShdw blurRad="38100" dist="38100" dir="2700000" algn="tl">
                    <a:srgbClr val="C0C0C0"/>
                  </a:outerShdw>
                </a:effectLst>
              </a:rPr>
              <a:t>physically track using a directly connected servo </a:t>
            </a:r>
          </a:p>
          <a:p>
            <a:pPr lvl="1" eaLnBrk="1" hangingPunct="1">
              <a:defRPr/>
            </a:pPr>
            <a:r>
              <a:rPr lang="en-US" altLang="zh-CN" sz="2400" smtClean="0">
                <a:effectLst>
                  <a:outerShdw blurRad="38100" dist="38100" dir="2700000" algn="tl">
                    <a:srgbClr val="C0C0C0"/>
                  </a:outerShdw>
                </a:effectLst>
              </a:rPr>
              <a:t>dump a complete image over the serial port </a:t>
            </a:r>
          </a:p>
          <a:p>
            <a:pPr lvl="1" eaLnBrk="1" hangingPunct="1">
              <a:defRPr/>
            </a:pPr>
            <a:r>
              <a:rPr lang="en-US" altLang="zh-CN" sz="2400" smtClean="0">
                <a:effectLst>
                  <a:outerShdw blurRad="38100" dist="38100" dir="2700000" algn="tl">
                    <a:srgbClr val="C0C0C0"/>
                  </a:outerShdw>
                </a:effectLst>
              </a:rPr>
              <a:t>dump a bitmap showing the shape of the tracked object </a:t>
            </a:r>
          </a:p>
        </p:txBody>
      </p:sp>
      <p:pic>
        <p:nvPicPr>
          <p:cNvPr id="109571" name="Picture 5" descr="mbotfrontright_small">
            <a:hlinkClick r:id="rId2"/>
          </p:cNvPr>
          <p:cNvPicPr>
            <a:picLocks noChangeAspect="1" noChangeArrowheads="1"/>
          </p:cNvPicPr>
          <p:nvPr/>
        </p:nvPicPr>
        <p:blipFill>
          <a:blip r:embed="rId3"/>
          <a:srcRect/>
          <a:stretch>
            <a:fillRect/>
          </a:stretch>
        </p:blipFill>
        <p:spPr bwMode="auto">
          <a:xfrm>
            <a:off x="7010400" y="304800"/>
            <a:ext cx="1952625" cy="1457325"/>
          </a:xfrm>
          <a:prstGeom prst="rect">
            <a:avLst/>
          </a:prstGeom>
          <a:noFill/>
          <a:ln w="9525">
            <a:noFill/>
            <a:miter lim="800000"/>
            <a:headEnd/>
            <a:tailEnd/>
          </a:ln>
        </p:spPr>
      </p:pic>
      <p:pic>
        <p:nvPicPr>
          <p:cNvPr id="109572" name="Picture 7" descr="camboard_small">
            <a:hlinkClick r:id="rId4"/>
          </p:cNvPr>
          <p:cNvPicPr>
            <a:picLocks noChangeAspect="1" noChangeArrowheads="1"/>
          </p:cNvPicPr>
          <p:nvPr/>
        </p:nvPicPr>
        <p:blipFill>
          <a:blip r:embed="rId5"/>
          <a:srcRect/>
          <a:stretch>
            <a:fillRect/>
          </a:stretch>
        </p:blipFill>
        <p:spPr bwMode="auto">
          <a:xfrm>
            <a:off x="2362200" y="5257800"/>
            <a:ext cx="1800225" cy="1441450"/>
          </a:xfrm>
          <a:prstGeom prst="rect">
            <a:avLst/>
          </a:prstGeom>
          <a:noFill/>
          <a:ln w="9525">
            <a:noFill/>
            <a:miter lim="800000"/>
            <a:headEnd/>
            <a:tailEnd/>
          </a:ln>
        </p:spPr>
      </p:pic>
      <p:pic>
        <p:nvPicPr>
          <p:cNvPr id="109573" name="Picture 9" descr="camfrontal_small">
            <a:hlinkClick r:id="rId6"/>
          </p:cNvPr>
          <p:cNvPicPr>
            <a:picLocks noChangeAspect="1" noChangeArrowheads="1"/>
          </p:cNvPicPr>
          <p:nvPr/>
        </p:nvPicPr>
        <p:blipFill>
          <a:blip r:embed="rId7"/>
          <a:srcRect/>
          <a:stretch>
            <a:fillRect/>
          </a:stretch>
        </p:blipFill>
        <p:spPr bwMode="auto">
          <a:xfrm>
            <a:off x="5334000" y="5257800"/>
            <a:ext cx="1952625" cy="14573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a:xfrm>
            <a:off x="457200" y="228600"/>
            <a:ext cx="8229600" cy="792163"/>
          </a:xfrm>
        </p:spPr>
        <p:txBody>
          <a:bodyPr/>
          <a:lstStyle/>
          <a:p>
            <a:pPr eaLnBrk="1" hangingPunct="1"/>
            <a:r>
              <a:rPr lang="en-US" smtClean="0"/>
              <a:t>Problems to Exams (1)</a:t>
            </a:r>
          </a:p>
        </p:txBody>
      </p:sp>
      <p:sp>
        <p:nvSpPr>
          <p:cNvPr id="141314" name="Content Placeholder 2"/>
          <p:cNvSpPr>
            <a:spLocks noGrp="1"/>
          </p:cNvSpPr>
          <p:nvPr>
            <p:ph idx="4294967295"/>
          </p:nvPr>
        </p:nvSpPr>
        <p:spPr/>
        <p:txBody>
          <a:bodyPr/>
          <a:lstStyle/>
          <a:p>
            <a:pPr marL="609600" indent="-609600" eaLnBrk="1" hangingPunct="1">
              <a:lnSpc>
                <a:spcPct val="80000"/>
              </a:lnSpc>
              <a:buFont typeface="Arial" charset="0"/>
              <a:buAutoNum type="arabicPeriod"/>
            </a:pPr>
            <a:r>
              <a:rPr lang="en-US" sz="2500" smtClean="0"/>
              <a:t>What kind of robot you would like to build using Tetrix system or Lego NXT system?</a:t>
            </a:r>
          </a:p>
          <a:p>
            <a:pPr marL="609600" indent="-609600" eaLnBrk="1" hangingPunct="1">
              <a:lnSpc>
                <a:spcPct val="80000"/>
              </a:lnSpc>
              <a:buFont typeface="Arial" charset="0"/>
              <a:buAutoNum type="arabicPeriod"/>
            </a:pPr>
            <a:r>
              <a:rPr lang="en-US" sz="2500" smtClean="0"/>
              <a:t>What is so great about Tetrix?</a:t>
            </a:r>
          </a:p>
          <a:p>
            <a:pPr marL="609600" indent="-609600" eaLnBrk="1" hangingPunct="1">
              <a:lnSpc>
                <a:spcPct val="80000"/>
              </a:lnSpc>
              <a:buFont typeface="Arial" charset="0"/>
              <a:buAutoNum type="arabicPeriod"/>
            </a:pPr>
            <a:r>
              <a:rPr lang="en-US" sz="2500" smtClean="0"/>
              <a:t>What is our concept of a Quantum Robot?</a:t>
            </a:r>
          </a:p>
          <a:p>
            <a:pPr marL="609600" indent="-609600" eaLnBrk="1" hangingPunct="1">
              <a:lnSpc>
                <a:spcPct val="80000"/>
              </a:lnSpc>
              <a:buFont typeface="Arial" charset="0"/>
              <a:buAutoNum type="arabicPeriod"/>
            </a:pPr>
            <a:r>
              <a:rPr lang="en-US" sz="2500" smtClean="0"/>
              <a:t>Give examples of Constraint Satisfaction problems that are not from this class.</a:t>
            </a:r>
          </a:p>
          <a:p>
            <a:pPr marL="609600" indent="-609600" eaLnBrk="1" hangingPunct="1">
              <a:lnSpc>
                <a:spcPct val="80000"/>
              </a:lnSpc>
              <a:buFont typeface="Arial" charset="0"/>
              <a:buAutoNum type="arabicPeriod"/>
            </a:pPr>
            <a:r>
              <a:rPr lang="en-US" sz="2500" smtClean="0"/>
              <a:t>Constraint versus cost versus energy minimization in Constraint Satisfaction</a:t>
            </a:r>
          </a:p>
          <a:p>
            <a:pPr marL="609600" indent="-609600" eaLnBrk="1" hangingPunct="1">
              <a:lnSpc>
                <a:spcPct val="80000"/>
              </a:lnSpc>
              <a:buFont typeface="Arial" charset="0"/>
              <a:buAutoNum type="arabicPeriod"/>
            </a:pPr>
            <a:r>
              <a:rPr lang="en-US" sz="2500" smtClean="0"/>
              <a:t>Based on Google, find and describe one constraint satisfaction problem in detail.</a:t>
            </a:r>
          </a:p>
          <a:p>
            <a:pPr marL="609600" indent="-609600" eaLnBrk="1" hangingPunct="1">
              <a:lnSpc>
                <a:spcPct val="80000"/>
              </a:lnSpc>
              <a:buFont typeface="Arial" charset="0"/>
              <a:buAutoNum type="arabicPeriod"/>
            </a:pPr>
            <a:r>
              <a:rPr lang="en-US" sz="2500" smtClean="0"/>
              <a:t>What is the idea of API.</a:t>
            </a:r>
          </a:p>
          <a:p>
            <a:pPr marL="609600" indent="-609600" eaLnBrk="1" hangingPunct="1">
              <a:lnSpc>
                <a:spcPct val="80000"/>
              </a:lnSpc>
              <a:buFont typeface="Arial" charset="0"/>
              <a:buAutoNum type="arabicPeriod"/>
            </a:pPr>
            <a:r>
              <a:rPr lang="en-US" sz="2500" smtClean="0"/>
              <a:t>Give examples of API, find more on them in Internet and Wikipedia. Learn how to use Google Scholar and similar resources, such as Videos, PPT on WWW, images, etc.</a:t>
            </a:r>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idx="4294967295"/>
          </p:nvPr>
        </p:nvSpPr>
        <p:spPr>
          <a:xfrm>
            <a:off x="457200" y="228600"/>
            <a:ext cx="8229600" cy="792163"/>
          </a:xfrm>
        </p:spPr>
        <p:txBody>
          <a:bodyPr/>
          <a:lstStyle/>
          <a:p>
            <a:pPr eaLnBrk="1" hangingPunct="1"/>
            <a:r>
              <a:rPr lang="en-US" smtClean="0"/>
              <a:t>Problems to Exams (2)</a:t>
            </a:r>
          </a:p>
        </p:txBody>
      </p:sp>
      <p:sp>
        <p:nvSpPr>
          <p:cNvPr id="142338" name="Content Placeholder 2"/>
          <p:cNvSpPr>
            <a:spLocks noGrp="1"/>
          </p:cNvSpPr>
          <p:nvPr>
            <p:ph idx="4294967295"/>
          </p:nvPr>
        </p:nvSpPr>
        <p:spPr/>
        <p:txBody>
          <a:bodyPr/>
          <a:lstStyle/>
          <a:p>
            <a:pPr marL="609600" indent="-609600" eaLnBrk="1" hangingPunct="1">
              <a:lnSpc>
                <a:spcPct val="80000"/>
              </a:lnSpc>
              <a:buFont typeface="Arial" charset="0"/>
              <a:buAutoNum type="arabicPeriod"/>
            </a:pPr>
            <a:r>
              <a:rPr lang="en-US" sz="2500" smtClean="0"/>
              <a:t>Give examples of problems that can be reduced to SAT</a:t>
            </a:r>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r>
              <a:rPr lang="en-US" sz="2500" smtClean="0"/>
              <a:t>Give examples of problems that can be reduced to maximum clique</a:t>
            </a:r>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r>
              <a:rPr lang="en-US" sz="2500" smtClean="0"/>
              <a:t>Give examples of problems that can be reduced to Petrick Function</a:t>
            </a:r>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r>
              <a:rPr lang="en-US" sz="2500" smtClean="0"/>
              <a:t>Give examples of problems that can be reduced to graph coloring.</a:t>
            </a:r>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a:p>
            <a:pPr marL="609600" indent="-609600" eaLnBrk="1" hangingPunct="1">
              <a:lnSpc>
                <a:spcPct val="80000"/>
              </a:lnSpc>
              <a:buFont typeface="Arial" charset="0"/>
              <a:buAutoNum type="arabicPeriod"/>
            </a:pPr>
            <a:endParaRPr lang="en-US" sz="25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5867400" y="0"/>
            <a:ext cx="3276600" cy="4525963"/>
          </a:xfrm>
        </p:spPr>
        <p:txBody>
          <a:bodyPr/>
          <a:lstStyle/>
          <a:p>
            <a:pPr eaLnBrk="1" hangingPunct="1"/>
            <a:r>
              <a:rPr lang="en-US" sz="2000" b="1" smtClean="0">
                <a:solidFill>
                  <a:srgbClr val="FF5050"/>
                </a:solidFill>
                <a:latin typeface="Times New Roman" pitchFamily="18" charset="0"/>
              </a:rPr>
              <a:t>The </a:t>
            </a:r>
            <a:r>
              <a:rPr lang="en-US" sz="2000" b="1" i="1" smtClean="0">
                <a:solidFill>
                  <a:srgbClr val="FF5050"/>
                </a:solidFill>
                <a:latin typeface="Times New Roman" pitchFamily="18" charset="0"/>
              </a:rPr>
              <a:t>TETRIX Base Set </a:t>
            </a:r>
            <a:r>
              <a:rPr lang="en-US" sz="2000" b="1" smtClean="0">
                <a:solidFill>
                  <a:srgbClr val="FF5050"/>
                </a:solidFill>
                <a:latin typeface="Times New Roman" pitchFamily="18" charset="0"/>
              </a:rPr>
              <a:t>has 600 parts, including the following:</a:t>
            </a:r>
          </a:p>
          <a:p>
            <a:pPr eaLnBrk="1" hangingPunct="1"/>
            <a:r>
              <a:rPr lang="en-US" sz="2400" b="1" smtClean="0">
                <a:latin typeface="Times New Roman" pitchFamily="18" charset="0"/>
              </a:rPr>
              <a:t>Brackets and mounts </a:t>
            </a:r>
          </a:p>
          <a:p>
            <a:pPr eaLnBrk="1" hangingPunct="1"/>
            <a:r>
              <a:rPr lang="en-US" sz="2400" b="1" smtClean="0">
                <a:latin typeface="Times New Roman" pitchFamily="18" charset="0"/>
              </a:rPr>
              <a:t>Structural channel and plates </a:t>
            </a:r>
          </a:p>
          <a:p>
            <a:pPr eaLnBrk="1" hangingPunct="1"/>
            <a:r>
              <a:rPr lang="en-US" sz="2400" b="1" smtClean="0">
                <a:latin typeface="Times New Roman" pitchFamily="18" charset="0"/>
              </a:rPr>
              <a:t>Structural tubing and hubs </a:t>
            </a:r>
          </a:p>
          <a:p>
            <a:pPr eaLnBrk="1" hangingPunct="1"/>
            <a:r>
              <a:rPr lang="en-US" sz="2400" b="1" smtClean="0">
                <a:latin typeface="Times New Roman" pitchFamily="18" charset="0"/>
              </a:rPr>
              <a:t>Servos, motors, and accessories </a:t>
            </a:r>
          </a:p>
          <a:p>
            <a:pPr eaLnBrk="1" hangingPunct="1"/>
            <a:r>
              <a:rPr lang="en-US" sz="2400" b="1" smtClean="0">
                <a:latin typeface="Times New Roman" pitchFamily="18" charset="0"/>
              </a:rPr>
              <a:t>Wheels, gears, and drive train </a:t>
            </a:r>
          </a:p>
          <a:p>
            <a:pPr eaLnBrk="1" hangingPunct="1"/>
            <a:r>
              <a:rPr lang="en-US" sz="2400" b="1" smtClean="0">
                <a:latin typeface="Times New Roman" pitchFamily="18" charset="0"/>
              </a:rPr>
              <a:t>Hardware and hex keys </a:t>
            </a:r>
          </a:p>
          <a:p>
            <a:pPr eaLnBrk="1" hangingPunct="1"/>
            <a:r>
              <a:rPr lang="en-US" sz="2400" b="1" smtClean="0">
                <a:latin typeface="Times New Roman" pitchFamily="18" charset="0"/>
              </a:rPr>
              <a:t>Battery holder and connectors</a:t>
            </a:r>
          </a:p>
          <a:p>
            <a:pPr eaLnBrk="1" hangingPunct="1"/>
            <a:endParaRPr lang="en-US" sz="2400" b="1" smtClean="0">
              <a:latin typeface="Times New Roman" pitchFamily="18" charset="0"/>
            </a:endParaRPr>
          </a:p>
        </p:txBody>
      </p:sp>
      <p:pic>
        <p:nvPicPr>
          <p:cNvPr id="21506" name="Picture 2" descr="C:\mperkows\X Song Seminar Talk 2008\TetrixFTCcompttnKIT_LR.jpg"/>
          <p:cNvPicPr>
            <a:picLocks noChangeAspect="1" noChangeArrowheads="1"/>
          </p:cNvPicPr>
          <p:nvPr/>
        </p:nvPicPr>
        <p:blipFill>
          <a:blip r:embed="rId2"/>
          <a:srcRect/>
          <a:stretch>
            <a:fillRect/>
          </a:stretch>
        </p:blipFill>
        <p:spPr bwMode="auto">
          <a:xfrm>
            <a:off x="0" y="1600200"/>
            <a:ext cx="5943600" cy="5256213"/>
          </a:xfrm>
          <a:prstGeom prst="rect">
            <a:avLst/>
          </a:prstGeom>
          <a:noFill/>
          <a:ln w="9525">
            <a:noFill/>
            <a:miter lim="800000"/>
            <a:headEnd/>
            <a:tailEnd/>
          </a:ln>
        </p:spPr>
      </p:pic>
      <p:sp>
        <p:nvSpPr>
          <p:cNvPr id="5" name="Title 1"/>
          <p:cNvSpPr>
            <a:spLocks noGrp="1"/>
          </p:cNvSpPr>
          <p:nvPr>
            <p:ph type="title"/>
          </p:nvPr>
        </p:nvSpPr>
        <p:spPr>
          <a:xfrm>
            <a:off x="0" y="0"/>
            <a:ext cx="5715000" cy="1219200"/>
          </a:xfrm>
        </p:spPr>
        <p:txBody>
          <a:bodyPr rtlCol="0">
            <a:normAutofit/>
          </a:bodyPr>
          <a:lstStyle/>
          <a:p>
            <a:pPr eaLnBrk="1" fontAlgn="auto" hangingPunct="1">
              <a:spcAft>
                <a:spcPts val="0"/>
              </a:spcAft>
              <a:defRPr/>
            </a:pPr>
            <a:r>
              <a:rPr lang="en-US" b="1" dirty="0" err="1" smtClean="0">
                <a:solidFill>
                  <a:srgbClr val="FF0000"/>
                </a:solidFill>
                <a:effectLst>
                  <a:outerShdw blurRad="38100" dist="38100" dir="2700000" algn="tl">
                    <a:srgbClr val="000000">
                      <a:alpha val="43137"/>
                    </a:srgbClr>
                  </a:outerShdw>
                </a:effectLst>
              </a:rPr>
              <a:t>Tetrix</a:t>
            </a:r>
            <a:r>
              <a:rPr lang="en-US" b="1" dirty="0" smtClean="0">
                <a:solidFill>
                  <a:srgbClr val="FF0000"/>
                </a:solidFill>
                <a:effectLst>
                  <a:outerShdw blurRad="38100" dist="38100" dir="2700000" algn="tl">
                    <a:srgbClr val="000000">
                      <a:alpha val="43137"/>
                    </a:srgbClr>
                  </a:outerShdw>
                </a:effectLst>
              </a:rPr>
              <a:t> Robot Kit</a:t>
            </a:r>
            <a:endParaRPr lang="en-US" dirty="0">
              <a:solidFill>
                <a:srgbClr val="FF0000"/>
              </a:solidFill>
            </a:endParaRPr>
          </a:p>
        </p:txBody>
      </p:sp>
      <p:sp>
        <p:nvSpPr>
          <p:cNvPr id="21508" name="Rectangle 5"/>
          <p:cNvSpPr>
            <a:spLocks noChangeArrowheads="1"/>
          </p:cNvSpPr>
          <p:nvPr/>
        </p:nvSpPr>
        <p:spPr bwMode="auto">
          <a:xfrm>
            <a:off x="2743200" y="1066800"/>
            <a:ext cx="2671763" cy="369888"/>
          </a:xfrm>
          <a:prstGeom prst="rect">
            <a:avLst/>
          </a:prstGeom>
          <a:noFill/>
          <a:ln w="9525">
            <a:noFill/>
            <a:miter lim="800000"/>
            <a:headEnd/>
            <a:tailEnd/>
          </a:ln>
        </p:spPr>
        <p:txBody>
          <a:bodyPr wrap="none">
            <a:spAutoFit/>
          </a:bodyPr>
          <a:lstStyle/>
          <a:p>
            <a:r>
              <a:rPr lang="en-US" b="1">
                <a:latin typeface="Calibri" pitchFamily="34" charset="0"/>
              </a:rPr>
              <a:t>Number of Elements:</a:t>
            </a:r>
            <a:r>
              <a:rPr lang="en-US">
                <a:latin typeface="Calibri" pitchFamily="34" charset="0"/>
              </a:rPr>
              <a:t> 600</a:t>
            </a:r>
            <a:r>
              <a:rPr lang="en-US" b="1">
                <a:latin typeface="Calibri"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rtlCol="0">
            <a:noAutofit/>
          </a:bodyPr>
          <a:lstStyle/>
          <a:p>
            <a:pPr eaLnBrk="1" fontAlgn="auto" hangingPunct="1">
              <a:spcAft>
                <a:spcPts val="0"/>
              </a:spcAft>
              <a:defRPr/>
            </a:pPr>
            <a:r>
              <a:rPr lang="en-US" sz="2800" b="1" dirty="0" smtClean="0">
                <a:solidFill>
                  <a:srgbClr val="FF0000"/>
                </a:solidFill>
                <a:effectLst>
                  <a:outerShdw blurRad="38100" dist="38100" dir="2700000" algn="tl">
                    <a:srgbClr val="000000">
                      <a:alpha val="43137"/>
                    </a:srgbClr>
                  </a:outerShdw>
                </a:effectLst>
              </a:rPr>
              <a:t>Very high quality, stability, mechanically firm designs.</a:t>
            </a:r>
            <a:endParaRPr lang="en-US" sz="2800" b="1" dirty="0">
              <a:solidFill>
                <a:srgbClr val="FF0000"/>
              </a:solidFill>
              <a:effectLst>
                <a:outerShdw blurRad="38100" dist="38100" dir="2700000" algn="tl">
                  <a:srgbClr val="000000">
                    <a:alpha val="43137"/>
                  </a:srgbClr>
                </a:outerShdw>
              </a:effectLst>
            </a:endParaRPr>
          </a:p>
        </p:txBody>
      </p:sp>
      <p:sp>
        <p:nvSpPr>
          <p:cNvPr id="22530" name="Content Placeholder 2"/>
          <p:cNvSpPr>
            <a:spLocks noGrp="1"/>
          </p:cNvSpPr>
          <p:nvPr>
            <p:ph idx="1"/>
          </p:nvPr>
        </p:nvSpPr>
        <p:spPr>
          <a:xfrm>
            <a:off x="381000" y="838200"/>
            <a:ext cx="8229600" cy="4525963"/>
          </a:xfrm>
        </p:spPr>
        <p:txBody>
          <a:bodyPr/>
          <a:lstStyle/>
          <a:p>
            <a:pPr eaLnBrk="1" hangingPunct="1"/>
            <a:r>
              <a:rPr lang="en-US" smtClean="0"/>
              <a:t>No comparison in quality with Lego, Vex, Mechano or any other previous robotic kit system.</a:t>
            </a:r>
          </a:p>
          <a:p>
            <a:pPr eaLnBrk="1" hangingPunct="1"/>
            <a:endParaRPr lang="en-US" smtClean="0"/>
          </a:p>
        </p:txBody>
      </p:sp>
      <p:pic>
        <p:nvPicPr>
          <p:cNvPr id="22531" name="Picture 2" descr="C:\mperkows\X Song Seminar Talk 2008\XL_TETRIX.jpg"/>
          <p:cNvPicPr>
            <a:picLocks noChangeAspect="1" noChangeArrowheads="1"/>
          </p:cNvPicPr>
          <p:nvPr/>
        </p:nvPicPr>
        <p:blipFill>
          <a:blip r:embed="rId2"/>
          <a:srcRect/>
          <a:stretch>
            <a:fillRect/>
          </a:stretch>
        </p:blipFill>
        <p:spPr bwMode="auto">
          <a:xfrm>
            <a:off x="304800" y="2309813"/>
            <a:ext cx="6096000" cy="4548187"/>
          </a:xfrm>
          <a:prstGeom prst="rect">
            <a:avLst/>
          </a:prstGeom>
          <a:noFill/>
          <a:ln w="9525">
            <a:noFill/>
            <a:miter lim="800000"/>
            <a:headEnd/>
            <a:tailEnd/>
          </a:ln>
        </p:spPr>
      </p:pic>
      <p:sp>
        <p:nvSpPr>
          <p:cNvPr id="22532" name="TextBox 4"/>
          <p:cNvSpPr txBox="1">
            <a:spLocks noChangeArrowheads="1"/>
          </p:cNvSpPr>
          <p:nvPr/>
        </p:nvSpPr>
        <p:spPr bwMode="auto">
          <a:xfrm>
            <a:off x="5334000" y="1981200"/>
            <a:ext cx="3733800" cy="3378200"/>
          </a:xfrm>
          <a:prstGeom prst="rect">
            <a:avLst/>
          </a:prstGeom>
          <a:noFill/>
          <a:ln w="9525">
            <a:noFill/>
            <a:miter lim="800000"/>
            <a:headEnd/>
            <a:tailEnd/>
          </a:ln>
        </p:spPr>
        <p:txBody>
          <a:bodyPr>
            <a:spAutoFit/>
          </a:bodyPr>
          <a:lstStyle/>
          <a:p>
            <a:r>
              <a:rPr lang="en-US" sz="2400">
                <a:latin typeface="Calibri" pitchFamily="34" charset="0"/>
              </a:rPr>
              <a:t>Also includes a </a:t>
            </a:r>
            <a:r>
              <a:rPr lang="en-US" sz="2400">
                <a:solidFill>
                  <a:srgbClr val="FF5050"/>
                </a:solidFill>
                <a:latin typeface="Calibri" pitchFamily="34" charset="0"/>
              </a:rPr>
              <a:t>user guide</a:t>
            </a:r>
            <a:r>
              <a:rPr lang="en-US" sz="2400">
                <a:latin typeface="Calibri" pitchFamily="34" charset="0"/>
              </a:rPr>
              <a:t> that covers building the basic robot body, wiring and using a remote control, designing gear assemblies, building arm mechanisms and end effectors, and more.</a:t>
            </a:r>
          </a:p>
          <a:p>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Motors</a:t>
            </a:r>
          </a:p>
        </p:txBody>
      </p:sp>
      <p:sp>
        <p:nvSpPr>
          <p:cNvPr id="23554" name="Content Placeholder 2"/>
          <p:cNvSpPr>
            <a:spLocks noGrp="1"/>
          </p:cNvSpPr>
          <p:nvPr>
            <p:ph idx="1"/>
          </p:nvPr>
        </p:nvSpPr>
        <p:spPr/>
        <p:txBody>
          <a:bodyPr/>
          <a:lstStyle/>
          <a:p>
            <a:pPr eaLnBrk="1" hangingPunct="1"/>
            <a:r>
              <a:rPr lang="en-US" b="1" smtClean="0"/>
              <a:t>TETRIX™ DC Motor Speed Controller</a:t>
            </a:r>
            <a:r>
              <a:rPr lang="en-US" smtClean="0"/>
              <a:t> </a:t>
            </a:r>
          </a:p>
          <a:p>
            <a:pPr eaLnBrk="1" hangingPunct="1"/>
            <a:endParaRPr lang="en-US" smtClean="0"/>
          </a:p>
        </p:txBody>
      </p:sp>
      <p:pic>
        <p:nvPicPr>
          <p:cNvPr id="23555" name="Picture 2" descr="http://catalog.pitsco.com/sharedimages/product/Large/L_TETRIXspeedcontrol.jpg">
            <a:hlinkClick r:id="rId2"/>
          </p:cNvPr>
          <p:cNvPicPr>
            <a:picLocks noChangeAspect="1" noChangeArrowheads="1"/>
          </p:cNvPicPr>
          <p:nvPr/>
        </p:nvPicPr>
        <p:blipFill>
          <a:blip r:embed="rId3"/>
          <a:srcRect/>
          <a:stretch>
            <a:fillRect/>
          </a:stretch>
        </p:blipFill>
        <p:spPr bwMode="auto">
          <a:xfrm>
            <a:off x="381000" y="2667000"/>
            <a:ext cx="3829050" cy="2803525"/>
          </a:xfrm>
          <a:prstGeom prst="rect">
            <a:avLst/>
          </a:prstGeom>
          <a:noFill/>
          <a:ln w="9525">
            <a:noFill/>
            <a:miter lim="800000"/>
            <a:headEnd/>
            <a:tailEnd/>
          </a:ln>
        </p:spPr>
      </p:pic>
      <p:sp>
        <p:nvSpPr>
          <p:cNvPr id="23556" name="Content Placeholder 2"/>
          <p:cNvSpPr>
            <a:spLocks/>
          </p:cNvSpPr>
          <p:nvPr/>
        </p:nvSpPr>
        <p:spPr bwMode="auto">
          <a:xfrm>
            <a:off x="4495800" y="2590800"/>
            <a:ext cx="4572000" cy="35353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HS-475HB Standard Servo w/ Carbonite Gears -- 4</a:t>
            </a:r>
          </a:p>
          <a:p>
            <a:pPr marL="342900" indent="-342900">
              <a:spcBef>
                <a:spcPct val="20000"/>
              </a:spcBef>
              <a:buFont typeface="Arial" charset="0"/>
              <a:buChar char="•"/>
            </a:pPr>
            <a:r>
              <a:rPr lang="en-US" sz="3200">
                <a:latin typeface="Calibri" pitchFamily="34" charset="0"/>
              </a:rPr>
              <a:t>152 RPM 12V DC Gearbox Drive Motor with 6mm D Shaft  -- 4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3683</Words>
  <Application>Microsoft Office PowerPoint</Application>
  <PresentationFormat>On-screen Show (4:3)</PresentationFormat>
  <Paragraphs>567</Paragraphs>
  <Slides>65</Slides>
  <Notes>3</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2</vt:i4>
      </vt:variant>
      <vt:variant>
        <vt:lpstr>Slide Titles</vt:lpstr>
      </vt:variant>
      <vt:variant>
        <vt:i4>65</vt:i4>
      </vt:variant>
    </vt:vector>
  </HeadingPairs>
  <TitlesOfParts>
    <vt:vector size="77" baseType="lpstr">
      <vt:lpstr>Arial</vt:lpstr>
      <vt:lpstr>Calibri</vt:lpstr>
      <vt:lpstr>Times New Roman</vt:lpstr>
      <vt:lpstr>宋体</vt:lpstr>
      <vt:lpstr>Symbol</vt:lpstr>
      <vt:lpstr>굴림</vt:lpstr>
      <vt:lpstr>ＭＳ Ｐゴシック</vt:lpstr>
      <vt:lpstr>新細明體</vt:lpstr>
      <vt:lpstr>Arial Black</vt:lpstr>
      <vt:lpstr>Office Theme</vt:lpstr>
      <vt:lpstr>CorelPhotoPaint.Image.6</vt:lpstr>
      <vt:lpstr>Presentation</vt:lpstr>
      <vt:lpstr>Slide 1</vt:lpstr>
      <vt:lpstr>Project based class</vt:lpstr>
      <vt:lpstr>Three new great platforms for projects</vt:lpstr>
      <vt:lpstr>Tetrix Robot Kit from Pitsco</vt:lpstr>
      <vt:lpstr>TETRIX by PITSCO</vt:lpstr>
      <vt:lpstr>Tetrix Robot Kit</vt:lpstr>
      <vt:lpstr>Tetrix Robot Kit</vt:lpstr>
      <vt:lpstr>Very high quality, stability, mechanically firm designs.</vt:lpstr>
      <vt:lpstr>Motors</vt:lpstr>
      <vt:lpstr>Three Systems in one</vt:lpstr>
      <vt:lpstr>R/C Controller</vt:lpstr>
      <vt:lpstr>Mechanical Design</vt:lpstr>
      <vt:lpstr>Lego NXT is part of Tetrix </vt:lpstr>
      <vt:lpstr>Our Available Resources</vt:lpstr>
      <vt:lpstr>Many books and webpages available for NXT system</vt:lpstr>
      <vt:lpstr>Software</vt:lpstr>
      <vt:lpstr>Slide 17</vt:lpstr>
      <vt:lpstr>The whole proposed PSU Quantum Robot system</vt:lpstr>
      <vt:lpstr>Slide 19</vt:lpstr>
      <vt:lpstr>Oracle for Quantum Map of Europe Coloring</vt:lpstr>
      <vt:lpstr>Slide 21</vt:lpstr>
      <vt:lpstr>Constraints Satisfaction Problems</vt:lpstr>
      <vt:lpstr>Constraint Satisfaction for Robotics</vt:lpstr>
      <vt:lpstr>SAT as a constraint satisfaction problem</vt:lpstr>
      <vt:lpstr>SAT as a constraint satisfaction problem</vt:lpstr>
      <vt:lpstr>Constraint Satisfaction Image Analysis by Waltz</vt:lpstr>
      <vt:lpstr>Constraint Satisfaction Image Analysis by Waltz</vt:lpstr>
      <vt:lpstr>AC-3: State 2</vt:lpstr>
      <vt:lpstr>Constraint satisfaction model in robotics</vt:lpstr>
      <vt:lpstr>Examples of CSP in robotics</vt:lpstr>
      <vt:lpstr>New Approach to Quantum Robotics</vt:lpstr>
      <vt:lpstr>Adiabatic Quantum Computing  to solve Constraint Satisfaction Problems efficiently</vt:lpstr>
      <vt:lpstr>Adiabatic Quantum Computing to solve Constraint Satisfaction Problem efficiently.</vt:lpstr>
      <vt:lpstr>Orion computer from DWAVE</vt:lpstr>
      <vt:lpstr>Orion Is the Constraint Satisfaction Solver </vt:lpstr>
      <vt:lpstr>Slide 36</vt:lpstr>
      <vt:lpstr>Slide 37</vt:lpstr>
      <vt:lpstr>Future work on Adiabatic Quantum Controller for a robot</vt:lpstr>
      <vt:lpstr>New Research Direction</vt:lpstr>
      <vt:lpstr>Interface to ORION COMPUTER Application Programming Interface API</vt:lpstr>
      <vt:lpstr>D-WAVE’S QUANTUM SOLUTION</vt:lpstr>
      <vt:lpstr>Harnessing the Power of the D-Wave Quantum Computer</vt:lpstr>
      <vt:lpstr>API software to access the power of DQC</vt:lpstr>
      <vt:lpstr>Choose the API that’s Right for You</vt:lpstr>
      <vt:lpstr>APIs for each of its software layers. </vt:lpstr>
      <vt:lpstr>Slide 46</vt:lpstr>
      <vt:lpstr>System Deployment</vt:lpstr>
      <vt:lpstr>Partnership Opportunities with D-Wave</vt:lpstr>
      <vt:lpstr>SAT Solvers = Formal hardware verifications</vt:lpstr>
      <vt:lpstr>How D-Wave’s Software Works The following diagram shows how D Wave’s software processes a problem from the application. </vt:lpstr>
      <vt:lpstr>Slide 51</vt:lpstr>
      <vt:lpstr>Conditional robot response based on camera input</vt:lpstr>
      <vt:lpstr>Slide 53</vt:lpstr>
      <vt:lpstr>Building error correcting codes</vt:lpstr>
      <vt:lpstr>Image recognition</vt:lpstr>
      <vt:lpstr>Image recognition</vt:lpstr>
      <vt:lpstr>Determining the behavior of a swarm of Lego Mindstorms robots</vt:lpstr>
      <vt:lpstr>Other Available Resources - FPGA</vt:lpstr>
      <vt:lpstr>Why FPGA?</vt:lpstr>
      <vt:lpstr>Slide 60</vt:lpstr>
      <vt:lpstr>Altera Stratix Nios Development Board</vt:lpstr>
      <vt:lpstr>Altera UP2 Development Board</vt:lpstr>
      <vt:lpstr>Available Resources</vt:lpstr>
      <vt:lpstr>Problems to Exams (1)</vt:lpstr>
      <vt:lpstr>Problems to Exams (2)</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mperkows</dc:creator>
  <cp:lastModifiedBy>Marek</cp:lastModifiedBy>
  <cp:revision>45</cp:revision>
  <dcterms:created xsi:type="dcterms:W3CDTF">2008-10-02T21:53:50Z</dcterms:created>
  <dcterms:modified xsi:type="dcterms:W3CDTF">2008-10-15T22:20:41Z</dcterms:modified>
</cp:coreProperties>
</file>