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9" r:id="rId3"/>
    <p:sldId id="281" r:id="rId4"/>
    <p:sldId id="301" r:id="rId5"/>
    <p:sldId id="282" r:id="rId6"/>
    <p:sldId id="286" r:id="rId7"/>
    <p:sldId id="280" r:id="rId8"/>
    <p:sldId id="285" r:id="rId9"/>
    <p:sldId id="289" r:id="rId10"/>
    <p:sldId id="303" r:id="rId11"/>
    <p:sldId id="287" r:id="rId12"/>
    <p:sldId id="288" r:id="rId13"/>
    <p:sldId id="313" r:id="rId14"/>
    <p:sldId id="277" r:id="rId15"/>
    <p:sldId id="294" r:id="rId16"/>
    <p:sldId id="260" r:id="rId17"/>
    <p:sldId id="276" r:id="rId18"/>
    <p:sldId id="261" r:id="rId19"/>
    <p:sldId id="298" r:id="rId20"/>
    <p:sldId id="297" r:id="rId21"/>
    <p:sldId id="305" r:id="rId22"/>
    <p:sldId id="304" r:id="rId23"/>
    <p:sldId id="306" r:id="rId24"/>
    <p:sldId id="315" r:id="rId25"/>
    <p:sldId id="307" r:id="rId26"/>
    <p:sldId id="316" r:id="rId27"/>
    <p:sldId id="308" r:id="rId28"/>
    <p:sldId id="309" r:id="rId29"/>
    <p:sldId id="310" r:id="rId30"/>
    <p:sldId id="311" r:id="rId31"/>
    <p:sldId id="312" r:id="rId32"/>
    <p:sldId id="296" r:id="rId33"/>
    <p:sldId id="263" r:id="rId34"/>
    <p:sldId id="269" r:id="rId35"/>
    <p:sldId id="271" r:id="rId36"/>
    <p:sldId id="272" r:id="rId37"/>
    <p:sldId id="31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9A8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7C215-2B04-4E34-9D7C-73E9284ADE0B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CFF1F-F65C-479A-9F26-409A8BCE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FF1F-F65C-479A-9F26-409A8BCEEC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Mahesh Part Starts from here: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FF1F-F65C-479A-9F26-409A8BCEEC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1F9662-EF60-4FD9-8E1C-D3DD464FA198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46E7B-D989-42DA-9C97-9AFD315DE4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696" cy="1752600"/>
          </a:xfrm>
        </p:spPr>
        <p:txBody>
          <a:bodyPr/>
          <a:lstStyle/>
          <a:p>
            <a:pPr algn="l"/>
            <a:r>
              <a:rPr lang="en-US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Sumitha Ajith </a:t>
            </a:r>
            <a:endParaRPr lang="en-US" sz="3200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Saicharan Bandarupalli</a:t>
            </a:r>
            <a:endParaRPr lang="en-US" sz="3200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Mahesh Borgaonkar</a:t>
            </a:r>
            <a:endParaRPr lang="en-US" sz="3200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>IMAGE </a:t>
            </a:r>
            <a:r>
              <a:rPr lang="en-US" sz="6000" dirty="0" smtClean="0"/>
              <a:t>PROCESSING</a:t>
            </a:r>
            <a:br>
              <a:rPr lang="en-US" sz="6000" dirty="0" smtClean="0"/>
            </a:br>
            <a:r>
              <a:rPr lang="en-US" sz="6000" dirty="0" smtClean="0"/>
              <a:t>USING FPGA</a:t>
            </a:r>
            <a:endParaRPr lang="en-US" sz="6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Line FIFO Operation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600" cy="471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Blob Table Update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3276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Index By Blob  Label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>
            <a:off x="4648200" y="3048000"/>
            <a:ext cx="4381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228601" y="4863882"/>
            <a:ext cx="11430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source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911473" y="4419600"/>
            <a:ext cx="123825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Threshold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416423" y="4419600"/>
            <a:ext cx="123825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LABEL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00400" y="3657600"/>
            <a:ext cx="14859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 Label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029200" y="3733800"/>
            <a:ext cx="14859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Table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7" idx="0"/>
          </p:cNvCxnSpPr>
          <p:nvPr/>
        </p:nvCxnSpPr>
        <p:spPr>
          <a:xfrm flipV="1">
            <a:off x="4035548" y="4043409"/>
            <a:ext cx="0" cy="376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031604" y="4419600"/>
            <a:ext cx="123825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Counters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638800" y="4114800"/>
            <a:ext cx="0" cy="376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05600" y="44196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4096" name="Straight Arrow Connector 4095"/>
          <p:cNvCxnSpPr>
            <a:stCxn id="15" idx="4"/>
          </p:cNvCxnSpPr>
          <p:nvPr/>
        </p:nvCxnSpPr>
        <p:spPr>
          <a:xfrm flipV="1">
            <a:off x="1371601" y="4724402"/>
            <a:ext cx="609598" cy="558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Straight Arrow Connector 4096"/>
          <p:cNvCxnSpPr/>
          <p:nvPr/>
        </p:nvCxnSpPr>
        <p:spPr>
          <a:xfrm>
            <a:off x="3156767" y="4790983"/>
            <a:ext cx="264649" cy="9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57632" y="4790983"/>
            <a:ext cx="387473" cy="9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269854" y="4790983"/>
            <a:ext cx="387473" cy="9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Box 4098"/>
          <p:cNvSpPr txBox="1"/>
          <p:nvPr/>
        </p:nvSpPr>
        <p:spPr>
          <a:xfrm>
            <a:off x="228600" y="1295400"/>
            <a:ext cx="43654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latin typeface="Segoe UI Symbol" pitchFamily="34" charset="0"/>
                <a:ea typeface="Segoe UI Symbol" pitchFamily="34" charset="0"/>
              </a:rPr>
              <a:t>MergeTable[MergeLabel] </a:t>
            </a:r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= Merge Table[</a:t>
            </a:r>
            <a:r>
              <a:rPr lang="en-US" dirty="0" err="1" smtClean="0">
                <a:latin typeface="Segoe UI Symbol" pitchFamily="34" charset="0"/>
                <a:ea typeface="Segoe UI Symbol" pitchFamily="34" charset="0"/>
              </a:rPr>
              <a:t>PresentLabel</a:t>
            </a:r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]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Running Counters </a:t>
            </a:r>
            <a:r>
              <a:rPr lang="en-US" dirty="0">
                <a:latin typeface="Segoe UI Symbol" pitchFamily="34" charset="0"/>
                <a:ea typeface="Segoe UI Symbol" pitchFamily="34" charset="0"/>
              </a:rPr>
              <a:t>: Area , </a:t>
            </a:r>
            <a:r>
              <a:rPr lang="en-US" dirty="0" err="1" smtClean="0">
                <a:latin typeface="Segoe UI Symbol" pitchFamily="34" charset="0"/>
                <a:ea typeface="Segoe UI Symbol" pitchFamily="34" charset="0"/>
              </a:rPr>
              <a:t>XBar</a:t>
            </a:r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, </a:t>
            </a:r>
            <a:r>
              <a:rPr lang="en-US" dirty="0" err="1">
                <a:latin typeface="Segoe UI Symbol" pitchFamily="34" charset="0"/>
                <a:ea typeface="Segoe UI Symbol" pitchFamily="34" charset="0"/>
              </a:rPr>
              <a:t>Ybar</a:t>
            </a:r>
            <a:r>
              <a:rPr lang="en-US" dirty="0">
                <a:latin typeface="Segoe UI Symbol" pitchFamily="34" charset="0"/>
                <a:ea typeface="Segoe UI Symbol" pitchFamily="34" charset="0"/>
              </a:rPr>
              <a:t> </a:t>
            </a:r>
            <a:endParaRPr lang="en-US" dirty="0" smtClean="0">
              <a:latin typeface="Segoe UI Symbol" pitchFamily="34" charset="0"/>
              <a:ea typeface="Segoe UI Symbol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Incremented </a:t>
            </a:r>
            <a:r>
              <a:rPr lang="en-US" dirty="0">
                <a:latin typeface="Segoe UI Symbol" pitchFamily="34" charset="0"/>
                <a:ea typeface="Segoe UI Symbol" pitchFamily="34" charset="0"/>
              </a:rPr>
              <a:t>during each hit to a valid </a:t>
            </a:r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pixel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Check </a:t>
            </a:r>
            <a:r>
              <a:rPr lang="en-US" dirty="0">
                <a:latin typeface="Segoe UI Symbol" pitchFamily="34" charset="0"/>
                <a:ea typeface="Segoe UI Symbol" pitchFamily="34" charset="0"/>
              </a:rPr>
              <a:t>if you merged two labels. If so increment only one counter</a:t>
            </a:r>
            <a:r>
              <a:rPr lang="en-US" dirty="0"/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76800" y="52578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Process Complete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4104" name="Straight Arrow Connector 4103"/>
          <p:cNvCxnSpPr/>
          <p:nvPr/>
        </p:nvCxnSpPr>
        <p:spPr>
          <a:xfrm>
            <a:off x="6477000" y="4800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13" name="Group 4112"/>
          <p:cNvGrpSpPr/>
          <p:nvPr/>
        </p:nvGrpSpPr>
        <p:grpSpPr>
          <a:xfrm>
            <a:off x="5943600" y="5562600"/>
            <a:ext cx="2768448" cy="1011198"/>
            <a:chOff x="3412375" y="5542365"/>
            <a:chExt cx="2768448" cy="1011198"/>
          </a:xfrm>
        </p:grpSpPr>
        <p:sp>
          <p:nvSpPr>
            <p:cNvPr id="45" name="Rounded Rectangle 44"/>
            <p:cNvSpPr/>
            <p:nvPr/>
          </p:nvSpPr>
          <p:spPr>
            <a:xfrm>
              <a:off x="3412375" y="5542365"/>
              <a:ext cx="2768448" cy="99739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Centroid Calculator</a:t>
              </a:r>
            </a:p>
            <a:p>
              <a:pPr algn="ctr"/>
              <a:endParaRPr lang="en-US" dirty="0"/>
            </a:p>
          </p:txBody>
        </p:sp>
        <p:sp>
          <p:nvSpPr>
            <p:cNvPr id="4106" name="Rectangle 4105"/>
            <p:cNvSpPr/>
            <p:nvPr/>
          </p:nvSpPr>
          <p:spPr>
            <a:xfrm>
              <a:off x="4326775" y="5999565"/>
              <a:ext cx="838572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DIVIDER</a:t>
              </a:r>
              <a:endParaRPr lang="en-US" sz="1200" dirty="0"/>
            </a:p>
          </p:txBody>
        </p:sp>
        <p:sp>
          <p:nvSpPr>
            <p:cNvPr id="4107" name="TextBox 4106"/>
            <p:cNvSpPr txBox="1"/>
            <p:nvPr/>
          </p:nvSpPr>
          <p:spPr>
            <a:xfrm>
              <a:off x="3488575" y="5999565"/>
              <a:ext cx="5893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Table look up</a:t>
              </a:r>
              <a:endParaRPr lang="en-US" sz="1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93575" y="5999565"/>
              <a:ext cx="77101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Table Update</a:t>
              </a:r>
              <a:endParaRPr lang="en-US" sz="1050" dirty="0"/>
            </a:p>
          </p:txBody>
        </p:sp>
        <p:cxnSp>
          <p:nvCxnSpPr>
            <p:cNvPr id="4109" name="Straight Arrow Connector 4108"/>
            <p:cNvCxnSpPr/>
            <p:nvPr/>
          </p:nvCxnSpPr>
          <p:spPr>
            <a:xfrm>
              <a:off x="4021975" y="6228165"/>
              <a:ext cx="2294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164975" y="6228165"/>
              <a:ext cx="2032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15" name="Curved Connector 4114"/>
          <p:cNvCxnSpPr/>
          <p:nvPr/>
        </p:nvCxnSpPr>
        <p:spPr>
          <a:xfrm flipV="1">
            <a:off x="7924800" y="2895600"/>
            <a:ext cx="960427" cy="313390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4276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11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Blob detection done on the way from Image source to Memory.</a:t>
            </a:r>
          </a:p>
          <a:p>
            <a:endParaRPr lang="en-US" dirty="0"/>
          </a:p>
          <a:p>
            <a:r>
              <a:rPr lang="en-US" dirty="0" err="1" smtClean="0"/>
              <a:t>Modelsim</a:t>
            </a:r>
            <a:r>
              <a:rPr lang="en-US" dirty="0" smtClean="0"/>
              <a:t> Simulation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84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n-US" sz="72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FPGA Implementation  </a:t>
            </a:r>
            <a:endParaRPr lang="en-US" sz="72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dirty="0" smtClean="0"/>
              <a:t>Hardware and Software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389120"/>
          </a:xfrm>
        </p:spPr>
        <p:txBody>
          <a:bodyPr/>
          <a:lstStyle/>
          <a:p>
            <a:r>
              <a:rPr lang="en-US" sz="2000" dirty="0" smtClean="0"/>
              <a:t>Spartan 3 FPGA Board  [costs $ 140] </a:t>
            </a:r>
          </a:p>
          <a:p>
            <a:pPr marL="393192" lvl="1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63246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1152435"/>
            <a:ext cx="27432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Synthesis</a:t>
            </a:r>
          </a:p>
          <a:p>
            <a:r>
              <a:rPr lang="en-US" dirty="0" smtClean="0"/>
              <a:t>           Xilinx ISE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Downloading bit File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Impact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Part 1: </a:t>
            </a:r>
            <a:br>
              <a:rPr lang="en-US" sz="4900" dirty="0" smtClean="0"/>
            </a:b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  <a:t>VGA display Interface with </a:t>
            </a:r>
            <a:r>
              <a:rPr lang="en-US" sz="3100" dirty="0">
                <a:solidFill>
                  <a:srgbClr val="FF0000"/>
                </a:solidFill>
              </a:rPr>
              <a:t>Block </a:t>
            </a:r>
            <a:r>
              <a:rPr lang="en-US" sz="3100" dirty="0" smtClean="0">
                <a:solidFill>
                  <a:srgbClr val="FF0000"/>
                </a:solidFill>
              </a:rPr>
              <a:t>RAM </a:t>
            </a:r>
            <a:r>
              <a:rPr lang="en-US" sz="3100" dirty="0" smtClean="0"/>
              <a:t>as Video </a:t>
            </a: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  <a:t>Memory</a:t>
            </a:r>
            <a:b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900" dirty="0"/>
              <a:t>Part 2: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VGA display Interface with </a:t>
            </a:r>
            <a:r>
              <a:rPr lang="en-US" sz="3100" dirty="0">
                <a:solidFill>
                  <a:srgbClr val="FF0000"/>
                </a:solidFill>
              </a:rPr>
              <a:t>SRAM</a:t>
            </a:r>
            <a:r>
              <a:rPr lang="en-US" sz="3100" dirty="0" smtClean="0"/>
              <a:t> </a:t>
            </a:r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as Video Memory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48387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41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Part 1 : </a:t>
            </a:r>
            <a:br>
              <a:rPr lang="en-US" sz="3600" dirty="0" smtClean="0"/>
            </a:br>
            <a:r>
              <a:rPr lang="en-US" sz="3600" dirty="0" smtClean="0"/>
              <a:t>Synch Signals Generator &amp; Block Memory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5300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sz="4200" dirty="0" smtClean="0">
                <a:latin typeface="Segoe UI Symbol" pitchFamily="34" charset="0"/>
                <a:ea typeface="Segoe UI Symbol" pitchFamily="34" charset="0"/>
              </a:rPr>
              <a:t>VGA module generate the five active signals : </a:t>
            </a:r>
            <a:r>
              <a:rPr lang="en-US" sz="4200" dirty="0" err="1" smtClean="0">
                <a:latin typeface="Segoe UI Symbol" pitchFamily="34" charset="0"/>
                <a:ea typeface="Segoe UI Symbol" pitchFamily="34" charset="0"/>
              </a:rPr>
              <a:t>hsync</a:t>
            </a:r>
            <a:r>
              <a:rPr lang="en-US" sz="4200" dirty="0" smtClean="0">
                <a:latin typeface="Segoe UI Symbol" pitchFamily="34" charset="0"/>
                <a:ea typeface="Segoe UI Symbol" pitchFamily="34" charset="0"/>
              </a:rPr>
              <a:t>, </a:t>
            </a:r>
            <a:r>
              <a:rPr lang="en-US" sz="4200" dirty="0" err="1" smtClean="0">
                <a:latin typeface="Segoe UI Symbol" pitchFamily="34" charset="0"/>
                <a:ea typeface="Segoe UI Symbol" pitchFamily="34" charset="0"/>
              </a:rPr>
              <a:t>vsync</a:t>
            </a:r>
            <a:r>
              <a:rPr lang="en-US" sz="4200" dirty="0" smtClean="0">
                <a:latin typeface="Segoe UI Symbol" pitchFamily="34" charset="0"/>
                <a:ea typeface="Segoe UI Symbol" pitchFamily="34" charset="0"/>
              </a:rPr>
              <a:t> &amp; three video signals Red, Green and Blue</a:t>
            </a:r>
          </a:p>
          <a:p>
            <a:endParaRPr lang="en-US" sz="4200" dirty="0" smtClean="0">
              <a:latin typeface="Segoe UI Symbol" pitchFamily="34" charset="0"/>
              <a:ea typeface="Segoe UI Symbol" pitchFamily="34" charset="0"/>
            </a:endParaRPr>
          </a:p>
          <a:p>
            <a:r>
              <a:rPr lang="en-US" sz="4200" dirty="0">
                <a:latin typeface="Segoe UI Symbol" pitchFamily="34" charset="0"/>
                <a:ea typeface="Segoe UI Symbol" pitchFamily="34" charset="0"/>
              </a:rPr>
              <a:t>Block RAM is special memory module embedded in FPGA device separated from regular logic cells</a:t>
            </a:r>
            <a:r>
              <a:rPr lang="en-US" sz="4200" dirty="0" smtClean="0">
                <a:latin typeface="Segoe UI Symbol" pitchFamily="34" charset="0"/>
                <a:ea typeface="Segoe UI Symbol" pitchFamily="34" charset="0"/>
              </a:rPr>
              <a:t>.</a:t>
            </a:r>
          </a:p>
          <a:p>
            <a:endParaRPr lang="en-US" sz="4200" dirty="0" smtClean="0">
              <a:latin typeface="Segoe UI Symbol" pitchFamily="34" charset="0"/>
              <a:ea typeface="Segoe UI Symbol" pitchFamily="34" charset="0"/>
            </a:endParaRPr>
          </a:p>
          <a:p>
            <a:r>
              <a:rPr lang="en-US" sz="4200" dirty="0" smtClean="0">
                <a:latin typeface="Segoe UI Symbol" pitchFamily="34" charset="0"/>
                <a:ea typeface="Segoe UI Symbol" pitchFamily="34" charset="0"/>
              </a:rPr>
              <a:t>Xilinx Core Gen Feature is used to generate </a:t>
            </a:r>
            <a:r>
              <a:rPr lang="en-US" sz="4200" dirty="0" err="1" smtClean="0">
                <a:latin typeface="Segoe UI Symbol" pitchFamily="34" charset="0"/>
                <a:ea typeface="Segoe UI Symbol" pitchFamily="34" charset="0"/>
              </a:rPr>
              <a:t>blockRAM</a:t>
            </a:r>
            <a:r>
              <a:rPr lang="en-US" sz="4200" dirty="0" smtClean="0">
                <a:latin typeface="Segoe UI Symbol" pitchFamily="34" charset="0"/>
                <a:ea typeface="Segoe UI Symbol" pitchFamily="34" charset="0"/>
              </a:rPr>
              <a:t>.</a:t>
            </a:r>
          </a:p>
          <a:p>
            <a:pPr>
              <a:buNone/>
            </a:pPr>
            <a:endParaRPr lang="en-US" sz="4200" dirty="0">
              <a:latin typeface="Segoe UI Symbol" pitchFamily="34" charset="0"/>
              <a:ea typeface="Segoe UI Symbol" pitchFamily="34" charset="0"/>
            </a:endParaRPr>
          </a:p>
          <a:p>
            <a:r>
              <a:rPr lang="en-US" sz="4200" dirty="0">
                <a:latin typeface="Segoe UI Symbol" pitchFamily="34" charset="0"/>
                <a:ea typeface="Segoe UI Symbol" pitchFamily="34" charset="0"/>
              </a:rPr>
              <a:t>Each block RAM consist of a 16k by 1 to 512 by 32. </a:t>
            </a:r>
            <a:endParaRPr lang="en-US" sz="4200" dirty="0" smtClean="0">
              <a:latin typeface="Segoe UI Symbol" pitchFamily="34" charset="0"/>
              <a:ea typeface="Segoe UI Symbol" pitchFamily="34" charset="0"/>
            </a:endParaRPr>
          </a:p>
          <a:p>
            <a:endParaRPr lang="en-US" sz="4200" dirty="0">
              <a:latin typeface="Segoe UI Symbol" pitchFamily="34" charset="0"/>
              <a:ea typeface="Segoe UI Symbol" pitchFamily="34" charset="0"/>
            </a:endParaRPr>
          </a:p>
          <a:p>
            <a:r>
              <a:rPr lang="en-US" sz="4200" dirty="0">
                <a:latin typeface="Segoe UI Symbol" pitchFamily="34" charset="0"/>
                <a:ea typeface="Segoe UI Symbol" pitchFamily="34" charset="0"/>
              </a:rPr>
              <a:t>A 24 bit sample picture is taken and converted into a 3 bit format which can </a:t>
            </a:r>
            <a:r>
              <a:rPr lang="en-US" sz="4200" dirty="0" smtClean="0">
                <a:latin typeface="Segoe UI Symbol" pitchFamily="34" charset="0"/>
                <a:ea typeface="Segoe UI Symbol" pitchFamily="34" charset="0"/>
              </a:rPr>
              <a:t>be initialized in Block RAM </a:t>
            </a:r>
          </a:p>
          <a:p>
            <a:endParaRPr lang="en-US" sz="4200" dirty="0" smtClean="0">
              <a:latin typeface="Segoe UI Symbol" pitchFamily="34" charset="0"/>
              <a:ea typeface="Segoe UI Symbol" pitchFamily="34" charset="0"/>
            </a:endParaRPr>
          </a:p>
          <a:p>
            <a:r>
              <a:rPr lang="en-US" sz="4200" dirty="0" smtClean="0">
                <a:latin typeface="Segoe UI Symbol" pitchFamily="34" charset="0"/>
                <a:ea typeface="Segoe UI Symbol" pitchFamily="34" charset="0"/>
              </a:rPr>
              <a:t>Xilinx </a:t>
            </a:r>
            <a:r>
              <a:rPr lang="en-US" sz="4200" dirty="0" err="1" smtClean="0">
                <a:latin typeface="Segoe UI Symbol" pitchFamily="34" charset="0"/>
                <a:ea typeface="Segoe UI Symbol" pitchFamily="34" charset="0"/>
              </a:rPr>
              <a:t>BlockRAM</a:t>
            </a:r>
            <a:r>
              <a:rPr lang="en-US" sz="4200" dirty="0" smtClean="0">
                <a:latin typeface="Segoe UI Symbol" pitchFamily="34" charset="0"/>
                <a:ea typeface="Segoe UI Symbol" pitchFamily="34" charset="0"/>
              </a:rPr>
              <a:t> can be initialized with the .</a:t>
            </a:r>
            <a:r>
              <a:rPr lang="en-US" sz="4200" dirty="0" err="1" smtClean="0">
                <a:latin typeface="Segoe UI Symbol" pitchFamily="34" charset="0"/>
                <a:ea typeface="Segoe UI Symbol" pitchFamily="34" charset="0"/>
              </a:rPr>
              <a:t>coe</a:t>
            </a:r>
            <a:r>
              <a:rPr lang="en-US" sz="4200" dirty="0" smtClean="0">
                <a:latin typeface="Segoe UI Symbol" pitchFamily="34" charset="0"/>
                <a:ea typeface="Segoe UI Symbol" pitchFamily="34" charset="0"/>
              </a:rPr>
              <a:t> file.</a:t>
            </a:r>
            <a:endParaRPr lang="en-US" sz="4200" dirty="0">
              <a:latin typeface="Segoe UI Symbol" pitchFamily="34" charset="0"/>
              <a:ea typeface="Segoe UI Symbol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Results : Sync Signal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Segoe UI Symbol" pitchFamily="34" charset="0"/>
                <a:ea typeface="Segoe UI Symbol" pitchFamily="34" charset="0"/>
              </a:rPr>
              <a:t>VGA Synch Signal generator Test Results: Screen bitmapped to unique color input read from Switches</a:t>
            </a:r>
          </a:p>
          <a:p>
            <a:endParaRPr lang="en-US" dirty="0"/>
          </a:p>
        </p:txBody>
      </p:sp>
      <p:pic>
        <p:nvPicPr>
          <p:cNvPr id="16385" name="Picture 1" descr="D:\Dropbox\ece590\wwgcka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81400"/>
            <a:ext cx="5181600" cy="252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3bit VGA – S3Board</a:t>
            </a:r>
            <a:endParaRPr lang="en-US" dirty="0"/>
          </a:p>
        </p:txBody>
      </p:sp>
      <p:pic>
        <p:nvPicPr>
          <p:cNvPr id="5" name="Picture 2" descr="D:\Dropbox\ece590\2012-06-13_19-58-39_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691829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Enhancing VGA Display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400800" cy="406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95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71"/>
            <a:ext cx="8229600" cy="1143000"/>
          </a:xfrm>
        </p:spPr>
        <p:txBody>
          <a:bodyPr/>
          <a:lstStyle/>
          <a:p>
            <a:r>
              <a:rPr lang="en-US" dirty="0" smtClean="0"/>
              <a:t>Project 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200" dirty="0" smtClean="0"/>
              <a:t>In Simulation Stage</a:t>
            </a:r>
            <a:endParaRPr lang="en-US" sz="3200" dirty="0" smtClean="0">
              <a:solidFill>
                <a:schemeClr val="accent4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accent4"/>
                </a:solidFill>
              </a:rPr>
              <a:t>Development of an Algorithm </a:t>
            </a:r>
            <a:r>
              <a:rPr lang="en-US" sz="3200" dirty="0">
                <a:solidFill>
                  <a:schemeClr val="accent4"/>
                </a:solidFill>
              </a:rPr>
              <a:t>for Blob </a:t>
            </a:r>
            <a:r>
              <a:rPr lang="en-US" sz="3200" dirty="0" smtClean="0">
                <a:solidFill>
                  <a:schemeClr val="accent4"/>
                </a:solidFill>
              </a:rPr>
              <a:t>Detection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 is blob detection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Sequential Connected Component Algorithm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Our optimized Implementation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Simulation  results</a:t>
            </a:r>
          </a:p>
          <a:p>
            <a:pPr lvl="1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200" dirty="0" smtClean="0"/>
              <a:t> Main Part </a:t>
            </a:r>
          </a:p>
          <a:p>
            <a:pPr>
              <a:spcAft>
                <a:spcPts val="600"/>
              </a:spcAft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4"/>
                </a:solidFill>
              </a:rPr>
              <a:t>Hardware implementation</a:t>
            </a:r>
            <a:r>
              <a:rPr lang="en-US" sz="3200" dirty="0" smtClean="0">
                <a:solidFill>
                  <a:srgbClr val="7030A0"/>
                </a:solidFill>
              </a:rPr>
              <a:t>	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VGA display using Block RAM as Video Memory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VGA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display using SRAM as Video Memory</a:t>
            </a:r>
            <a:r>
              <a:rPr lang="en-US" sz="3000" dirty="0" smtClean="0"/>
              <a:t>	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3076" name="Picture 4" descr="D:\Dropbox\ece590\2012-06-13_21-20-53_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6240028" cy="350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08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Display using SRAM as Video Memory</a:t>
            </a:r>
            <a:endParaRPr lang="en-US" sz="4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066800"/>
          </a:xfrm>
        </p:spPr>
        <p:txBody>
          <a:bodyPr/>
          <a:lstStyle/>
          <a:p>
            <a:r>
              <a:rPr lang="en-US" dirty="0" smtClean="0"/>
              <a:t>S3 FPGA Memory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562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62600" y="381000"/>
            <a:ext cx="32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S3 board has a megabyte of fast asynchronous SRAM, surface mounted.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It has two 256K*16 SRAM devices.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Both devices shares common write-enable, output-enable and address signals.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But each has a separate chip select.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Memory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S3 board has two 256k-by 16 synchronous SRAM devices, which total 1MB.</a:t>
            </a:r>
          </a:p>
          <a:p>
            <a:r>
              <a:rPr lang="en-US" dirty="0" smtClean="0"/>
              <a:t>A memory controller has been constructed for these devices. </a:t>
            </a:r>
          </a:p>
          <a:p>
            <a:r>
              <a:rPr lang="en-US" dirty="0" smtClean="0"/>
              <a:t>The timing characteristics of each RAM device are different, controller is applicable to only one  particular device. </a:t>
            </a:r>
          </a:p>
          <a:p>
            <a:r>
              <a:rPr lang="en-US" dirty="0" smtClean="0"/>
              <a:t>Memory controller is used as interface, between main system and SRAM.</a:t>
            </a:r>
          </a:p>
          <a:p>
            <a:r>
              <a:rPr lang="en-US" dirty="0" smtClean="0"/>
              <a:t>The performance of memory controller is measured by number of memory access that can be completed I given time.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848600" cy="391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When the main system wants to access memory, it places address and data on the bus and activates the command.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At raising edge of clock, all signals are sampled by memory controller and  desired operation is performed.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Read and Write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cycle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err="1" smtClean="0"/>
              <a:t>we_n</a:t>
            </a:r>
            <a:r>
              <a:rPr lang="en-US" dirty="0" smtClean="0"/>
              <a:t>, write enable should be deactivated. </a:t>
            </a:r>
          </a:p>
          <a:p>
            <a:pPr marL="850392" lvl="1" indent="-457200">
              <a:buAutoNum type="arabicPeriod"/>
            </a:pPr>
            <a:r>
              <a:rPr lang="en-US" dirty="0" smtClean="0"/>
              <a:t>Place the address on address bus and activate the </a:t>
            </a:r>
            <a:r>
              <a:rPr lang="en-US" dirty="0" err="1" smtClean="0"/>
              <a:t>oe_n</a:t>
            </a:r>
            <a:r>
              <a:rPr lang="en-US" dirty="0" smtClean="0"/>
              <a:t> signal.</a:t>
            </a:r>
          </a:p>
          <a:p>
            <a:pPr marL="850392" lvl="1" indent="-457200">
              <a:buAutoNum type="arabicPeriod"/>
            </a:pPr>
            <a:r>
              <a:rPr lang="en-US" dirty="0" smtClean="0"/>
              <a:t>Wait for address access time (</a:t>
            </a:r>
            <a:r>
              <a:rPr lang="en-US" dirty="0" err="1" smtClean="0"/>
              <a:t>taa</a:t>
            </a:r>
            <a:r>
              <a:rPr lang="en-US" dirty="0" smtClean="0"/>
              <a:t>), as data from SRAM becomes available.</a:t>
            </a:r>
          </a:p>
          <a:p>
            <a:pPr marL="850392" lvl="1" indent="-457200">
              <a:buAutoNum type="arabicPeriod"/>
            </a:pPr>
            <a:r>
              <a:rPr lang="en-US" dirty="0" smtClean="0"/>
              <a:t>Retrieve the data and deactivate the </a:t>
            </a:r>
            <a:r>
              <a:rPr lang="en-US" dirty="0" err="1" smtClean="0"/>
              <a:t>oe_n</a:t>
            </a:r>
            <a:r>
              <a:rPr lang="en-US" dirty="0" smtClean="0"/>
              <a:t> signal.</a:t>
            </a:r>
          </a:p>
          <a:p>
            <a:pPr marL="850392" lvl="1" indent="-4572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cycle </a:t>
            </a:r>
          </a:p>
          <a:p>
            <a:pPr marL="850392" lvl="1" indent="-457200">
              <a:buAutoNum type="arabicPeriod"/>
            </a:pPr>
            <a:r>
              <a:rPr lang="en-US" dirty="0" smtClean="0"/>
              <a:t>Place the address on the bus and data on </a:t>
            </a:r>
            <a:r>
              <a:rPr lang="en-US" dirty="0" err="1" smtClean="0"/>
              <a:t>dio</a:t>
            </a:r>
            <a:r>
              <a:rPr lang="en-US" dirty="0" smtClean="0"/>
              <a:t> bus and activate the </a:t>
            </a:r>
            <a:r>
              <a:rPr lang="en-US" dirty="0" err="1" smtClean="0"/>
              <a:t>we_n</a:t>
            </a:r>
            <a:r>
              <a:rPr lang="en-US" dirty="0" smtClean="0"/>
              <a:t> signal. </a:t>
            </a:r>
          </a:p>
          <a:p>
            <a:pPr marL="850392" lvl="1" indent="-457200">
              <a:buAutoNum type="arabicPeriod"/>
            </a:pPr>
            <a:r>
              <a:rPr lang="en-US" dirty="0" smtClean="0"/>
              <a:t>Wait for </a:t>
            </a:r>
            <a:r>
              <a:rPr lang="en-US" dirty="0" err="1" smtClean="0"/>
              <a:t>we_n</a:t>
            </a:r>
            <a:r>
              <a:rPr lang="en-US" dirty="0" smtClean="0"/>
              <a:t> pulse width and then deactivate </a:t>
            </a:r>
            <a:r>
              <a:rPr lang="en-US" dirty="0" err="1" smtClean="0"/>
              <a:t>we_n</a:t>
            </a:r>
            <a:r>
              <a:rPr lang="en-US" dirty="0" smtClean="0"/>
              <a:t> signal. The data is latched to SRAM at raising edge. </a:t>
            </a:r>
          </a:p>
          <a:p>
            <a:pPr marL="850392" lvl="1" indent="-457200">
              <a:buAutoNum type="arabicPeriod"/>
            </a:pPr>
            <a:r>
              <a:rPr lang="en-US" dirty="0" smtClean="0"/>
              <a:t>Remove the data from bus.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fast enough to feed the VGA controller whose pixel rate is 25MHz</a:t>
            </a:r>
          </a:p>
          <a:p>
            <a:endParaRPr lang="en-US" dirty="0" smtClean="0"/>
          </a:p>
          <a:p>
            <a:r>
              <a:rPr lang="en-US" dirty="0" smtClean="0"/>
              <a:t>Board clock is only 50MHz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SRAM has access latency of only 10ns.</a:t>
            </a:r>
          </a:p>
          <a:p>
            <a:endParaRPr lang="en-US" dirty="0" smtClean="0"/>
          </a:p>
          <a:p>
            <a:r>
              <a:rPr lang="en-US" dirty="0" smtClean="0"/>
              <a:t>Possible to come up with a FSM whose Read and write cycles are small but with a fast clock.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Clock Manager from Xilinx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7086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 Use Xilinx DCM feature  to increase clock frequency.  </a:t>
            </a:r>
          </a:p>
          <a:p>
            <a:r>
              <a:rPr lang="en-US" sz="2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Board Clock 50MHz</a:t>
            </a:r>
          </a:p>
          <a:p>
            <a:pPr>
              <a:buFont typeface="Wingdings" pitchFamily="2" charset="2"/>
              <a:buChar char="q"/>
            </a:pPr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Output : 200 MHZ</a:t>
            </a:r>
            <a:endParaRPr lang="en-US" sz="2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Memory Controller FSM : @</a:t>
            </a:r>
            <a:r>
              <a:rPr lang="en-US" sz="4000" dirty="0" smtClean="0"/>
              <a:t>200MHZ</a:t>
            </a:r>
            <a:endParaRPr lang="en-US" sz="4400" dirty="0"/>
          </a:p>
        </p:txBody>
      </p:sp>
      <p:pic>
        <p:nvPicPr>
          <p:cNvPr id="307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5638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676400"/>
            <a:ext cx="236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FSM consist of    Idle stat</a:t>
            </a:r>
          </a:p>
          <a:p>
            <a:r>
              <a:rPr lang="en-US" dirty="0" smtClean="0"/>
              <a:t>Read and write.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Back to Back read operations will take 20 ns to complete.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Same timing constraints for write.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Each block i.e. Idle, read 1, read 2, read 3 requires 5 ns, so the total time is 20ns.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BLOB DETECTION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40450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 Display System Design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6477000" cy="478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is initialized in the Block RAM</a:t>
            </a:r>
          </a:p>
          <a:p>
            <a:r>
              <a:rPr lang="en-US" dirty="0" smtClean="0"/>
              <a:t>Wait for user input : BTN Press.</a:t>
            </a:r>
          </a:p>
          <a:p>
            <a:r>
              <a:rPr lang="en-US" dirty="0" smtClean="0"/>
              <a:t>On BTN press – Image is transferred from BRAM to SRAM</a:t>
            </a:r>
          </a:p>
          <a:p>
            <a:r>
              <a:rPr lang="en-US" dirty="0" smtClean="0"/>
              <a:t>Simultaneously Image gets displayed on the screen</a:t>
            </a:r>
          </a:p>
          <a:p>
            <a:r>
              <a:rPr lang="en-US" dirty="0" smtClean="0"/>
              <a:t>FSM is designed to sequence theses events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7437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Transferring Image from BRAM to SRAM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81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Runs @ </a:t>
            </a:r>
            <a:r>
              <a:rPr lang="en-US" sz="2000" dirty="0" smtClean="0"/>
              <a:t>200</a:t>
            </a:r>
            <a:r>
              <a:rPr lang="en-US" sz="1400" dirty="0" smtClean="0"/>
              <a:t>MHz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114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Button Press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2250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Display from SRAM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65192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VGA DISPLAY FROM SRAM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Camera Interfacing: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/>
            <a:r>
              <a:rPr lang="en-US" dirty="0" smtClean="0"/>
              <a:t> Synthesize  Blob Detection Algorithm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sz="2800" dirty="0" smtClean="0"/>
              <a:t>Design a Memory Scheduler to synchronize events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/>
            <a:r>
              <a:rPr lang="en-US" sz="2800" dirty="0" smtClean="0"/>
              <a:t>Implement Object 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Experience</a:t>
            </a:r>
          </a:p>
          <a:p>
            <a:r>
              <a:rPr lang="en-US" dirty="0" smtClean="0"/>
              <a:t>Synthesizable Verilog Programming </a:t>
            </a:r>
            <a:r>
              <a:rPr lang="en-US" dirty="0"/>
              <a:t>for FPGA </a:t>
            </a:r>
          </a:p>
          <a:p>
            <a:pPr lvl="2"/>
            <a:r>
              <a:rPr lang="en-US" dirty="0" smtClean="0"/>
              <a:t>Use Xilinx inbuilt features such as DCM, Block RAM</a:t>
            </a:r>
          </a:p>
          <a:p>
            <a:pPr lvl="2"/>
            <a:r>
              <a:rPr lang="en-US" dirty="0" smtClean="0"/>
              <a:t>Building a SRAM Memory controller</a:t>
            </a:r>
          </a:p>
          <a:p>
            <a:pPr lvl="2"/>
            <a:r>
              <a:rPr lang="en-US" dirty="0" smtClean="0"/>
              <a:t>How multiple FSMs work together.</a:t>
            </a:r>
          </a:p>
          <a:p>
            <a:pPr lvl="2"/>
            <a:r>
              <a:rPr lang="en-US" dirty="0" smtClean="0"/>
              <a:t>Concept of VGA displays.</a:t>
            </a:r>
          </a:p>
          <a:p>
            <a:pPr marL="667512" lvl="2" indent="0">
              <a:buNone/>
            </a:pPr>
            <a:endParaRPr lang="en-US" dirty="0" smtClean="0"/>
          </a:p>
          <a:p>
            <a:r>
              <a:rPr lang="en-US" sz="2400" dirty="0"/>
              <a:t>Image Processing Fundamentals </a:t>
            </a:r>
            <a:r>
              <a:rPr lang="en-US" sz="2400" dirty="0" smtClean="0"/>
              <a:t>Review</a:t>
            </a:r>
          </a:p>
          <a:p>
            <a:endParaRPr lang="en-US" sz="2400" dirty="0"/>
          </a:p>
          <a:p>
            <a:pPr marL="667512" lvl="2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n-US" sz="7200" b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 </a:t>
            </a:r>
            <a:endParaRPr lang="en-US" sz="72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Blob Detection?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connected Pixels [Blob]</a:t>
            </a:r>
          </a:p>
          <a:p>
            <a:r>
              <a:rPr lang="en-US" dirty="0" smtClean="0"/>
              <a:t>Identify blob by color</a:t>
            </a:r>
          </a:p>
          <a:p>
            <a:r>
              <a:rPr lang="en-US" dirty="0" smtClean="0"/>
              <a:t>Measure Blob Parameters</a:t>
            </a:r>
          </a:p>
          <a:p>
            <a:pPr lvl="1"/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Centroid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90800"/>
            <a:ext cx="2809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Challenges</a:t>
            </a:r>
          </a:p>
          <a:p>
            <a:pPr marL="0" indent="0">
              <a:buNone/>
            </a:pPr>
            <a:endParaRPr lang="en-US" sz="1400" b="1" dirty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dirty="0" smtClean="0"/>
              <a:t>Algorithms typically sequential with multiple stages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smtClean="0"/>
              <a:t>Makes Real-Time  Image Processing Hard</a:t>
            </a:r>
          </a:p>
          <a:p>
            <a:pPr marL="0">
              <a:buFont typeface="Wingdings" pitchFamily="2" charset="2"/>
              <a:buChar char="Ø"/>
            </a:pPr>
            <a:r>
              <a:rPr lang="en-US" sz="1800" b="1" dirty="0" smtClean="0"/>
              <a:t>Large Storage Demands</a:t>
            </a:r>
          </a:p>
          <a:p>
            <a:pPr lvl="1"/>
            <a:r>
              <a:rPr lang="en-US" sz="1800" dirty="0" smtClean="0"/>
              <a:t>Source.</a:t>
            </a:r>
          </a:p>
          <a:p>
            <a:pPr lvl="1"/>
            <a:r>
              <a:rPr lang="en-US" sz="1800" dirty="0" smtClean="0"/>
              <a:t>Processed Image.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Intermediate Images.</a:t>
            </a:r>
            <a:r>
              <a:rPr lang="en-US" sz="1800" b="1" dirty="0"/>
              <a:t>	</a:t>
            </a:r>
            <a:r>
              <a:rPr lang="en-US" sz="1800" b="1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Memory Access Latency  and Contention</a:t>
            </a:r>
          </a:p>
          <a:p>
            <a:pPr>
              <a:buFont typeface="Wingdings" pitchFamily="2" charset="2"/>
              <a:buChar char="Ø"/>
            </a:pPr>
            <a:endParaRPr lang="en-US" sz="1200" b="1" dirty="0"/>
          </a:p>
          <a:p>
            <a:pPr marL="0" indent="0">
              <a:buNone/>
            </a:pP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Algorithm Focus</a:t>
            </a:r>
          </a:p>
          <a:p>
            <a:pPr marL="0" indent="0">
              <a:buNone/>
            </a:pP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Minimize Storage Requirements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Minimize Number of Passes  (Stages) for Processing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</p:txBody>
      </p:sp>
      <p:sp>
        <p:nvSpPr>
          <p:cNvPr id="12" name="Down Arrow 11"/>
          <p:cNvSpPr/>
          <p:nvPr/>
        </p:nvSpPr>
        <p:spPr>
          <a:xfrm>
            <a:off x="5754159" y="34290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66865" y="2057400"/>
            <a:ext cx="4177135" cy="2413899"/>
            <a:chOff x="4768227" y="2057400"/>
            <a:chExt cx="4177135" cy="2413899"/>
          </a:xfrm>
        </p:grpSpPr>
        <p:sp>
          <p:nvSpPr>
            <p:cNvPr id="5" name="Rectangle 4"/>
            <p:cNvSpPr/>
            <p:nvPr/>
          </p:nvSpPr>
          <p:spPr>
            <a:xfrm>
              <a:off x="5257800" y="3886200"/>
              <a:ext cx="3352800" cy="585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On Board SRAM Chips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68227" y="2895600"/>
              <a:ext cx="1447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Image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sz="1600" b="1" dirty="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64390" y="2057400"/>
              <a:ext cx="1828800" cy="7279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Processing </a:t>
              </a:r>
              <a:r>
                <a:rPr lang="en-US" sz="1600" b="1" dirty="0">
                  <a:solidFill>
                    <a:schemeClr val="tx1"/>
                  </a:solidFill>
                </a:rPr>
                <a:t>Block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2800" y="2895600"/>
              <a:ext cx="1782562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Display Module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6515100" y="2785324"/>
              <a:ext cx="266700" cy="110087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Up Arrow 13"/>
          <p:cNvSpPr/>
          <p:nvPr/>
        </p:nvSpPr>
        <p:spPr>
          <a:xfrm>
            <a:off x="7848600" y="35052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952998" y="4953000"/>
            <a:ext cx="350520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Memory Heavily Strained</a:t>
            </a:r>
          </a:p>
          <a:p>
            <a:r>
              <a:rPr lang="en-US" sz="1600" dirty="0" smtClean="0"/>
              <a:t>Optimize to reduce Scheduling Issues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8532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7200" cy="74371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00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Uses Sequential Connected Component Algorithm</a:t>
            </a:r>
            <a:endParaRPr lang="en-US" sz="32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1800" b="1" u="sng" dirty="0" err="1" smtClean="0">
                <a:latin typeface="Segoe UI Semibold" pitchFamily="34" charset="0"/>
              </a:rPr>
              <a:t>Psuedo</a:t>
            </a:r>
            <a:r>
              <a:rPr lang="en-US" sz="1800" b="1" u="sng" dirty="0" smtClean="0">
                <a:latin typeface="Segoe UI Semibold" pitchFamily="34" charset="0"/>
              </a:rPr>
              <a:t>-code</a:t>
            </a:r>
            <a:endParaRPr lang="en-US" sz="1200" b="1" u="sng" dirty="0" smtClean="0">
              <a:latin typeface="Segoe UI Semibold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6400800" cy="416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00400"/>
            <a:ext cx="190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93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772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Labeling - Example</a:t>
            </a:r>
            <a:endParaRPr lang="en-US" sz="4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6355176"/>
              </p:ext>
            </p:extLst>
          </p:nvPr>
        </p:nvGraphicFramePr>
        <p:xfrm>
          <a:off x="838200" y="1905000"/>
          <a:ext cx="3048000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381000"/>
                <a:gridCol w="373294"/>
                <a:gridCol w="388706"/>
                <a:gridCol w="381000"/>
                <a:gridCol w="381000"/>
                <a:gridCol w="381000"/>
                <a:gridCol w="381000"/>
              </a:tblGrid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7231974"/>
              </p:ext>
            </p:extLst>
          </p:nvPr>
        </p:nvGraphicFramePr>
        <p:xfrm>
          <a:off x="5029200" y="1905000"/>
          <a:ext cx="2849880" cy="1694688"/>
        </p:xfrm>
        <a:graphic>
          <a:graphicData uri="http://schemas.openxmlformats.org/drawingml/2006/table">
            <a:tbl>
              <a:tblPr firstRow="1" firstCol="1" bandRow="1"/>
              <a:tblGrid>
                <a:gridCol w="356235"/>
                <a:gridCol w="356235"/>
                <a:gridCol w="356235"/>
                <a:gridCol w="356235"/>
                <a:gridCol w="356235"/>
                <a:gridCol w="356235"/>
                <a:gridCol w="356235"/>
                <a:gridCol w="356235"/>
              </a:tblGrid>
              <a:tr h="211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3878227"/>
              </p:ext>
            </p:extLst>
          </p:nvPr>
        </p:nvGraphicFramePr>
        <p:xfrm>
          <a:off x="2971800" y="4191000"/>
          <a:ext cx="2926080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0" y="3733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 Image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37338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Intermediate Labeled Image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586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BLOB </a:t>
            </a:r>
            <a:r>
              <a:rPr lang="en-US" sz="1400" dirty="0" smtClean="0"/>
              <a:t>Detected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81000" y="10668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4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Blob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Calculations: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0579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47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6962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Optimized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Usage of LINE FIFO to get North Labels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Blob Parameter Table Design and Update Logic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Facilitates Single Pass Blob Parameter Calculation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" y="3902761"/>
            <a:ext cx="7010399" cy="2498039"/>
            <a:chOff x="762000" y="2514600"/>
            <a:chExt cx="7010399" cy="2498039"/>
          </a:xfrm>
        </p:grpSpPr>
        <p:sp>
          <p:nvSpPr>
            <p:cNvPr id="5" name="Can 4"/>
            <p:cNvSpPr/>
            <p:nvPr/>
          </p:nvSpPr>
          <p:spPr>
            <a:xfrm>
              <a:off x="762000" y="2514600"/>
              <a:ext cx="1143000" cy="8382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Image source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4600" y="3429000"/>
              <a:ext cx="3657600" cy="1143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Label the Pixel</a:t>
              </a:r>
            </a:p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Update Blob Parameter Table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62300" y="4643307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Blob detection Module</a:t>
              </a:r>
              <a:endParaRPr lang="en-US" dirty="0"/>
            </a:p>
          </p:txBody>
        </p:sp>
        <p:cxnSp>
          <p:nvCxnSpPr>
            <p:cNvPr id="8" name="Curved Connector 7"/>
            <p:cNvCxnSpPr/>
            <p:nvPr/>
          </p:nvCxnSpPr>
          <p:spPr>
            <a:xfrm>
              <a:off x="1981200" y="2667000"/>
              <a:ext cx="1066800" cy="685800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802895"/>
              <a:ext cx="2057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Pixel by pixel</a:t>
              </a:r>
              <a:endParaRPr lang="en-US" sz="1100" dirty="0"/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784388" y="3468580"/>
              <a:ext cx="988011" cy="930905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SRAM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172200" y="4000500"/>
              <a:ext cx="6121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424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1111</Words>
  <Application>Microsoft Office PowerPoint</Application>
  <PresentationFormat>On-screen Show (4:3)</PresentationFormat>
  <Paragraphs>405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 IMAGE PROCESSING USING FPGA</vt:lpstr>
      <vt:lpstr>Project  Phases</vt:lpstr>
      <vt:lpstr>BLOB DETECTION </vt:lpstr>
      <vt:lpstr>What is Blob Detection?</vt:lpstr>
      <vt:lpstr>Considerations</vt:lpstr>
      <vt:lpstr>Labeling</vt:lpstr>
      <vt:lpstr>Labeling - Example</vt:lpstr>
      <vt:lpstr>Blob Parameters</vt:lpstr>
      <vt:lpstr>Optimized Labeling</vt:lpstr>
      <vt:lpstr>Line FIFO Operation</vt:lpstr>
      <vt:lpstr>Blob Table Update</vt:lpstr>
      <vt:lpstr>Results</vt:lpstr>
      <vt:lpstr>Slide 13</vt:lpstr>
      <vt:lpstr>Hardware and Software used</vt:lpstr>
      <vt:lpstr>      Part 1:  VGA display Interface with Block RAM as Video Memory Part 2: VGA display Interface with SRAM as Video Memory</vt:lpstr>
      <vt:lpstr>Part 1 :  Synch Signals Generator &amp; Block Memory</vt:lpstr>
      <vt:lpstr>Test Results : Sync Signal Generator</vt:lpstr>
      <vt:lpstr>3bit VGA – S3Board</vt:lpstr>
      <vt:lpstr>Enhancing VGA Display </vt:lpstr>
      <vt:lpstr>Experimental results</vt:lpstr>
      <vt:lpstr>   Display using SRAM as Video Memory</vt:lpstr>
      <vt:lpstr>S3 FPGA Memory</vt:lpstr>
      <vt:lpstr>Role of Memory Controller</vt:lpstr>
      <vt:lpstr>Slide 24</vt:lpstr>
      <vt:lpstr>SRAM Read and Write Timing</vt:lpstr>
      <vt:lpstr>Slide 26</vt:lpstr>
      <vt:lpstr>Additional Considerations</vt:lpstr>
      <vt:lpstr>Digital Clock Manager from Xilinx</vt:lpstr>
      <vt:lpstr>Memory Controller FSM : @200MHZ</vt:lpstr>
      <vt:lpstr>Complete Display System Design</vt:lpstr>
      <vt:lpstr>Sequence of Events</vt:lpstr>
      <vt:lpstr>                 </vt:lpstr>
      <vt:lpstr>Display from SRAM</vt:lpstr>
      <vt:lpstr>Demo</vt:lpstr>
      <vt:lpstr>Future Work</vt:lpstr>
      <vt:lpstr>Conclusion</vt:lpstr>
      <vt:lpstr>Slide 37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sumitha</dc:creator>
  <cp:lastModifiedBy>sumitha</cp:lastModifiedBy>
  <cp:revision>151</cp:revision>
  <dcterms:created xsi:type="dcterms:W3CDTF">2012-06-12T20:03:11Z</dcterms:created>
  <dcterms:modified xsi:type="dcterms:W3CDTF">2012-06-15T01:35:41Z</dcterms:modified>
</cp:coreProperties>
</file>